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bleStyles.xml" ContentType="application/vnd.openxmlformats-officedocument.presentationml.tableStyles+xml"/>
  <Override PartName="/ppt/slides/slide147.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slides/slide148.xml" ContentType="application/vnd.openxmlformats-officedocument.presentationml.slide+xml"/>
  <Override PartName="/ppt/diagrams/layout2.xml" ContentType="application/vnd.openxmlformats-officedocument.drawingml.diagramLayout+xml"/>
  <Override PartName="/ppt/comments/comment1.xml" ContentType="application/vnd.openxmlformats-officedocument.presentationml.comments+xml"/>
  <Override PartName="/ppt/diagrams/drawing8.xml" ContentType="application/vnd.ms-office.drawingml.diagramDrawing+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diagrams/data11.xml" ContentType="application/vnd.openxmlformats-officedocument.drawingml.diagramData+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s/slide138.xml" ContentType="application/vnd.openxmlformats-officedocument.presentationml.slide+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comments/comment2.xml" ContentType="application/vnd.openxmlformats-officedocument.presentationml.comments+xml"/>
  <Override PartName="/ppt/diagrams/drawing9.xml" ContentType="application/vnd.ms-office.drawingml.diagramDrawing+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diagrams/layout11.xml" ContentType="application/vnd.openxmlformats-officedocument.drawingml.diagramLayou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slides/slide139.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ppt/slides/slide129.xml" ContentType="application/vnd.openxmlformats-officedocument.presentationml.slide+xml"/>
  <Override PartName="/ppt/diagrams/colors8.xml" ContentType="application/vnd.openxmlformats-officedocument.drawingml.diagramColors+xml"/>
  <Override PartName="/ppt/slides/slide118.xml" ContentType="application/vnd.openxmlformats-officedocument.presentationml.slide+xml"/>
  <Override PartName="/ppt/diagrams/drawing7.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658" r:id="rId2"/>
    <p:sldId id="845" r:id="rId3"/>
    <p:sldId id="778" r:id="rId4"/>
    <p:sldId id="779" r:id="rId5"/>
    <p:sldId id="780" r:id="rId6"/>
    <p:sldId id="1075" r:id="rId7"/>
    <p:sldId id="572" r:id="rId8"/>
    <p:sldId id="1035" r:id="rId9"/>
    <p:sldId id="662" r:id="rId10"/>
    <p:sldId id="663" r:id="rId11"/>
    <p:sldId id="664" r:id="rId12"/>
    <p:sldId id="665" r:id="rId13"/>
    <p:sldId id="666" r:id="rId14"/>
    <p:sldId id="667" r:id="rId15"/>
    <p:sldId id="668" r:id="rId16"/>
    <p:sldId id="669" r:id="rId17"/>
    <p:sldId id="671" r:id="rId18"/>
    <p:sldId id="672" r:id="rId19"/>
    <p:sldId id="673" r:id="rId20"/>
    <p:sldId id="674" r:id="rId21"/>
    <p:sldId id="1070" r:id="rId22"/>
    <p:sldId id="675" r:id="rId23"/>
    <p:sldId id="676" r:id="rId24"/>
    <p:sldId id="677" r:id="rId25"/>
    <p:sldId id="678" r:id="rId26"/>
    <p:sldId id="1071" r:id="rId27"/>
    <p:sldId id="1072" r:id="rId28"/>
    <p:sldId id="1073" r:id="rId29"/>
    <p:sldId id="598" r:id="rId30"/>
    <p:sldId id="783" r:id="rId31"/>
    <p:sldId id="784" r:id="rId32"/>
    <p:sldId id="858" r:id="rId33"/>
    <p:sldId id="680" r:id="rId34"/>
    <p:sldId id="860" r:id="rId35"/>
    <p:sldId id="861" r:id="rId36"/>
    <p:sldId id="862" r:id="rId37"/>
    <p:sldId id="897" r:id="rId38"/>
    <p:sldId id="893" r:id="rId39"/>
    <p:sldId id="894" r:id="rId40"/>
    <p:sldId id="1032" r:id="rId41"/>
    <p:sldId id="1033" r:id="rId42"/>
    <p:sldId id="1034" r:id="rId43"/>
    <p:sldId id="899" r:id="rId44"/>
    <p:sldId id="693" r:id="rId45"/>
    <p:sldId id="871" r:id="rId46"/>
    <p:sldId id="695" r:id="rId47"/>
    <p:sldId id="696" r:id="rId48"/>
    <p:sldId id="697" r:id="rId49"/>
    <p:sldId id="698" r:id="rId50"/>
    <p:sldId id="699" r:id="rId51"/>
    <p:sldId id="895" r:id="rId52"/>
    <p:sldId id="896" r:id="rId53"/>
    <p:sldId id="900" r:id="rId54"/>
    <p:sldId id="878" r:id="rId55"/>
    <p:sldId id="1028" r:id="rId56"/>
    <p:sldId id="879" r:id="rId57"/>
    <p:sldId id="1029" r:id="rId58"/>
    <p:sldId id="880" r:id="rId59"/>
    <p:sldId id="1030" r:id="rId60"/>
    <p:sldId id="1031" r:id="rId61"/>
    <p:sldId id="1054" r:id="rId62"/>
    <p:sldId id="1055" r:id="rId63"/>
    <p:sldId id="1056" r:id="rId64"/>
    <p:sldId id="1057" r:id="rId65"/>
    <p:sldId id="1058" r:id="rId66"/>
    <p:sldId id="1069" r:id="rId67"/>
    <p:sldId id="1059" r:id="rId68"/>
    <p:sldId id="1060" r:id="rId69"/>
    <p:sldId id="1061" r:id="rId70"/>
    <p:sldId id="1062" r:id="rId71"/>
    <p:sldId id="1063" r:id="rId72"/>
    <p:sldId id="1064" r:id="rId73"/>
    <p:sldId id="883" r:id="rId74"/>
    <p:sldId id="849" r:id="rId75"/>
    <p:sldId id="811" r:id="rId76"/>
    <p:sldId id="1076" r:id="rId77"/>
    <p:sldId id="1077" r:id="rId78"/>
    <p:sldId id="814" r:id="rId79"/>
    <p:sldId id="1036" r:id="rId80"/>
    <p:sldId id="1037" r:id="rId81"/>
    <p:sldId id="1078" r:id="rId82"/>
    <p:sldId id="1039" r:id="rId83"/>
    <p:sldId id="1051" r:id="rId84"/>
    <p:sldId id="1052" r:id="rId85"/>
    <p:sldId id="1040" r:id="rId86"/>
    <p:sldId id="1041" r:id="rId87"/>
    <p:sldId id="1042" r:id="rId88"/>
    <p:sldId id="1043" r:id="rId89"/>
    <p:sldId id="1044" r:id="rId90"/>
    <p:sldId id="1045" r:id="rId91"/>
    <p:sldId id="1053" r:id="rId92"/>
    <p:sldId id="1049" r:id="rId93"/>
    <p:sldId id="1066" r:id="rId94"/>
    <p:sldId id="1047" r:id="rId95"/>
    <p:sldId id="1067" r:id="rId96"/>
    <p:sldId id="1068" r:id="rId97"/>
    <p:sldId id="1048" r:id="rId98"/>
    <p:sldId id="1079" r:id="rId99"/>
    <p:sldId id="1080" r:id="rId100"/>
    <p:sldId id="821" r:id="rId101"/>
    <p:sldId id="764" r:id="rId102"/>
    <p:sldId id="889" r:id="rId103"/>
    <p:sldId id="822" r:id="rId104"/>
    <p:sldId id="829" r:id="rId105"/>
    <p:sldId id="823" r:id="rId106"/>
    <p:sldId id="789" r:id="rId107"/>
    <p:sldId id="790" r:id="rId108"/>
    <p:sldId id="791" r:id="rId109"/>
    <p:sldId id="824" r:id="rId110"/>
    <p:sldId id="792" r:id="rId111"/>
    <p:sldId id="793" r:id="rId112"/>
    <p:sldId id="794" r:id="rId113"/>
    <p:sldId id="795" r:id="rId114"/>
    <p:sldId id="796" r:id="rId115"/>
    <p:sldId id="797" r:id="rId116"/>
    <p:sldId id="798" r:id="rId117"/>
    <p:sldId id="825" r:id="rId118"/>
    <p:sldId id="799" r:id="rId119"/>
    <p:sldId id="800" r:id="rId120"/>
    <p:sldId id="801" r:id="rId121"/>
    <p:sldId id="802" r:id="rId122"/>
    <p:sldId id="803" r:id="rId123"/>
    <p:sldId id="826" r:id="rId124"/>
    <p:sldId id="804" r:id="rId125"/>
    <p:sldId id="805" r:id="rId126"/>
    <p:sldId id="806" r:id="rId127"/>
    <p:sldId id="828" r:id="rId128"/>
    <p:sldId id="807" r:id="rId129"/>
    <p:sldId id="808" r:id="rId130"/>
    <p:sldId id="827" r:id="rId131"/>
    <p:sldId id="809" r:id="rId132"/>
    <p:sldId id="810" r:id="rId133"/>
    <p:sldId id="830" r:id="rId134"/>
    <p:sldId id="837" r:id="rId135"/>
    <p:sldId id="767" r:id="rId136"/>
    <p:sldId id="768" r:id="rId137"/>
    <p:sldId id="769" r:id="rId138"/>
    <p:sldId id="770" r:id="rId139"/>
    <p:sldId id="838" r:id="rId140"/>
    <p:sldId id="839" r:id="rId141"/>
    <p:sldId id="842" r:id="rId142"/>
    <p:sldId id="892" r:id="rId143"/>
    <p:sldId id="891" r:id="rId144"/>
    <p:sldId id="771" r:id="rId145"/>
    <p:sldId id="772" r:id="rId146"/>
    <p:sldId id="536" r:id="rId147"/>
    <p:sldId id="398" r:id="rId148"/>
    <p:sldId id="843" r:id="rId1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B18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23302" autoAdjust="0"/>
    <p:restoredTop sz="94660"/>
  </p:normalViewPr>
  <p:slideViewPr>
    <p:cSldViewPr snapToGrid="0">
      <p:cViewPr varScale="1">
        <p:scale>
          <a:sx n="106" d="100"/>
          <a:sy n="106" d="100"/>
        </p:scale>
        <p:origin x="-480" y="-84"/>
      </p:cViewPr>
      <p:guideLst>
        <p:guide orient="horz" pos="2160"/>
        <p:guide pos="3840"/>
      </p:guideLst>
    </p:cSldViewPr>
  </p:slideViewPr>
  <p:notesTextViewPr>
    <p:cViewPr>
      <p:scale>
        <a:sx n="1" d="1"/>
        <a:sy n="1" d="1"/>
      </p:scale>
      <p:origin x="0" y="0"/>
    </p:cViewPr>
  </p:notesTextViewPr>
  <p:sorterViewPr>
    <p:cViewPr>
      <p:scale>
        <a:sx n="100" d="100"/>
        <a:sy n="100" d="100"/>
      </p:scale>
      <p:origin x="0" y="-1315"/>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8T09:19:02.554" idx="1">
    <p:pos x="10" y="10"/>
    <p:text/>
    <p:extLst>
      <p:ext uri="{C676402C-5697-4E1C-873F-D02D1690AC5C}">
        <p15:threadingInfo xmlns=""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18T09:19:02.554" idx="1">
    <p:pos x="10" y="10"/>
    <p:text/>
    <p:extLst>
      <p:ext uri="{C676402C-5697-4E1C-873F-D02D1690AC5C}">
        <p15:threadingInfo xmlns="" xmlns:p15="http://schemas.microsoft.com/office/powerpoint/2012/main" timeZoneBias="-480"/>
      </p:ext>
    </p:extLst>
  </p:cm>
</p:cmLst>
</file>

<file path=ppt/diagrams/_rels/data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 Id="rId4" Type="http://schemas.openxmlformats.org/officeDocument/2006/relationships/image" Target="../media/image31.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81.jpeg"/><Relationship Id="rId1" Type="http://schemas.openxmlformats.org/officeDocument/2006/relationships/image" Target="../media/image271.jpeg"/><Relationship Id="rId4" Type="http://schemas.openxmlformats.org/officeDocument/2006/relationships/image" Target="../media/image30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zh-CN" altLang="en-US"/>
        </a:p>
      </dgm:t>
    </dgm:pt>
    <dgm:pt modelId="{98D31A96-5E93-4A36-8305-4F1EAA27DDA6}">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宪法的概念及历史发展</a:t>
          </a:r>
        </a:p>
      </dgm:t>
    </dgm:pt>
    <dgm:pt modelId="{3E85EE45-5F9C-4C9C-A001-35FAE590BBA6}" type="parTrans" cxnId="{60286CC6-054C-4B60-9A98-8FA07DDFEA25}">
      <dgm:prSet/>
      <dgm:spPr/>
      <dgm:t>
        <a:bodyPr/>
        <a:lstStyle/>
        <a:p>
          <a:endParaRPr lang="zh-CN" altLang="en-US">
            <a:latin typeface="微软雅黑" pitchFamily="34" charset="-122"/>
            <a:ea typeface="微软雅黑" pitchFamily="34" charset="-122"/>
          </a:endParaRPr>
        </a:p>
      </dgm:t>
    </dgm:pt>
    <dgm:pt modelId="{DEF78EA6-FE6F-4E7D-AC0C-7A88F8DF1B69}" type="sibTrans" cxnId="{60286CC6-054C-4B60-9A98-8FA07DDFEA25}">
      <dgm:prSet/>
      <dgm:spPr/>
      <dgm:t>
        <a:bodyPr/>
        <a:lstStyle/>
        <a:p>
          <a:endParaRPr lang="zh-CN" altLang="en-US">
            <a:latin typeface="微软雅黑" pitchFamily="34" charset="-122"/>
            <a:ea typeface="微软雅黑" pitchFamily="34" charset="-122"/>
          </a:endParaRPr>
        </a:p>
      </dgm:t>
    </dgm:pt>
    <dgm:pt modelId="{F70E9566-1D21-427F-B708-59C78BDCBAE1}">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我国宪法的地位和基本原则</a:t>
          </a:r>
        </a:p>
      </dgm:t>
    </dgm:pt>
    <dgm:pt modelId="{A8A84AD8-AE55-4449-B19F-F37E48E0A581}" type="parTrans" cxnId="{87EF91D5-7E51-46E3-9A1F-459152AA8C4E}">
      <dgm:prSet/>
      <dgm:spPr/>
      <dgm:t>
        <a:bodyPr/>
        <a:lstStyle/>
        <a:p>
          <a:endParaRPr lang="zh-CN" altLang="en-US">
            <a:latin typeface="微软雅黑" pitchFamily="34" charset="-122"/>
            <a:ea typeface="微软雅黑" pitchFamily="34" charset="-122"/>
          </a:endParaRPr>
        </a:p>
      </dgm:t>
    </dgm:pt>
    <dgm:pt modelId="{6849E7D8-98CA-40CF-9DAF-D9606E106E80}" type="sibTrans" cxnId="{87EF91D5-7E51-46E3-9A1F-459152AA8C4E}">
      <dgm:prSet/>
      <dgm:spPr/>
      <dgm:t>
        <a:bodyPr/>
        <a:lstStyle/>
        <a:p>
          <a:endParaRPr lang="zh-CN" altLang="en-US">
            <a:latin typeface="微软雅黑" pitchFamily="34" charset="-122"/>
            <a:ea typeface="微软雅黑" pitchFamily="34" charset="-122"/>
          </a:endParaRPr>
        </a:p>
      </dgm:t>
    </dgm:pt>
    <dgm:pt modelId="{ED5635C2-6322-48B4-82E9-4265CD42B159}">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我国宪法规定的公民权利与义务</a:t>
          </a:r>
        </a:p>
      </dgm:t>
    </dgm:pt>
    <dgm:pt modelId="{32F2359F-AC46-48B4-8A71-0DA0D5D5E4A4}" type="parTrans" cxnId="{393CB976-1E62-4800-AF60-5CD3F26BDA65}">
      <dgm:prSet/>
      <dgm:spPr/>
      <dgm:t>
        <a:bodyPr/>
        <a:lstStyle/>
        <a:p>
          <a:endParaRPr lang="zh-CN" altLang="en-US">
            <a:latin typeface="微软雅黑" pitchFamily="34" charset="-122"/>
            <a:ea typeface="微软雅黑" pitchFamily="34" charset="-122"/>
          </a:endParaRPr>
        </a:p>
      </dgm:t>
    </dgm:pt>
    <dgm:pt modelId="{75269DBC-F13C-4990-849F-534317C45C9D}" type="sibTrans" cxnId="{393CB976-1E62-4800-AF60-5CD3F26BDA65}">
      <dgm:prSet/>
      <dgm:spPr/>
      <dgm:t>
        <a:bodyPr/>
        <a:lstStyle/>
        <a:p>
          <a:endParaRPr lang="zh-CN" altLang="en-US">
            <a:latin typeface="微软雅黑" pitchFamily="34" charset="-122"/>
            <a:ea typeface="微软雅黑" pitchFamily="34" charset="-122"/>
          </a:endParaRPr>
        </a:p>
      </dgm:t>
    </dgm:pt>
    <dgm:pt modelId="{FD96A2C2-9ADB-4369-B6B2-2FCD57A64713}">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我国的国家制度</a:t>
          </a:r>
        </a:p>
      </dgm:t>
    </dgm:pt>
    <dgm:pt modelId="{CC8AEBB4-41E2-4852-B890-7B655E8B1732}" type="parTrans" cxnId="{BD742013-265D-4A3A-A348-1282E9CDC179}">
      <dgm:prSet/>
      <dgm:spPr/>
      <dgm:t>
        <a:bodyPr/>
        <a:lstStyle/>
        <a:p>
          <a:endParaRPr lang="zh-CN" altLang="en-US"/>
        </a:p>
      </dgm:t>
    </dgm:pt>
    <dgm:pt modelId="{24134CE1-8983-4F5A-9DF2-D60DCAD60098}" type="sibTrans" cxnId="{BD742013-265D-4A3A-A348-1282E9CDC179}">
      <dgm:prSet/>
      <dgm:spPr/>
      <dgm:t>
        <a:bodyPr/>
        <a:lstStyle/>
        <a:p>
          <a:endParaRPr lang="zh-CN" altLang="en-US"/>
        </a:p>
      </dgm:t>
    </dgm:pt>
    <dgm:pt modelId="{202E3721-0704-4760-B34D-7BA749B80A36}">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我国的国家机构</a:t>
          </a:r>
        </a:p>
      </dgm:t>
    </dgm:pt>
    <dgm:pt modelId="{8E4ACC75-F2B1-48F3-B63F-D5F1967010FC}" type="parTrans" cxnId="{72FE90E0-A0B7-4D7F-80B1-4B0BD1871D55}">
      <dgm:prSet/>
      <dgm:spPr/>
      <dgm:t>
        <a:bodyPr/>
        <a:lstStyle/>
        <a:p>
          <a:endParaRPr lang="zh-CN" altLang="en-US"/>
        </a:p>
      </dgm:t>
    </dgm:pt>
    <dgm:pt modelId="{538B016C-3DA7-4DB0-8E9C-443C95EA3E08}" type="sibTrans" cxnId="{72FE90E0-A0B7-4D7F-80B1-4B0BD1871D55}">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5"/>
      <dgm:spPr/>
      <dgm:t>
        <a:bodyPr/>
        <a:lstStyle/>
        <a:p>
          <a:endParaRPr lang="zh-CN" altLang="en-US"/>
        </a:p>
      </dgm:t>
    </dgm:pt>
    <dgm:pt modelId="{17F88F37-05BF-4F3E-A497-CFC354B0C78A}" type="pres">
      <dgm:prSet presAssocID="{98D31A96-5E93-4A36-8305-4F1EAA27DDA6}" presName="parentText" presStyleLbl="node1" presStyleIdx="0" presStyleCnt="5" custScaleX="113500" custLinFactNeighborX="-6621" custLinFactNeighborY="51215">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5" custLinFactY="6859" custLinFactNeighborY="100000">
        <dgm:presLayoutVars>
          <dgm:bulletEnabled val="1"/>
        </dgm:presLayoutVars>
      </dgm:prSet>
      <dgm:spPr/>
    </dgm:pt>
    <dgm:pt modelId="{F584F2B8-FB14-4C05-AA20-FA0702686202}" type="pres">
      <dgm:prSet presAssocID="{DEF78EA6-FE6F-4E7D-AC0C-7A88F8DF1B69}" presName="spaceBetweenRectangles" presStyleCnt="0"/>
      <dgm:spPr/>
    </dgm:pt>
    <dgm:pt modelId="{79F16479-042E-4D86-8C4A-27F3447A3F14}" type="pres">
      <dgm:prSet presAssocID="{F70E9566-1D21-427F-B708-59C78BDCBAE1}" presName="parentLin" presStyleCnt="0"/>
      <dgm:spPr/>
    </dgm:pt>
    <dgm:pt modelId="{59DC901F-E7EE-4E6D-914B-71B49C82B4FE}" type="pres">
      <dgm:prSet presAssocID="{F70E9566-1D21-427F-B708-59C78BDCBAE1}" presName="parentLeftMargin" presStyleLbl="node1" presStyleIdx="0" presStyleCnt="5"/>
      <dgm:spPr/>
      <dgm:t>
        <a:bodyPr/>
        <a:lstStyle/>
        <a:p>
          <a:endParaRPr lang="zh-CN" altLang="en-US"/>
        </a:p>
      </dgm:t>
    </dgm:pt>
    <dgm:pt modelId="{33D7D3F2-F1A3-45DE-A683-4EA7B2B30E7A}" type="pres">
      <dgm:prSet presAssocID="{F70E9566-1D21-427F-B708-59C78BDCBAE1}" presName="parentText" presStyleLbl="node1" presStyleIdx="1" presStyleCnt="5" custScaleX="115211" custLinFactNeighborX="-1964" custLinFactNeighborY="39850">
        <dgm:presLayoutVars>
          <dgm:chMax val="0"/>
          <dgm:bulletEnabled val="1"/>
        </dgm:presLayoutVars>
      </dgm:prSet>
      <dgm:spPr/>
      <dgm:t>
        <a:bodyPr/>
        <a:lstStyle/>
        <a:p>
          <a:endParaRPr lang="zh-CN" altLang="en-US"/>
        </a:p>
      </dgm:t>
    </dgm:pt>
    <dgm:pt modelId="{71613CEF-D4B9-4575-897E-25FF6650B946}" type="pres">
      <dgm:prSet presAssocID="{F70E9566-1D21-427F-B708-59C78BDCBAE1}" presName="negativeSpace" presStyleCnt="0"/>
      <dgm:spPr/>
    </dgm:pt>
    <dgm:pt modelId="{3E7C0245-562E-4AB6-B044-83154D3C9BA6}" type="pres">
      <dgm:prSet presAssocID="{F70E9566-1D21-427F-B708-59C78BDCBAE1}" presName="childText" presStyleLbl="conFgAcc1" presStyleIdx="1" presStyleCnt="5" custLinFactY="1907" custLinFactNeighborY="100000">
        <dgm:presLayoutVars>
          <dgm:bulletEnabled val="1"/>
        </dgm:presLayoutVars>
      </dgm:prSet>
      <dgm:spPr/>
    </dgm:pt>
    <dgm:pt modelId="{5989DBF1-C8F8-45D0-9752-94F9D814DE58}" type="pres">
      <dgm:prSet presAssocID="{6849E7D8-98CA-40CF-9DAF-D9606E106E80}" presName="spaceBetweenRectangles" presStyleCnt="0"/>
      <dgm:spPr/>
    </dgm:pt>
    <dgm:pt modelId="{B5A6E71D-D84E-4D1A-8307-29CFAECC335E}" type="pres">
      <dgm:prSet presAssocID="{ED5635C2-6322-48B4-82E9-4265CD42B159}" presName="parentLin" presStyleCnt="0"/>
      <dgm:spPr/>
    </dgm:pt>
    <dgm:pt modelId="{ED2CA31D-82F9-4EAA-AF3C-C5FE23A1D7D4}" type="pres">
      <dgm:prSet presAssocID="{ED5635C2-6322-48B4-82E9-4265CD42B159}" presName="parentLeftMargin" presStyleLbl="node1" presStyleIdx="1" presStyleCnt="5"/>
      <dgm:spPr/>
      <dgm:t>
        <a:bodyPr/>
        <a:lstStyle/>
        <a:p>
          <a:endParaRPr lang="zh-CN" altLang="en-US"/>
        </a:p>
      </dgm:t>
    </dgm:pt>
    <dgm:pt modelId="{8A9CB855-2034-46F0-9BF9-42F463C13C58}" type="pres">
      <dgm:prSet presAssocID="{ED5635C2-6322-48B4-82E9-4265CD42B159}" presName="parentText" presStyleLbl="node1" presStyleIdx="2" presStyleCnt="5" custScaleX="118485" custScaleY="104045" custLinFactNeighborX="-1964" custLinFactNeighborY="28032">
        <dgm:presLayoutVars>
          <dgm:chMax val="0"/>
          <dgm:bulletEnabled val="1"/>
        </dgm:presLayoutVars>
      </dgm:prSet>
      <dgm:spPr/>
      <dgm:t>
        <a:bodyPr/>
        <a:lstStyle/>
        <a:p>
          <a:endParaRPr lang="zh-CN" altLang="en-US"/>
        </a:p>
      </dgm:t>
    </dgm:pt>
    <dgm:pt modelId="{DFA4DC8D-AE10-4E13-A30F-7EB476F67B90}" type="pres">
      <dgm:prSet presAssocID="{ED5635C2-6322-48B4-82E9-4265CD42B159}" presName="negativeSpace" presStyleCnt="0"/>
      <dgm:spPr/>
    </dgm:pt>
    <dgm:pt modelId="{28EE8802-3071-414F-9E01-45D4EE920991}" type="pres">
      <dgm:prSet presAssocID="{ED5635C2-6322-48B4-82E9-4265CD42B159}" presName="childText" presStyleLbl="conFgAcc1" presStyleIdx="2" presStyleCnt="5">
        <dgm:presLayoutVars>
          <dgm:bulletEnabled val="1"/>
        </dgm:presLayoutVars>
      </dgm:prSet>
      <dgm:spPr/>
    </dgm:pt>
    <dgm:pt modelId="{A150DF27-0CC8-4B29-A701-65818297D4E6}" type="pres">
      <dgm:prSet presAssocID="{75269DBC-F13C-4990-849F-534317C45C9D}" presName="spaceBetweenRectangles" presStyleCnt="0"/>
      <dgm:spPr/>
    </dgm:pt>
    <dgm:pt modelId="{39B4C1C3-BB5B-4C57-83C9-56DC5924B36A}" type="pres">
      <dgm:prSet presAssocID="{FD96A2C2-9ADB-4369-B6B2-2FCD57A64713}" presName="parentLin" presStyleCnt="0"/>
      <dgm:spPr/>
    </dgm:pt>
    <dgm:pt modelId="{471E338C-3DB4-47F8-8CF7-59A51A50702D}" type="pres">
      <dgm:prSet presAssocID="{FD96A2C2-9ADB-4369-B6B2-2FCD57A64713}" presName="parentLeftMargin" presStyleLbl="node1" presStyleIdx="2" presStyleCnt="5"/>
      <dgm:spPr/>
      <dgm:t>
        <a:bodyPr/>
        <a:lstStyle/>
        <a:p>
          <a:endParaRPr lang="zh-CN" altLang="en-US"/>
        </a:p>
      </dgm:t>
    </dgm:pt>
    <dgm:pt modelId="{2D8B9904-0092-4891-B118-79592DB6D3BD}" type="pres">
      <dgm:prSet presAssocID="{FD96A2C2-9ADB-4369-B6B2-2FCD57A64713}" presName="parentText" presStyleLbl="node1" presStyleIdx="3" presStyleCnt="5" custScaleX="115666" custLinFactNeighborX="-16249" custLinFactNeighborY="16699">
        <dgm:presLayoutVars>
          <dgm:chMax val="0"/>
          <dgm:bulletEnabled val="1"/>
        </dgm:presLayoutVars>
      </dgm:prSet>
      <dgm:spPr/>
      <dgm:t>
        <a:bodyPr/>
        <a:lstStyle/>
        <a:p>
          <a:endParaRPr lang="zh-CN" altLang="en-US"/>
        </a:p>
      </dgm:t>
    </dgm:pt>
    <dgm:pt modelId="{190B4087-2546-4810-8504-0C3D9F756136}" type="pres">
      <dgm:prSet presAssocID="{FD96A2C2-9ADB-4369-B6B2-2FCD57A64713}" presName="negativeSpace" presStyleCnt="0"/>
      <dgm:spPr/>
    </dgm:pt>
    <dgm:pt modelId="{B09F6CD2-30A0-4CA9-884B-B0172EC7DE61}" type="pres">
      <dgm:prSet presAssocID="{FD96A2C2-9ADB-4369-B6B2-2FCD57A64713}" presName="childText" presStyleLbl="conFgAcc1" presStyleIdx="3" presStyleCnt="5" custLinFactNeighborX="3286" custLinFactNeighborY="-62432">
        <dgm:presLayoutVars>
          <dgm:bulletEnabled val="1"/>
        </dgm:presLayoutVars>
      </dgm:prSet>
      <dgm:spPr/>
    </dgm:pt>
    <dgm:pt modelId="{5B555AC0-5C12-4316-8E69-ACC6A1764982}" type="pres">
      <dgm:prSet presAssocID="{24134CE1-8983-4F5A-9DF2-D60DCAD60098}" presName="spaceBetweenRectangles" presStyleCnt="0"/>
      <dgm:spPr/>
    </dgm:pt>
    <dgm:pt modelId="{4434E637-550F-4743-8E24-03748EBE153D}" type="pres">
      <dgm:prSet presAssocID="{202E3721-0704-4760-B34D-7BA749B80A36}" presName="parentLin" presStyleCnt="0"/>
      <dgm:spPr/>
    </dgm:pt>
    <dgm:pt modelId="{5BD1D4CF-38D1-44C8-A27F-7C8D5FB37418}" type="pres">
      <dgm:prSet presAssocID="{202E3721-0704-4760-B34D-7BA749B80A36}" presName="parentLeftMargin" presStyleLbl="node1" presStyleIdx="3" presStyleCnt="5"/>
      <dgm:spPr/>
      <dgm:t>
        <a:bodyPr/>
        <a:lstStyle/>
        <a:p>
          <a:endParaRPr lang="zh-CN" altLang="en-US"/>
        </a:p>
      </dgm:t>
    </dgm:pt>
    <dgm:pt modelId="{F8D09E39-5A43-4C3E-84F8-2117BF587891}" type="pres">
      <dgm:prSet presAssocID="{202E3721-0704-4760-B34D-7BA749B80A36}" presName="parentText" presStyleLbl="node1" presStyleIdx="4" presStyleCnt="5" custScaleX="111028" custLinFactNeighborX="-8572" custLinFactNeighborY="6638">
        <dgm:presLayoutVars>
          <dgm:chMax val="0"/>
          <dgm:bulletEnabled val="1"/>
        </dgm:presLayoutVars>
      </dgm:prSet>
      <dgm:spPr/>
      <dgm:t>
        <a:bodyPr/>
        <a:lstStyle/>
        <a:p>
          <a:endParaRPr lang="zh-CN" altLang="en-US"/>
        </a:p>
      </dgm:t>
    </dgm:pt>
    <dgm:pt modelId="{987FD82D-6EE6-4FF6-A194-C5769647204C}" type="pres">
      <dgm:prSet presAssocID="{202E3721-0704-4760-B34D-7BA749B80A36}" presName="negativeSpace" presStyleCnt="0"/>
      <dgm:spPr/>
    </dgm:pt>
    <dgm:pt modelId="{C7FDF476-0586-411F-BA3B-6162373AE264}" type="pres">
      <dgm:prSet presAssocID="{202E3721-0704-4760-B34D-7BA749B80A36}" presName="childText" presStyleLbl="conFgAcc1" presStyleIdx="4" presStyleCnt="5">
        <dgm:presLayoutVars>
          <dgm:bulletEnabled val="1"/>
        </dgm:presLayoutVars>
      </dgm:prSet>
      <dgm:spPr/>
    </dgm:pt>
  </dgm:ptLst>
  <dgm:cxnLst>
    <dgm:cxn modelId="{3E7D75F7-9C61-46E5-827E-E009F04D2E4A}" type="presOf" srcId="{98D31A96-5E93-4A36-8305-4F1EAA27DDA6}" destId="{85565992-34BF-4CCC-9973-8D0BDDF0C482}" srcOrd="0" destOrd="0" presId="urn:microsoft.com/office/officeart/2005/8/layout/list1"/>
    <dgm:cxn modelId="{60286CC6-054C-4B60-9A98-8FA07DDFEA25}" srcId="{B641BDFF-0266-4A87-870F-C0244D263F65}" destId="{98D31A96-5E93-4A36-8305-4F1EAA27DDA6}" srcOrd="0" destOrd="0" parTransId="{3E85EE45-5F9C-4C9C-A001-35FAE590BBA6}" sibTransId="{DEF78EA6-FE6F-4E7D-AC0C-7A88F8DF1B69}"/>
    <dgm:cxn modelId="{56FE6E6C-3DC8-4C2D-9932-2AFDD7F2ED49}" type="presOf" srcId="{202E3721-0704-4760-B34D-7BA749B80A36}" destId="{5BD1D4CF-38D1-44C8-A27F-7C8D5FB37418}" srcOrd="0" destOrd="0" presId="urn:microsoft.com/office/officeart/2005/8/layout/list1"/>
    <dgm:cxn modelId="{87EF91D5-7E51-46E3-9A1F-459152AA8C4E}" srcId="{B641BDFF-0266-4A87-870F-C0244D263F65}" destId="{F70E9566-1D21-427F-B708-59C78BDCBAE1}" srcOrd="1" destOrd="0" parTransId="{A8A84AD8-AE55-4449-B19F-F37E48E0A581}" sibTransId="{6849E7D8-98CA-40CF-9DAF-D9606E106E80}"/>
    <dgm:cxn modelId="{C46517C7-5B61-497F-80CE-0AD5BA89E7C0}" type="presOf" srcId="{F70E9566-1D21-427F-B708-59C78BDCBAE1}" destId="{59DC901F-E7EE-4E6D-914B-71B49C82B4FE}" srcOrd="0" destOrd="0" presId="urn:microsoft.com/office/officeart/2005/8/layout/list1"/>
    <dgm:cxn modelId="{72FE90E0-A0B7-4D7F-80B1-4B0BD1871D55}" srcId="{B641BDFF-0266-4A87-870F-C0244D263F65}" destId="{202E3721-0704-4760-B34D-7BA749B80A36}" srcOrd="4" destOrd="0" parTransId="{8E4ACC75-F2B1-48F3-B63F-D5F1967010FC}" sibTransId="{538B016C-3DA7-4DB0-8E9C-443C95EA3E08}"/>
    <dgm:cxn modelId="{393CB976-1E62-4800-AF60-5CD3F26BDA65}" srcId="{B641BDFF-0266-4A87-870F-C0244D263F65}" destId="{ED5635C2-6322-48B4-82E9-4265CD42B159}" srcOrd="2" destOrd="0" parTransId="{32F2359F-AC46-48B4-8A71-0DA0D5D5E4A4}" sibTransId="{75269DBC-F13C-4990-849F-534317C45C9D}"/>
    <dgm:cxn modelId="{917B2965-D2C8-47C9-B0E0-B677057C1F1B}" type="presOf" srcId="{202E3721-0704-4760-B34D-7BA749B80A36}" destId="{F8D09E39-5A43-4C3E-84F8-2117BF587891}" srcOrd="1" destOrd="0" presId="urn:microsoft.com/office/officeart/2005/8/layout/list1"/>
    <dgm:cxn modelId="{2E883288-F8CB-48D1-8736-1A0D288DC8EE}" type="presOf" srcId="{ED5635C2-6322-48B4-82E9-4265CD42B159}" destId="{8A9CB855-2034-46F0-9BF9-42F463C13C58}" srcOrd="1" destOrd="0" presId="urn:microsoft.com/office/officeart/2005/8/layout/list1"/>
    <dgm:cxn modelId="{A356ED58-8014-4DED-889F-AA054EC65D34}" type="presOf" srcId="{FD96A2C2-9ADB-4369-B6B2-2FCD57A64713}" destId="{2D8B9904-0092-4891-B118-79592DB6D3BD}" srcOrd="1" destOrd="0" presId="urn:microsoft.com/office/officeart/2005/8/layout/list1"/>
    <dgm:cxn modelId="{75F671B8-3F00-4E2E-8C37-46B8257FC0C5}" type="presOf" srcId="{FD96A2C2-9ADB-4369-B6B2-2FCD57A64713}" destId="{471E338C-3DB4-47F8-8CF7-59A51A50702D}" srcOrd="0" destOrd="0" presId="urn:microsoft.com/office/officeart/2005/8/layout/list1"/>
    <dgm:cxn modelId="{354FF9C2-8635-489D-9507-98C5ECB1D512}" type="presOf" srcId="{ED5635C2-6322-48B4-82E9-4265CD42B159}" destId="{ED2CA31D-82F9-4EAA-AF3C-C5FE23A1D7D4}" srcOrd="0" destOrd="0" presId="urn:microsoft.com/office/officeart/2005/8/layout/list1"/>
    <dgm:cxn modelId="{BD742013-265D-4A3A-A348-1282E9CDC179}" srcId="{B641BDFF-0266-4A87-870F-C0244D263F65}" destId="{FD96A2C2-9ADB-4369-B6B2-2FCD57A64713}" srcOrd="3" destOrd="0" parTransId="{CC8AEBB4-41E2-4852-B890-7B655E8B1732}" sibTransId="{24134CE1-8983-4F5A-9DF2-D60DCAD60098}"/>
    <dgm:cxn modelId="{6606A94F-2F97-4510-91A0-79DF3FC55569}" type="presOf" srcId="{F70E9566-1D21-427F-B708-59C78BDCBAE1}" destId="{33D7D3F2-F1A3-45DE-A683-4EA7B2B30E7A}" srcOrd="1" destOrd="0" presId="urn:microsoft.com/office/officeart/2005/8/layout/list1"/>
    <dgm:cxn modelId="{1E3BCFA9-C188-494A-BA4C-5DA7CAD79603}" type="presOf" srcId="{B641BDFF-0266-4A87-870F-C0244D263F65}" destId="{EDE59640-BDE2-40BF-8F67-E600E79D4F32}" srcOrd="0" destOrd="0" presId="urn:microsoft.com/office/officeart/2005/8/layout/list1"/>
    <dgm:cxn modelId="{FA195D5F-83CF-4268-8057-45BF7C873D2E}" type="presOf" srcId="{98D31A96-5E93-4A36-8305-4F1EAA27DDA6}" destId="{17F88F37-05BF-4F3E-A497-CFC354B0C78A}" srcOrd="1" destOrd="0" presId="urn:microsoft.com/office/officeart/2005/8/layout/list1"/>
    <dgm:cxn modelId="{3637366B-646C-4585-96D2-6CBD5C90A8E2}" type="presParOf" srcId="{EDE59640-BDE2-40BF-8F67-E600E79D4F32}" destId="{AA944EBE-72A5-4B4C-B1EA-ABCD67B63CC2}" srcOrd="0" destOrd="0" presId="urn:microsoft.com/office/officeart/2005/8/layout/list1"/>
    <dgm:cxn modelId="{7204DC95-53C4-4867-AC78-143CFCE92FBF}" type="presParOf" srcId="{AA944EBE-72A5-4B4C-B1EA-ABCD67B63CC2}" destId="{85565992-34BF-4CCC-9973-8D0BDDF0C482}" srcOrd="0" destOrd="0" presId="urn:microsoft.com/office/officeart/2005/8/layout/list1"/>
    <dgm:cxn modelId="{708DE71D-716C-471D-9470-B3F42811337A}" type="presParOf" srcId="{AA944EBE-72A5-4B4C-B1EA-ABCD67B63CC2}" destId="{17F88F37-05BF-4F3E-A497-CFC354B0C78A}" srcOrd="1" destOrd="0" presId="urn:microsoft.com/office/officeart/2005/8/layout/list1"/>
    <dgm:cxn modelId="{C5DA5E23-EC59-4459-8E2D-7B21398DCF54}" type="presParOf" srcId="{EDE59640-BDE2-40BF-8F67-E600E79D4F32}" destId="{5D5338C3-A5BE-470C-9948-E9DFDD66546D}" srcOrd="1" destOrd="0" presId="urn:microsoft.com/office/officeart/2005/8/layout/list1"/>
    <dgm:cxn modelId="{003CE544-642E-48EE-B208-57A9B615C665}" type="presParOf" srcId="{EDE59640-BDE2-40BF-8F67-E600E79D4F32}" destId="{859E92C2-5445-46EE-AA6B-EF7E70F7A468}" srcOrd="2" destOrd="0" presId="urn:microsoft.com/office/officeart/2005/8/layout/list1"/>
    <dgm:cxn modelId="{0B237E6C-DA08-4344-8301-45543BAD98A6}" type="presParOf" srcId="{EDE59640-BDE2-40BF-8F67-E600E79D4F32}" destId="{F584F2B8-FB14-4C05-AA20-FA0702686202}" srcOrd="3" destOrd="0" presId="urn:microsoft.com/office/officeart/2005/8/layout/list1"/>
    <dgm:cxn modelId="{89219574-6BBA-4867-B0B2-9CD7BA65D414}" type="presParOf" srcId="{EDE59640-BDE2-40BF-8F67-E600E79D4F32}" destId="{79F16479-042E-4D86-8C4A-27F3447A3F14}" srcOrd="4" destOrd="0" presId="urn:microsoft.com/office/officeart/2005/8/layout/list1"/>
    <dgm:cxn modelId="{7E9522E8-04E3-4475-8573-D6C69CFC5880}" type="presParOf" srcId="{79F16479-042E-4D86-8C4A-27F3447A3F14}" destId="{59DC901F-E7EE-4E6D-914B-71B49C82B4FE}" srcOrd="0" destOrd="0" presId="urn:microsoft.com/office/officeart/2005/8/layout/list1"/>
    <dgm:cxn modelId="{745D0A5D-E1BE-4ACF-A30F-E7F4B01ADDC3}" type="presParOf" srcId="{79F16479-042E-4D86-8C4A-27F3447A3F14}" destId="{33D7D3F2-F1A3-45DE-A683-4EA7B2B30E7A}" srcOrd="1" destOrd="0" presId="urn:microsoft.com/office/officeart/2005/8/layout/list1"/>
    <dgm:cxn modelId="{D78E07FA-007A-4C89-9CAC-D4B0877A050A}" type="presParOf" srcId="{EDE59640-BDE2-40BF-8F67-E600E79D4F32}" destId="{71613CEF-D4B9-4575-897E-25FF6650B946}" srcOrd="5" destOrd="0" presId="urn:microsoft.com/office/officeart/2005/8/layout/list1"/>
    <dgm:cxn modelId="{0851B4BC-2710-44C0-A84E-9416A4A9E9F8}" type="presParOf" srcId="{EDE59640-BDE2-40BF-8F67-E600E79D4F32}" destId="{3E7C0245-562E-4AB6-B044-83154D3C9BA6}" srcOrd="6" destOrd="0" presId="urn:microsoft.com/office/officeart/2005/8/layout/list1"/>
    <dgm:cxn modelId="{81113CD3-87FE-4E86-83DF-99A9C4739396}" type="presParOf" srcId="{EDE59640-BDE2-40BF-8F67-E600E79D4F32}" destId="{5989DBF1-C8F8-45D0-9752-94F9D814DE58}" srcOrd="7" destOrd="0" presId="urn:microsoft.com/office/officeart/2005/8/layout/list1"/>
    <dgm:cxn modelId="{78048393-BE75-42B7-8845-0F0769BB28AC}" type="presParOf" srcId="{EDE59640-BDE2-40BF-8F67-E600E79D4F32}" destId="{B5A6E71D-D84E-4D1A-8307-29CFAECC335E}" srcOrd="8" destOrd="0" presId="urn:microsoft.com/office/officeart/2005/8/layout/list1"/>
    <dgm:cxn modelId="{0638461E-364A-4D90-BB38-97B9A6C2A674}" type="presParOf" srcId="{B5A6E71D-D84E-4D1A-8307-29CFAECC335E}" destId="{ED2CA31D-82F9-4EAA-AF3C-C5FE23A1D7D4}" srcOrd="0" destOrd="0" presId="urn:microsoft.com/office/officeart/2005/8/layout/list1"/>
    <dgm:cxn modelId="{9C4AEEAE-E92B-4EAA-9778-244C1592C0C5}" type="presParOf" srcId="{B5A6E71D-D84E-4D1A-8307-29CFAECC335E}" destId="{8A9CB855-2034-46F0-9BF9-42F463C13C58}" srcOrd="1" destOrd="0" presId="urn:microsoft.com/office/officeart/2005/8/layout/list1"/>
    <dgm:cxn modelId="{3200C5EE-8DF7-4087-B9CF-6844016ED9C3}" type="presParOf" srcId="{EDE59640-BDE2-40BF-8F67-E600E79D4F32}" destId="{DFA4DC8D-AE10-4E13-A30F-7EB476F67B90}" srcOrd="9" destOrd="0" presId="urn:microsoft.com/office/officeart/2005/8/layout/list1"/>
    <dgm:cxn modelId="{017AE6D8-03AE-4B67-9646-2494B3BB58D9}" type="presParOf" srcId="{EDE59640-BDE2-40BF-8F67-E600E79D4F32}" destId="{28EE8802-3071-414F-9E01-45D4EE920991}" srcOrd="10" destOrd="0" presId="urn:microsoft.com/office/officeart/2005/8/layout/list1"/>
    <dgm:cxn modelId="{EC06ABC8-923D-41E6-8281-08BC06CFE287}" type="presParOf" srcId="{EDE59640-BDE2-40BF-8F67-E600E79D4F32}" destId="{A150DF27-0CC8-4B29-A701-65818297D4E6}" srcOrd="11" destOrd="0" presId="urn:microsoft.com/office/officeart/2005/8/layout/list1"/>
    <dgm:cxn modelId="{1EB8EDC5-998D-44DB-A970-EEDD9527EA0C}" type="presParOf" srcId="{EDE59640-BDE2-40BF-8F67-E600E79D4F32}" destId="{39B4C1C3-BB5B-4C57-83C9-56DC5924B36A}" srcOrd="12" destOrd="0" presId="urn:microsoft.com/office/officeart/2005/8/layout/list1"/>
    <dgm:cxn modelId="{F105CB52-97F8-440B-A181-44FC49129E67}" type="presParOf" srcId="{39B4C1C3-BB5B-4C57-83C9-56DC5924B36A}" destId="{471E338C-3DB4-47F8-8CF7-59A51A50702D}" srcOrd="0" destOrd="0" presId="urn:microsoft.com/office/officeart/2005/8/layout/list1"/>
    <dgm:cxn modelId="{8FDEAEB2-6989-4AF1-925B-2DBCAFD2BF5F}" type="presParOf" srcId="{39B4C1C3-BB5B-4C57-83C9-56DC5924B36A}" destId="{2D8B9904-0092-4891-B118-79592DB6D3BD}" srcOrd="1" destOrd="0" presId="urn:microsoft.com/office/officeart/2005/8/layout/list1"/>
    <dgm:cxn modelId="{1921A7FC-E31A-47DB-A981-82770E330EDB}" type="presParOf" srcId="{EDE59640-BDE2-40BF-8F67-E600E79D4F32}" destId="{190B4087-2546-4810-8504-0C3D9F756136}" srcOrd="13" destOrd="0" presId="urn:microsoft.com/office/officeart/2005/8/layout/list1"/>
    <dgm:cxn modelId="{1633697A-AC23-4D7D-928A-EBD1F09BC63E}" type="presParOf" srcId="{EDE59640-BDE2-40BF-8F67-E600E79D4F32}" destId="{B09F6CD2-30A0-4CA9-884B-B0172EC7DE61}" srcOrd="14" destOrd="0" presId="urn:microsoft.com/office/officeart/2005/8/layout/list1"/>
    <dgm:cxn modelId="{8160A46B-D65D-4CD4-8128-B902E9E96915}" type="presParOf" srcId="{EDE59640-BDE2-40BF-8F67-E600E79D4F32}" destId="{5B555AC0-5C12-4316-8E69-ACC6A1764982}" srcOrd="15" destOrd="0" presId="urn:microsoft.com/office/officeart/2005/8/layout/list1"/>
    <dgm:cxn modelId="{4EDD92DA-9CAA-4552-8D16-A79E4164EFC4}" type="presParOf" srcId="{EDE59640-BDE2-40BF-8F67-E600E79D4F32}" destId="{4434E637-550F-4743-8E24-03748EBE153D}" srcOrd="16" destOrd="0" presId="urn:microsoft.com/office/officeart/2005/8/layout/list1"/>
    <dgm:cxn modelId="{582C3E1D-25CA-4B16-A0E6-735EA793AAA2}" type="presParOf" srcId="{4434E637-550F-4743-8E24-03748EBE153D}" destId="{5BD1D4CF-38D1-44C8-A27F-7C8D5FB37418}" srcOrd="0" destOrd="0" presId="urn:microsoft.com/office/officeart/2005/8/layout/list1"/>
    <dgm:cxn modelId="{D7D17874-9D5A-4FF1-9399-6200BA02CF55}" type="presParOf" srcId="{4434E637-550F-4743-8E24-03748EBE153D}" destId="{F8D09E39-5A43-4C3E-84F8-2117BF587891}" srcOrd="1" destOrd="0" presId="urn:microsoft.com/office/officeart/2005/8/layout/list1"/>
    <dgm:cxn modelId="{AF1052BD-C87C-4F0E-8D14-71A7CC4004EE}" type="presParOf" srcId="{EDE59640-BDE2-40BF-8F67-E600E79D4F32}" destId="{987FD82D-6EE6-4FF6-A194-C5769647204C}" srcOrd="17" destOrd="0" presId="urn:microsoft.com/office/officeart/2005/8/layout/list1"/>
    <dgm:cxn modelId="{BBC0D274-DB4D-437E-90E1-B32DB96154B0}" type="presParOf" srcId="{EDE59640-BDE2-40BF-8F67-E600E79D4F32}" destId="{C7FDF476-0586-411F-BA3B-6162373AE264}" srcOrd="18"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CF70011-B8EE-4EA6-ABC4-F3A0BA4E1CAE}" type="doc">
      <dgm:prSet loTypeId="urn:microsoft.com/office/officeart/2005/8/layout/vList5" loCatId="list" qsTypeId="urn:microsoft.com/office/officeart/2005/8/quickstyle/simple5" qsCatId="simple" csTypeId="urn:microsoft.com/office/officeart/2005/8/colors/accent2_1" csCatId="accent2" phldr="1"/>
      <dgm:spPr/>
      <dgm:t>
        <a:bodyPr/>
        <a:lstStyle/>
        <a:p>
          <a:endParaRPr lang="zh-CN" altLang="en-US"/>
        </a:p>
      </dgm:t>
    </dgm:pt>
    <dgm:pt modelId="{31E272F1-4084-4583-8168-71C2D1D9BB81}">
      <dgm:prSet phldrT="[文本]" custT="1"/>
      <dgm:spPr/>
      <dgm:t>
        <a:bodyPr/>
        <a:lstStyle/>
        <a:p>
          <a:r>
            <a:rPr lang="zh-CN" altLang="en-US" sz="2000" dirty="0"/>
            <a:t>健全备案审查机制</a:t>
          </a:r>
        </a:p>
      </dgm:t>
    </dgm:pt>
    <dgm:pt modelId="{551B652A-322B-4EFF-BC7D-2A22C786D700}" type="parTrans" cxnId="{2448859C-92E6-49A8-984C-824B9921BA06}">
      <dgm:prSet/>
      <dgm:spPr/>
      <dgm:t>
        <a:bodyPr/>
        <a:lstStyle/>
        <a:p>
          <a:endParaRPr lang="zh-CN" altLang="en-US"/>
        </a:p>
      </dgm:t>
    </dgm:pt>
    <dgm:pt modelId="{0660A938-C284-4634-B783-C673CE43FCE7}" type="sibTrans" cxnId="{2448859C-92E6-49A8-984C-824B9921BA06}">
      <dgm:prSet/>
      <dgm:spPr/>
      <dgm:t>
        <a:bodyPr/>
        <a:lstStyle/>
        <a:p>
          <a:endParaRPr lang="zh-CN" altLang="en-US"/>
        </a:p>
      </dgm:t>
    </dgm:pt>
    <dgm:pt modelId="{0238B37E-77A5-4A8C-844F-6ACB95BB9AD8}">
      <dgm:prSet phldrT="[文本]" custT="1"/>
      <dgm:spPr/>
      <dgm:t>
        <a:bodyPr/>
        <a:lstStyle/>
        <a:p>
          <a:r>
            <a:rPr lang="zh-CN" altLang="en-US" sz="1600" dirty="0"/>
            <a:t>建立健全党委、人大、政府、军队间备案审查衔接联动机制，加强备案审查制度和能力建设；</a:t>
          </a:r>
        </a:p>
      </dgm:t>
    </dgm:pt>
    <dgm:pt modelId="{D0BAC6C1-0FD9-46EA-9FA5-DB385C61D777}" type="parTrans" cxnId="{ED17D968-E73B-4D22-B85E-B6DA29A76A63}">
      <dgm:prSet/>
      <dgm:spPr/>
      <dgm:t>
        <a:bodyPr/>
        <a:lstStyle/>
        <a:p>
          <a:endParaRPr lang="zh-CN" altLang="en-US"/>
        </a:p>
      </dgm:t>
    </dgm:pt>
    <dgm:pt modelId="{6B0A8A0E-DC37-4EB4-A54B-2A12F0592C75}" type="sibTrans" cxnId="{ED17D968-E73B-4D22-B85E-B6DA29A76A63}">
      <dgm:prSet/>
      <dgm:spPr/>
      <dgm:t>
        <a:bodyPr/>
        <a:lstStyle/>
        <a:p>
          <a:endParaRPr lang="zh-CN" altLang="en-US"/>
        </a:p>
      </dgm:t>
    </dgm:pt>
    <dgm:pt modelId="{3FD3D573-1D38-4A06-8D2B-CF7C7B077337}">
      <dgm:prSet phldrT="[文本]" custT="1"/>
      <dgm:spPr/>
      <dgm:t>
        <a:bodyPr/>
        <a:lstStyle/>
        <a:p>
          <a:r>
            <a:rPr lang="zh-CN" altLang="en-US" sz="2000" dirty="0"/>
            <a:t>健全合宪性审查机制</a:t>
          </a:r>
        </a:p>
      </dgm:t>
    </dgm:pt>
    <dgm:pt modelId="{B8C22A46-7A5A-41C8-A6B6-F0DF3664FB20}" type="parTrans" cxnId="{FAB6FDA2-14CE-4D4A-9232-B2363C069290}">
      <dgm:prSet/>
      <dgm:spPr/>
      <dgm:t>
        <a:bodyPr/>
        <a:lstStyle/>
        <a:p>
          <a:endParaRPr lang="zh-CN" altLang="en-US"/>
        </a:p>
      </dgm:t>
    </dgm:pt>
    <dgm:pt modelId="{03DDD827-37BE-4A7C-A3E5-B615CF545E7E}" type="sibTrans" cxnId="{FAB6FDA2-14CE-4D4A-9232-B2363C069290}">
      <dgm:prSet/>
      <dgm:spPr/>
      <dgm:t>
        <a:bodyPr/>
        <a:lstStyle/>
        <a:p>
          <a:endParaRPr lang="zh-CN" altLang="en-US"/>
        </a:p>
      </dgm:t>
    </dgm:pt>
    <dgm:pt modelId="{382A8AB0-4E87-42AE-BA25-377FDA41B49B}">
      <dgm:prSet phldrT="[文本]" custT="1"/>
      <dgm:spPr/>
      <dgm:t>
        <a:bodyPr/>
        <a:lstStyle/>
        <a:p>
          <a:r>
            <a:rPr lang="zh-CN" altLang="en-US" sz="1600" dirty="0"/>
            <a:t>由有关权力机关进行审查；</a:t>
          </a:r>
        </a:p>
      </dgm:t>
    </dgm:pt>
    <dgm:pt modelId="{AD968F9B-6454-4A38-90FD-B8D5235B0520}" type="parTrans" cxnId="{EF94F9F0-D568-421D-B0C1-2BEDEA20F7BE}">
      <dgm:prSet/>
      <dgm:spPr/>
      <dgm:t>
        <a:bodyPr/>
        <a:lstStyle/>
        <a:p>
          <a:endParaRPr lang="zh-CN" altLang="en-US"/>
        </a:p>
      </dgm:t>
    </dgm:pt>
    <dgm:pt modelId="{2ABE8B3D-50B3-4875-B7F2-61968BB59A1D}" type="sibTrans" cxnId="{EF94F9F0-D568-421D-B0C1-2BEDEA20F7BE}">
      <dgm:prSet/>
      <dgm:spPr/>
      <dgm:t>
        <a:bodyPr/>
        <a:lstStyle/>
        <a:p>
          <a:endParaRPr lang="zh-CN" altLang="en-US"/>
        </a:p>
      </dgm:t>
    </dgm:pt>
    <dgm:pt modelId="{69FB4AFC-9E3B-4B5A-8DF8-4CA9A3A93B7A}">
      <dgm:prSet phldrT="[文本]" custT="1"/>
      <dgm:spPr/>
      <dgm:t>
        <a:bodyPr/>
        <a:lstStyle/>
        <a:p>
          <a:endParaRPr lang="zh-CN" altLang="en-US" sz="1400" dirty="0"/>
        </a:p>
      </dgm:t>
    </dgm:pt>
    <dgm:pt modelId="{72006EF1-169B-4BDD-846D-704235771446}" type="parTrans" cxnId="{C0160974-13AD-4643-ACCD-24562392AE9A}">
      <dgm:prSet/>
      <dgm:spPr/>
      <dgm:t>
        <a:bodyPr/>
        <a:lstStyle/>
        <a:p>
          <a:endParaRPr lang="zh-CN" altLang="en-US"/>
        </a:p>
      </dgm:t>
    </dgm:pt>
    <dgm:pt modelId="{6E9E68BC-B5A6-45C3-9427-81C3DC72905E}" type="sibTrans" cxnId="{C0160974-13AD-4643-ACCD-24562392AE9A}">
      <dgm:prSet/>
      <dgm:spPr/>
      <dgm:t>
        <a:bodyPr/>
        <a:lstStyle/>
        <a:p>
          <a:endParaRPr lang="zh-CN" altLang="en-US"/>
        </a:p>
      </dgm:t>
    </dgm:pt>
    <dgm:pt modelId="{813A4187-7274-41AF-9CC9-2C4AA162883D}">
      <dgm:prSet custT="1"/>
      <dgm:spPr/>
      <dgm:t>
        <a:bodyPr/>
        <a:lstStyle/>
        <a:p>
          <a:r>
            <a:rPr lang="zh-CN" altLang="en-US" sz="1600" dirty="0"/>
            <a:t>提高备案审查机制的执行力和约束力，增强备案审查的实际效能。</a:t>
          </a:r>
        </a:p>
      </dgm:t>
    </dgm:pt>
    <dgm:pt modelId="{01BEB729-C123-44EB-8D58-854C0BBB6138}" type="parTrans" cxnId="{91AEAF55-60CD-427D-840C-222A47C36AA5}">
      <dgm:prSet/>
      <dgm:spPr/>
      <dgm:t>
        <a:bodyPr/>
        <a:lstStyle/>
        <a:p>
          <a:endParaRPr lang="zh-CN" altLang="en-US"/>
        </a:p>
      </dgm:t>
    </dgm:pt>
    <dgm:pt modelId="{AB36E697-95BC-4616-9468-EB9FB1F51963}" type="sibTrans" cxnId="{91AEAF55-60CD-427D-840C-222A47C36AA5}">
      <dgm:prSet/>
      <dgm:spPr/>
      <dgm:t>
        <a:bodyPr/>
        <a:lstStyle/>
        <a:p>
          <a:endParaRPr lang="zh-CN" altLang="en-US"/>
        </a:p>
      </dgm:t>
    </dgm:pt>
    <dgm:pt modelId="{D237BE3D-09AE-4FA7-BA8C-31A27127DE5C}">
      <dgm:prSet phldrT="[文本]" custT="1"/>
      <dgm:spPr/>
      <dgm:t>
        <a:bodyPr/>
        <a:lstStyle/>
        <a:p>
          <a:r>
            <a:rPr lang="zh-CN" altLang="en-US" sz="1600" dirty="0"/>
            <a:t>推进合宪 、性审查，要求有关方面拟出台的法规规章、重要政策和重大举措应事先经过全国人大常委会合宪性审查</a:t>
          </a:r>
        </a:p>
      </dgm:t>
    </dgm:pt>
    <dgm:pt modelId="{E8AA7AF2-B073-49C1-8227-7B01E858B700}" type="parTrans" cxnId="{B9C2B760-B150-476D-AC11-A657D9BCB060}">
      <dgm:prSet/>
      <dgm:spPr/>
      <dgm:t>
        <a:bodyPr/>
        <a:lstStyle/>
        <a:p>
          <a:endParaRPr lang="zh-CN" altLang="en-US"/>
        </a:p>
      </dgm:t>
    </dgm:pt>
    <dgm:pt modelId="{BD9251FC-B406-4A9A-B9FC-F380650D112B}" type="sibTrans" cxnId="{B9C2B760-B150-476D-AC11-A657D9BCB060}">
      <dgm:prSet/>
      <dgm:spPr/>
      <dgm:t>
        <a:bodyPr/>
        <a:lstStyle/>
        <a:p>
          <a:endParaRPr lang="zh-CN" altLang="en-US"/>
        </a:p>
      </dgm:t>
    </dgm:pt>
    <dgm:pt modelId="{B1322F0C-EC0D-4603-81F9-46DC0D8F8B19}" type="pres">
      <dgm:prSet presAssocID="{ACF70011-B8EE-4EA6-ABC4-F3A0BA4E1CAE}" presName="Name0" presStyleCnt="0">
        <dgm:presLayoutVars>
          <dgm:dir/>
          <dgm:animLvl val="lvl"/>
          <dgm:resizeHandles val="exact"/>
        </dgm:presLayoutVars>
      </dgm:prSet>
      <dgm:spPr/>
      <dgm:t>
        <a:bodyPr/>
        <a:lstStyle/>
        <a:p>
          <a:endParaRPr lang="zh-CN" altLang="en-US"/>
        </a:p>
      </dgm:t>
    </dgm:pt>
    <dgm:pt modelId="{A6A4E202-07CB-465D-BEE0-2C51978FFA64}" type="pres">
      <dgm:prSet presAssocID="{31E272F1-4084-4583-8168-71C2D1D9BB81}" presName="linNode" presStyleCnt="0"/>
      <dgm:spPr/>
    </dgm:pt>
    <dgm:pt modelId="{5DDFF6DD-C6E3-4F7D-BBF8-D6929C745DCE}" type="pres">
      <dgm:prSet presAssocID="{31E272F1-4084-4583-8168-71C2D1D9BB81}" presName="parentText" presStyleLbl="node1" presStyleIdx="0" presStyleCnt="2">
        <dgm:presLayoutVars>
          <dgm:chMax val="1"/>
          <dgm:bulletEnabled val="1"/>
        </dgm:presLayoutVars>
      </dgm:prSet>
      <dgm:spPr/>
      <dgm:t>
        <a:bodyPr/>
        <a:lstStyle/>
        <a:p>
          <a:endParaRPr lang="zh-CN" altLang="en-US"/>
        </a:p>
      </dgm:t>
    </dgm:pt>
    <dgm:pt modelId="{9DDBD7EA-DA76-47FB-A693-33A7B2DDDA94}" type="pres">
      <dgm:prSet presAssocID="{31E272F1-4084-4583-8168-71C2D1D9BB81}" presName="descendantText" presStyleLbl="alignAccFollowNode1" presStyleIdx="0" presStyleCnt="2">
        <dgm:presLayoutVars>
          <dgm:bulletEnabled val="1"/>
        </dgm:presLayoutVars>
      </dgm:prSet>
      <dgm:spPr/>
      <dgm:t>
        <a:bodyPr/>
        <a:lstStyle/>
        <a:p>
          <a:endParaRPr lang="zh-CN" altLang="en-US"/>
        </a:p>
      </dgm:t>
    </dgm:pt>
    <dgm:pt modelId="{059BD4F5-F07B-4F7A-B11B-0318729F9D47}" type="pres">
      <dgm:prSet presAssocID="{0660A938-C284-4634-B783-C673CE43FCE7}" presName="sp" presStyleCnt="0"/>
      <dgm:spPr/>
    </dgm:pt>
    <dgm:pt modelId="{F7AC59E8-0DB9-46C6-9E81-5C51D38D88CF}" type="pres">
      <dgm:prSet presAssocID="{3FD3D573-1D38-4A06-8D2B-CF7C7B077337}" presName="linNode" presStyleCnt="0"/>
      <dgm:spPr/>
    </dgm:pt>
    <dgm:pt modelId="{09225AE1-80DD-4145-96D3-F70FEAD9311C}" type="pres">
      <dgm:prSet presAssocID="{3FD3D573-1D38-4A06-8D2B-CF7C7B077337}" presName="parentText" presStyleLbl="node1" presStyleIdx="1" presStyleCnt="2">
        <dgm:presLayoutVars>
          <dgm:chMax val="1"/>
          <dgm:bulletEnabled val="1"/>
        </dgm:presLayoutVars>
      </dgm:prSet>
      <dgm:spPr/>
      <dgm:t>
        <a:bodyPr/>
        <a:lstStyle/>
        <a:p>
          <a:endParaRPr lang="zh-CN" altLang="en-US"/>
        </a:p>
      </dgm:t>
    </dgm:pt>
    <dgm:pt modelId="{1E6194B7-7EB6-49FB-8E6C-1A16FE5AA1AB}" type="pres">
      <dgm:prSet presAssocID="{3FD3D573-1D38-4A06-8D2B-CF7C7B077337}" presName="descendantText" presStyleLbl="alignAccFollowNode1" presStyleIdx="1" presStyleCnt="2">
        <dgm:presLayoutVars>
          <dgm:bulletEnabled val="1"/>
        </dgm:presLayoutVars>
      </dgm:prSet>
      <dgm:spPr/>
      <dgm:t>
        <a:bodyPr/>
        <a:lstStyle/>
        <a:p>
          <a:endParaRPr lang="zh-CN" altLang="en-US"/>
        </a:p>
      </dgm:t>
    </dgm:pt>
  </dgm:ptLst>
  <dgm:cxnLst>
    <dgm:cxn modelId="{BD417ACA-BB81-415E-894E-2B95A2A066A6}" type="presOf" srcId="{3FD3D573-1D38-4A06-8D2B-CF7C7B077337}" destId="{09225AE1-80DD-4145-96D3-F70FEAD9311C}" srcOrd="0" destOrd="0" presId="urn:microsoft.com/office/officeart/2005/8/layout/vList5"/>
    <dgm:cxn modelId="{ED17D968-E73B-4D22-B85E-B6DA29A76A63}" srcId="{31E272F1-4084-4583-8168-71C2D1D9BB81}" destId="{0238B37E-77A5-4A8C-844F-6ACB95BB9AD8}" srcOrd="0" destOrd="0" parTransId="{D0BAC6C1-0FD9-46EA-9FA5-DB385C61D777}" sibTransId="{6B0A8A0E-DC37-4EB4-A54B-2A12F0592C75}"/>
    <dgm:cxn modelId="{B9C2B760-B150-476D-AC11-A657D9BCB060}" srcId="{3FD3D573-1D38-4A06-8D2B-CF7C7B077337}" destId="{D237BE3D-09AE-4FA7-BA8C-31A27127DE5C}" srcOrd="1" destOrd="0" parTransId="{E8AA7AF2-B073-49C1-8227-7B01E858B700}" sibTransId="{BD9251FC-B406-4A9A-B9FC-F380650D112B}"/>
    <dgm:cxn modelId="{383D8D04-B73E-4BA0-9BC5-C85E291FB1F9}" type="presOf" srcId="{813A4187-7274-41AF-9CC9-2C4AA162883D}" destId="{9DDBD7EA-DA76-47FB-A693-33A7B2DDDA94}" srcOrd="0" destOrd="1" presId="urn:microsoft.com/office/officeart/2005/8/layout/vList5"/>
    <dgm:cxn modelId="{90F57B1D-E5D0-4596-B510-BA096DC48E6E}" type="presOf" srcId="{ACF70011-B8EE-4EA6-ABC4-F3A0BA4E1CAE}" destId="{B1322F0C-EC0D-4603-81F9-46DC0D8F8B19}" srcOrd="0" destOrd="0" presId="urn:microsoft.com/office/officeart/2005/8/layout/vList5"/>
    <dgm:cxn modelId="{C0160974-13AD-4643-ACCD-24562392AE9A}" srcId="{3FD3D573-1D38-4A06-8D2B-CF7C7B077337}" destId="{69FB4AFC-9E3B-4B5A-8DF8-4CA9A3A93B7A}" srcOrd="2" destOrd="0" parTransId="{72006EF1-169B-4BDD-846D-704235771446}" sibTransId="{6E9E68BC-B5A6-45C3-9427-81C3DC72905E}"/>
    <dgm:cxn modelId="{638753F0-4F73-4BEA-8149-BC0BD62BFEE6}" type="presOf" srcId="{D237BE3D-09AE-4FA7-BA8C-31A27127DE5C}" destId="{1E6194B7-7EB6-49FB-8E6C-1A16FE5AA1AB}" srcOrd="0" destOrd="1" presId="urn:microsoft.com/office/officeart/2005/8/layout/vList5"/>
    <dgm:cxn modelId="{EF94F9F0-D568-421D-B0C1-2BEDEA20F7BE}" srcId="{3FD3D573-1D38-4A06-8D2B-CF7C7B077337}" destId="{382A8AB0-4E87-42AE-BA25-377FDA41B49B}" srcOrd="0" destOrd="0" parTransId="{AD968F9B-6454-4A38-90FD-B8D5235B0520}" sibTransId="{2ABE8B3D-50B3-4875-B7F2-61968BB59A1D}"/>
    <dgm:cxn modelId="{ABB0545A-0882-4838-9E50-FB8E636CB992}" type="presOf" srcId="{382A8AB0-4E87-42AE-BA25-377FDA41B49B}" destId="{1E6194B7-7EB6-49FB-8E6C-1A16FE5AA1AB}" srcOrd="0" destOrd="0" presId="urn:microsoft.com/office/officeart/2005/8/layout/vList5"/>
    <dgm:cxn modelId="{2448859C-92E6-49A8-984C-824B9921BA06}" srcId="{ACF70011-B8EE-4EA6-ABC4-F3A0BA4E1CAE}" destId="{31E272F1-4084-4583-8168-71C2D1D9BB81}" srcOrd="0" destOrd="0" parTransId="{551B652A-322B-4EFF-BC7D-2A22C786D700}" sibTransId="{0660A938-C284-4634-B783-C673CE43FCE7}"/>
    <dgm:cxn modelId="{38EC2555-3FB0-4678-9414-87BBCE7FCDC6}" type="presOf" srcId="{69FB4AFC-9E3B-4B5A-8DF8-4CA9A3A93B7A}" destId="{1E6194B7-7EB6-49FB-8E6C-1A16FE5AA1AB}" srcOrd="0" destOrd="2" presId="urn:microsoft.com/office/officeart/2005/8/layout/vList5"/>
    <dgm:cxn modelId="{5254C9A8-094D-4350-986C-609C619A1A5D}" type="presOf" srcId="{31E272F1-4084-4583-8168-71C2D1D9BB81}" destId="{5DDFF6DD-C6E3-4F7D-BBF8-D6929C745DCE}" srcOrd="0" destOrd="0" presId="urn:microsoft.com/office/officeart/2005/8/layout/vList5"/>
    <dgm:cxn modelId="{FAB6FDA2-14CE-4D4A-9232-B2363C069290}" srcId="{ACF70011-B8EE-4EA6-ABC4-F3A0BA4E1CAE}" destId="{3FD3D573-1D38-4A06-8D2B-CF7C7B077337}" srcOrd="1" destOrd="0" parTransId="{B8C22A46-7A5A-41C8-A6B6-F0DF3664FB20}" sibTransId="{03DDD827-37BE-4A7C-A3E5-B615CF545E7E}"/>
    <dgm:cxn modelId="{83ACE3D1-CB7A-4F60-A870-2177DA1E2E7E}" type="presOf" srcId="{0238B37E-77A5-4A8C-844F-6ACB95BB9AD8}" destId="{9DDBD7EA-DA76-47FB-A693-33A7B2DDDA94}" srcOrd="0" destOrd="0" presId="urn:microsoft.com/office/officeart/2005/8/layout/vList5"/>
    <dgm:cxn modelId="{91AEAF55-60CD-427D-840C-222A47C36AA5}" srcId="{31E272F1-4084-4583-8168-71C2D1D9BB81}" destId="{813A4187-7274-41AF-9CC9-2C4AA162883D}" srcOrd="1" destOrd="0" parTransId="{01BEB729-C123-44EB-8D58-854C0BBB6138}" sibTransId="{AB36E697-95BC-4616-9468-EB9FB1F51963}"/>
    <dgm:cxn modelId="{D1CDEE2F-F21A-4242-BC26-B5BEEDEA19B9}" type="presParOf" srcId="{B1322F0C-EC0D-4603-81F9-46DC0D8F8B19}" destId="{A6A4E202-07CB-465D-BEE0-2C51978FFA64}" srcOrd="0" destOrd="0" presId="urn:microsoft.com/office/officeart/2005/8/layout/vList5"/>
    <dgm:cxn modelId="{C1EC9EBA-BE1B-4B3E-A53D-8E986DB40829}" type="presParOf" srcId="{A6A4E202-07CB-465D-BEE0-2C51978FFA64}" destId="{5DDFF6DD-C6E3-4F7D-BBF8-D6929C745DCE}" srcOrd="0" destOrd="0" presId="urn:microsoft.com/office/officeart/2005/8/layout/vList5"/>
    <dgm:cxn modelId="{9C462840-4ED1-498A-B3BE-48AD4A95E434}" type="presParOf" srcId="{A6A4E202-07CB-465D-BEE0-2C51978FFA64}" destId="{9DDBD7EA-DA76-47FB-A693-33A7B2DDDA94}" srcOrd="1" destOrd="0" presId="urn:microsoft.com/office/officeart/2005/8/layout/vList5"/>
    <dgm:cxn modelId="{333DEA9C-5C34-4C01-AC60-D84A2046DA09}" type="presParOf" srcId="{B1322F0C-EC0D-4603-81F9-46DC0D8F8B19}" destId="{059BD4F5-F07B-4F7A-B11B-0318729F9D47}" srcOrd="1" destOrd="0" presId="urn:microsoft.com/office/officeart/2005/8/layout/vList5"/>
    <dgm:cxn modelId="{6D0CB8AD-D687-4976-96F8-29F7D608F506}" type="presParOf" srcId="{B1322F0C-EC0D-4603-81F9-46DC0D8F8B19}" destId="{F7AC59E8-0DB9-46C6-9E81-5C51D38D88CF}" srcOrd="2" destOrd="0" presId="urn:microsoft.com/office/officeart/2005/8/layout/vList5"/>
    <dgm:cxn modelId="{D2D273C7-295F-4164-BAF9-AE8DEEC2AA98}" type="presParOf" srcId="{F7AC59E8-0DB9-46C6-9E81-5C51D38D88CF}" destId="{09225AE1-80DD-4145-96D3-F70FEAD9311C}" srcOrd="0" destOrd="0" presId="urn:microsoft.com/office/officeart/2005/8/layout/vList5"/>
    <dgm:cxn modelId="{33DDC0F9-D9D4-4743-B085-2B3FA9118340}" type="presParOf" srcId="{F7AC59E8-0DB9-46C6-9E81-5C51D38D88CF}" destId="{1E6194B7-7EB6-49FB-8E6C-1A16FE5AA1AB}"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a:latin typeface="微软雅黑" panose="020B0503020204020204" pitchFamily="34" charset="-122"/>
              <a:ea typeface="微软雅黑" panose="020B0503020204020204" pitchFamily="34" charset="-122"/>
            </a:rPr>
            <a:t>  我国公民的基本权利</a:t>
          </a:r>
          <a:endParaRPr lang="zh-CN" altLang="en-US" sz="2400" b="0" dirty="0">
            <a:latin typeface="微软雅黑" panose="020B0503020204020204" pitchFamily="34" charset="-122"/>
            <a:ea typeface="微软雅黑" panose="020B0503020204020204" pitchFamily="34" charset="-122"/>
          </a:endParaRP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B547009E-3603-4152-A4C4-5E5B9C408475}">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我国公民的基本义务</a:t>
          </a:r>
          <a:endParaRPr lang="en-US" altLang="zh-CN" sz="2400" b="0" dirty="0">
            <a:latin typeface="微软雅黑" panose="020B0503020204020204" pitchFamily="34" charset="-122"/>
            <a:ea typeface="微软雅黑" panose="020B0503020204020204" pitchFamily="34" charset="-122"/>
          </a:endParaRPr>
        </a:p>
      </dgm:t>
    </dgm:pt>
    <dgm:pt modelId="{8CDBF25C-FB6B-40D2-BD7E-EC67B8EC6585}" type="parTrans" cxnId="{F1525AE4-7333-4580-BA2E-C6F51EB365C6}">
      <dgm:prSet/>
      <dgm:spPr/>
      <dgm:t>
        <a:bodyPr/>
        <a:lstStyle/>
        <a:p>
          <a:endParaRPr lang="zh-CN" altLang="en-US"/>
        </a:p>
      </dgm:t>
    </dgm:pt>
    <dgm:pt modelId="{ADAB7B8F-C82F-4A89-BFC6-56349B4F0910}" type="sibTrans" cxnId="{F1525AE4-7333-4580-BA2E-C6F51EB365C6}">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24802078-6BA5-47E8-A545-F0783F16BC91}" type="pres">
      <dgm:prSet presAssocID="{B547009E-3603-4152-A4C4-5E5B9C408475}" presName="boxAndChildren" presStyleCnt="0"/>
      <dgm:spPr/>
    </dgm:pt>
    <dgm:pt modelId="{9D9CE05D-4EAD-4801-84D2-8154C586D89A}" type="pres">
      <dgm:prSet presAssocID="{B547009E-3603-4152-A4C4-5E5B9C408475}" presName="parentTextBox" presStyleLbl="node1" presStyleIdx="0" presStyleCnt="2"/>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1" presStyleCnt="2" custLinFactNeighborX="1626" custLinFactNeighborY="-1113"/>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05BEB507-0977-4F74-B50B-2646AF277897}" type="presOf" srcId="{B547009E-3603-4152-A4C4-5E5B9C408475}" destId="{9D9CE05D-4EAD-4801-84D2-8154C586D89A}" srcOrd="0" destOrd="0" presId="urn:microsoft.com/office/officeart/2005/8/layout/process4"/>
    <dgm:cxn modelId="{F1525AE4-7333-4580-BA2E-C6F51EB365C6}" srcId="{980E4F54-60B3-4D4F-AF34-8DE890B58F96}" destId="{B547009E-3603-4152-A4C4-5E5B9C408475}" srcOrd="1" destOrd="0" parTransId="{8CDBF25C-FB6B-40D2-BD7E-EC67B8EC6585}" sibTransId="{ADAB7B8F-C82F-4A89-BFC6-56349B4F0910}"/>
    <dgm:cxn modelId="{4E3356E5-7D85-4385-8FD7-4B92F56C14AB}" type="presOf" srcId="{980E4F54-60B3-4D4F-AF34-8DE890B58F96}" destId="{1A30E14A-67AE-4C66-9A8E-0BC45C645A76}" srcOrd="0" destOrd="0" presId="urn:microsoft.com/office/officeart/2005/8/layout/process4"/>
    <dgm:cxn modelId="{6770C468-0ECD-4865-9BF6-D140A048F07E}" type="presOf" srcId="{A7D8EA00-ED8F-423A-8C31-95B658869CB6}" destId="{D775D806-4C9A-4B69-9F1D-07590CD24414}" srcOrd="0" destOrd="0" presId="urn:microsoft.com/office/officeart/2005/8/layout/process4"/>
    <dgm:cxn modelId="{3B5D3A1C-95DA-47D8-9D65-9A9C740C3FE7}" type="presParOf" srcId="{1A30E14A-67AE-4C66-9A8E-0BC45C645A76}" destId="{24802078-6BA5-47E8-A545-F0783F16BC91}" srcOrd="0" destOrd="0" presId="urn:microsoft.com/office/officeart/2005/8/layout/process4"/>
    <dgm:cxn modelId="{137287C7-287B-4248-907E-E76CF022599B}" type="presParOf" srcId="{24802078-6BA5-47E8-A545-F0783F16BC91}" destId="{9D9CE05D-4EAD-4801-84D2-8154C586D89A}" srcOrd="0" destOrd="0" presId="urn:microsoft.com/office/officeart/2005/8/layout/process4"/>
    <dgm:cxn modelId="{284D72B5-EAC5-4758-82F0-283384E26006}" type="presParOf" srcId="{1A30E14A-67AE-4C66-9A8E-0BC45C645A76}" destId="{8AF8D404-8BBB-4FA4-90E0-B30CCF4EC75D}" srcOrd="1" destOrd="0" presId="urn:microsoft.com/office/officeart/2005/8/layout/process4"/>
    <dgm:cxn modelId="{CCE88341-A66A-4373-8C9E-67785C15C451}" type="presParOf" srcId="{1A30E14A-67AE-4C66-9A8E-0BC45C645A76}" destId="{FB56846D-23BB-47A0-9D33-B327EB36CA4A}" srcOrd="2" destOrd="0" presId="urn:microsoft.com/office/officeart/2005/8/layout/process4"/>
    <dgm:cxn modelId="{DABB3735-513B-44A4-959A-FD672C3D99E8}"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dirty="0">
              <a:solidFill>
                <a:schemeClr val="tx1"/>
              </a:solidFill>
              <a:latin typeface="微软雅黑" panose="020B0503020204020204" pitchFamily="34" charset="-122"/>
              <a:ea typeface="微软雅黑" panose="020B0503020204020204" pitchFamily="34" charset="-122"/>
            </a:rPr>
            <a:t>  人民民主专政制度</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20ACD56B-FA7F-4C99-9D9E-FA208B23526C}">
      <dgm:prSet custT="1"/>
      <dgm:spPr>
        <a:ln>
          <a:solidFill>
            <a:schemeClr val="bg2"/>
          </a:solidFill>
        </a:ln>
      </dgm:spPr>
      <dgm:t>
        <a:bodyPr/>
        <a:lstStyle/>
        <a:p>
          <a:pPr algn="l"/>
          <a:r>
            <a:rPr lang="zh-CN" altLang="en-US" sz="2400" b="0" dirty="0">
              <a:solidFill>
                <a:schemeClr val="tx1"/>
              </a:solidFill>
              <a:latin typeface="微软雅黑" panose="020B0503020204020204" pitchFamily="34" charset="-122"/>
              <a:ea typeface="微软雅黑" panose="020B0503020204020204" pitchFamily="34" charset="-122"/>
            </a:rPr>
            <a:t>  人民代表大会制度</a:t>
          </a:r>
          <a:endParaRPr lang="en-US" altLang="zh-CN" sz="2400" b="0" dirty="0">
            <a:solidFill>
              <a:schemeClr val="tx1"/>
            </a:solidFill>
            <a:latin typeface="微软雅黑" panose="020B0503020204020204" pitchFamily="34" charset="-122"/>
            <a:ea typeface="微软雅黑" panose="020B0503020204020204" pitchFamily="34" charset="-122"/>
          </a:endParaRPr>
        </a:p>
      </dgm:t>
    </dgm:pt>
    <dgm:pt modelId="{E3A508C4-714D-448A-87D0-B4E80382B034}" type="parTrans" cxnId="{6E3017E5-BDB6-4529-A375-100383B46651}">
      <dgm:prSet/>
      <dgm:spPr/>
      <dgm:t>
        <a:bodyPr/>
        <a:lstStyle/>
        <a:p>
          <a:endParaRPr lang="zh-CN" altLang="en-US"/>
        </a:p>
      </dgm:t>
    </dgm:pt>
    <dgm:pt modelId="{4E2052BD-454E-43F7-933A-7892D6113090}" type="sibTrans" cxnId="{6E3017E5-BDB6-4529-A375-100383B46651}">
      <dgm:prSet/>
      <dgm:spPr/>
      <dgm:t>
        <a:bodyPr/>
        <a:lstStyle/>
        <a:p>
          <a:endParaRPr lang="zh-CN" altLang="en-US"/>
        </a:p>
      </dgm:t>
    </dgm:pt>
    <dgm:pt modelId="{B547009E-3603-4152-A4C4-5E5B9C408475}">
      <dgm:prSet custT="1"/>
      <dgm:spPr>
        <a:ln>
          <a:solidFill>
            <a:schemeClr val="bg2"/>
          </a:solidFill>
        </a:ln>
      </dgm:spPr>
      <dgm:t>
        <a:bodyPr/>
        <a:lstStyle/>
        <a:p>
          <a:pPr algn="l"/>
          <a:r>
            <a:rPr lang="zh-CN" altLang="en-US" sz="2400" b="0" dirty="0">
              <a:solidFill>
                <a:schemeClr val="tx1"/>
              </a:solidFill>
              <a:latin typeface="微软雅黑" panose="020B0503020204020204" pitchFamily="34" charset="-122"/>
              <a:ea typeface="微软雅黑" panose="020B0503020204020204" pitchFamily="34" charset="-122"/>
            </a:rPr>
            <a:t>  民族区域自治制度</a:t>
          </a:r>
          <a:endParaRPr lang="en-US" altLang="zh-CN" sz="2400" b="0" dirty="0">
            <a:solidFill>
              <a:schemeClr val="tx1"/>
            </a:solidFill>
            <a:latin typeface="微软雅黑" panose="020B0503020204020204" pitchFamily="34" charset="-122"/>
            <a:ea typeface="微软雅黑" panose="020B0503020204020204" pitchFamily="34" charset="-122"/>
          </a:endParaRPr>
        </a:p>
      </dgm:t>
    </dgm:pt>
    <dgm:pt modelId="{8CDBF25C-FB6B-40D2-BD7E-EC67B8EC6585}" type="parTrans" cxnId="{F1525AE4-7333-4580-BA2E-C6F51EB365C6}">
      <dgm:prSet/>
      <dgm:spPr/>
      <dgm:t>
        <a:bodyPr/>
        <a:lstStyle/>
        <a:p>
          <a:endParaRPr lang="zh-CN" altLang="en-US"/>
        </a:p>
      </dgm:t>
    </dgm:pt>
    <dgm:pt modelId="{ADAB7B8F-C82F-4A89-BFC6-56349B4F0910}" type="sibTrans" cxnId="{F1525AE4-7333-4580-BA2E-C6F51EB365C6}">
      <dgm:prSet/>
      <dgm:spPr/>
      <dgm:t>
        <a:bodyPr/>
        <a:lstStyle/>
        <a:p>
          <a:endParaRPr lang="zh-CN" altLang="en-US"/>
        </a:p>
      </dgm:t>
    </dgm:pt>
    <dgm:pt modelId="{F78DD749-16A5-43E5-B7DC-8DD3891D906A}">
      <dgm:prSet custT="1"/>
      <dgm:spPr>
        <a:ln>
          <a:solidFill>
            <a:schemeClr val="bg2"/>
          </a:solidFill>
        </a:ln>
      </dgm:spPr>
      <dgm:t>
        <a:bodyPr/>
        <a:lstStyle/>
        <a:p>
          <a:pPr algn="l"/>
          <a:r>
            <a:rPr lang="en-US" altLang="zh-CN" sz="2400" b="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中国共产党领导的多党合作和政治协商制度</a:t>
          </a:r>
          <a:endParaRPr lang="en-US" altLang="zh-CN" sz="2400" b="0" dirty="0">
            <a:solidFill>
              <a:schemeClr val="tx1"/>
            </a:solidFill>
            <a:latin typeface="微软雅黑" panose="020B0503020204020204" pitchFamily="34" charset="-122"/>
            <a:ea typeface="微软雅黑" panose="020B0503020204020204" pitchFamily="34" charset="-122"/>
          </a:endParaRPr>
        </a:p>
      </dgm:t>
    </dgm:pt>
    <dgm:pt modelId="{EC6E6F10-ED51-4D3E-B470-112407EE1025}" type="parTrans" cxnId="{8D5D7C78-5238-468F-902F-DA5E7DC68EED}">
      <dgm:prSet/>
      <dgm:spPr/>
      <dgm:t>
        <a:bodyPr/>
        <a:lstStyle/>
        <a:p>
          <a:endParaRPr lang="zh-CN" altLang="en-US"/>
        </a:p>
      </dgm:t>
    </dgm:pt>
    <dgm:pt modelId="{A8C5C0D9-3A43-44B7-947A-429F56662DB0}" type="sibTrans" cxnId="{8D5D7C78-5238-468F-902F-DA5E7DC68EED}">
      <dgm:prSet/>
      <dgm:spPr/>
      <dgm:t>
        <a:bodyPr/>
        <a:lstStyle/>
        <a:p>
          <a:endParaRPr lang="zh-CN" altLang="en-US"/>
        </a:p>
      </dgm:t>
    </dgm:pt>
    <dgm:pt modelId="{0E023229-EAB3-4FDE-BBD1-FF8DE61561AA}">
      <dgm:prSet custT="1"/>
      <dgm:spPr>
        <a:ln>
          <a:solidFill>
            <a:schemeClr val="bg2"/>
          </a:solidFill>
        </a:ln>
      </dgm:spPr>
      <dgm:t>
        <a:bodyPr/>
        <a:lstStyle/>
        <a:p>
          <a:pPr algn="l"/>
          <a:r>
            <a:rPr lang="zh-CN" altLang="en-US" sz="2400" b="0" dirty="0">
              <a:solidFill>
                <a:schemeClr val="tx1"/>
              </a:solidFill>
              <a:latin typeface="微软雅黑" panose="020B0503020204020204" pitchFamily="34" charset="-122"/>
              <a:ea typeface="微软雅黑" panose="020B0503020204020204" pitchFamily="34" charset="-122"/>
            </a:rPr>
            <a:t>  基层群众自治制度</a:t>
          </a:r>
          <a:endParaRPr lang="en-US" altLang="zh-CN" sz="2400" b="0" dirty="0">
            <a:solidFill>
              <a:schemeClr val="tx1"/>
            </a:solidFill>
            <a:latin typeface="微软雅黑" panose="020B0503020204020204" pitchFamily="34" charset="-122"/>
            <a:ea typeface="微软雅黑" panose="020B0503020204020204" pitchFamily="34" charset="-122"/>
          </a:endParaRPr>
        </a:p>
      </dgm:t>
    </dgm:pt>
    <dgm:pt modelId="{3D3A7770-2D5D-43DC-9098-49B52D344BBA}" type="parTrans" cxnId="{4B616B91-9267-460A-929D-0BCB4D864F38}">
      <dgm:prSet/>
      <dgm:spPr/>
      <dgm:t>
        <a:bodyPr/>
        <a:lstStyle/>
        <a:p>
          <a:endParaRPr lang="zh-CN" altLang="en-US"/>
        </a:p>
      </dgm:t>
    </dgm:pt>
    <dgm:pt modelId="{BD081330-7C1D-4AF4-964F-9E61F4A30C92}" type="sibTrans" cxnId="{4B616B91-9267-460A-929D-0BCB4D864F38}">
      <dgm:prSet/>
      <dgm:spPr/>
      <dgm:t>
        <a:bodyPr/>
        <a:lstStyle/>
        <a:p>
          <a:endParaRPr lang="zh-CN" altLang="en-US"/>
        </a:p>
      </dgm:t>
    </dgm:pt>
    <dgm:pt modelId="{35402AE9-C708-4708-8768-389D2E8C9289}">
      <dgm:prSet custT="1"/>
      <dgm:spPr>
        <a:ln>
          <a:solidFill>
            <a:schemeClr val="bg2"/>
          </a:solidFill>
        </a:ln>
      </dgm:spPr>
      <dgm:t>
        <a:bodyPr/>
        <a:lstStyle/>
        <a:p>
          <a:pPr algn="l"/>
          <a:r>
            <a:rPr lang="zh-CN" altLang="en-US" sz="2400" b="0" dirty="0">
              <a:solidFill>
                <a:schemeClr val="tx1"/>
              </a:solidFill>
              <a:latin typeface="微软雅黑" panose="020B0503020204020204" pitchFamily="34" charset="-122"/>
              <a:ea typeface="微软雅黑" panose="020B0503020204020204" pitchFamily="34" charset="-122"/>
            </a:rPr>
            <a:t>  基本经济制度</a:t>
          </a:r>
          <a:endParaRPr lang="en-US" altLang="zh-CN" sz="2400" b="0" dirty="0">
            <a:solidFill>
              <a:schemeClr val="tx1"/>
            </a:solidFill>
            <a:latin typeface="微软雅黑" panose="020B0503020204020204" pitchFamily="34" charset="-122"/>
            <a:ea typeface="微软雅黑" panose="020B0503020204020204" pitchFamily="34" charset="-122"/>
          </a:endParaRPr>
        </a:p>
      </dgm:t>
    </dgm:pt>
    <dgm:pt modelId="{7AB787C1-A265-4E2E-B4DB-F49FDE4D6604}" type="parTrans" cxnId="{25D17DF7-05EB-49C0-82F3-79270700A4E1}">
      <dgm:prSet/>
      <dgm:spPr/>
      <dgm:t>
        <a:bodyPr/>
        <a:lstStyle/>
        <a:p>
          <a:endParaRPr lang="zh-CN" altLang="en-US"/>
        </a:p>
      </dgm:t>
    </dgm:pt>
    <dgm:pt modelId="{BB934C10-7233-45EC-9D55-1FDC3801EDA2}" type="sibTrans" cxnId="{25D17DF7-05EB-49C0-82F3-79270700A4E1}">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D394C809-8413-4437-ACEF-5E402998341C}" type="pres">
      <dgm:prSet presAssocID="{35402AE9-C708-4708-8768-389D2E8C9289}" presName="boxAndChildren" presStyleCnt="0"/>
      <dgm:spPr/>
    </dgm:pt>
    <dgm:pt modelId="{DBF56B76-2242-465A-AEF9-50B9E106B76B}" type="pres">
      <dgm:prSet presAssocID="{35402AE9-C708-4708-8768-389D2E8C9289}" presName="parentTextBox" presStyleLbl="node1" presStyleIdx="0" presStyleCnt="6"/>
      <dgm:spPr/>
      <dgm:t>
        <a:bodyPr/>
        <a:lstStyle/>
        <a:p>
          <a:endParaRPr lang="zh-CN" altLang="en-US"/>
        </a:p>
      </dgm:t>
    </dgm:pt>
    <dgm:pt modelId="{BCC11705-2A71-4A77-8F24-A5A0B94C5B40}" type="pres">
      <dgm:prSet presAssocID="{BD081330-7C1D-4AF4-964F-9E61F4A30C92}" presName="sp" presStyleCnt="0"/>
      <dgm:spPr/>
    </dgm:pt>
    <dgm:pt modelId="{5DED4D8E-117B-4C83-8410-79F807FEE275}" type="pres">
      <dgm:prSet presAssocID="{0E023229-EAB3-4FDE-BBD1-FF8DE61561AA}" presName="arrowAndChildren" presStyleCnt="0"/>
      <dgm:spPr/>
    </dgm:pt>
    <dgm:pt modelId="{DAE6EFE1-4A5B-4F8E-973C-FB89F60F0723}" type="pres">
      <dgm:prSet presAssocID="{0E023229-EAB3-4FDE-BBD1-FF8DE61561AA}" presName="parentTextArrow" presStyleLbl="node1" presStyleIdx="1" presStyleCnt="6"/>
      <dgm:spPr/>
      <dgm:t>
        <a:bodyPr/>
        <a:lstStyle/>
        <a:p>
          <a:endParaRPr lang="zh-CN" altLang="en-US"/>
        </a:p>
      </dgm:t>
    </dgm:pt>
    <dgm:pt modelId="{3420C2AB-CE57-4AC9-8F0F-633F4E185338}" type="pres">
      <dgm:prSet presAssocID="{A8C5C0D9-3A43-44B7-947A-429F56662DB0}" presName="sp" presStyleCnt="0"/>
      <dgm:spPr/>
    </dgm:pt>
    <dgm:pt modelId="{1E02A535-3276-479D-8A9B-446E71F9D05D}" type="pres">
      <dgm:prSet presAssocID="{F78DD749-16A5-43E5-B7DC-8DD3891D906A}" presName="arrowAndChildren" presStyleCnt="0"/>
      <dgm:spPr/>
    </dgm:pt>
    <dgm:pt modelId="{3CFF8F4F-79EE-4D18-8CCF-BF30FFD3A447}" type="pres">
      <dgm:prSet presAssocID="{F78DD749-16A5-43E5-B7DC-8DD3891D906A}" presName="parentTextArrow" presStyleLbl="node1" presStyleIdx="2" presStyleCnt="6"/>
      <dgm:spPr/>
      <dgm:t>
        <a:bodyPr/>
        <a:lstStyle/>
        <a:p>
          <a:endParaRPr lang="zh-CN" altLang="en-US"/>
        </a:p>
      </dgm:t>
    </dgm:pt>
    <dgm:pt modelId="{B41A95B1-C3C0-4EF5-A2F1-C9A19AC8EAF6}" type="pres">
      <dgm:prSet presAssocID="{ADAB7B8F-C82F-4A89-BFC6-56349B4F0910}" presName="sp" presStyleCnt="0"/>
      <dgm:spPr/>
    </dgm:pt>
    <dgm:pt modelId="{CCE07B13-261C-4787-9E9F-EB64CA1CB015}" type="pres">
      <dgm:prSet presAssocID="{B547009E-3603-4152-A4C4-5E5B9C408475}" presName="arrowAndChildren" presStyleCnt="0"/>
      <dgm:spPr/>
    </dgm:pt>
    <dgm:pt modelId="{A3FC8214-81B8-46B0-AF3D-769FCA3DCBFB}" type="pres">
      <dgm:prSet presAssocID="{B547009E-3603-4152-A4C4-5E5B9C408475}" presName="parentTextArrow" presStyleLbl="node1" presStyleIdx="3" presStyleCnt="6"/>
      <dgm:spPr/>
      <dgm:t>
        <a:bodyPr/>
        <a:lstStyle/>
        <a:p>
          <a:endParaRPr lang="zh-CN" altLang="en-US"/>
        </a:p>
      </dgm:t>
    </dgm:pt>
    <dgm:pt modelId="{E9760EBA-69D6-4011-8682-AC419998E5E2}" type="pres">
      <dgm:prSet presAssocID="{4E2052BD-454E-43F7-933A-7892D6113090}" presName="sp" presStyleCnt="0"/>
      <dgm:spPr/>
    </dgm:pt>
    <dgm:pt modelId="{64CCEF1C-AAA3-4BFB-9DCF-DB41B811AF40}" type="pres">
      <dgm:prSet presAssocID="{20ACD56B-FA7F-4C99-9D9E-FA208B23526C}" presName="arrowAndChildren" presStyleCnt="0"/>
      <dgm:spPr/>
    </dgm:pt>
    <dgm:pt modelId="{22BC447A-92BF-48CB-930C-B030D849B036}" type="pres">
      <dgm:prSet presAssocID="{20ACD56B-FA7F-4C99-9D9E-FA208B23526C}" presName="parentTextArrow" presStyleLbl="node1" presStyleIdx="4" presStyleCnt="6"/>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5" presStyleCnt="6" custLinFactNeighborX="1626" custLinFactNeighborY="-1113"/>
      <dgm:spPr/>
      <dgm:t>
        <a:bodyPr/>
        <a:lstStyle/>
        <a:p>
          <a:endParaRPr lang="zh-CN" altLang="en-US"/>
        </a:p>
      </dgm:t>
    </dgm:pt>
  </dgm:ptLst>
  <dgm:cxnLst>
    <dgm:cxn modelId="{8D5D7C78-5238-468F-902F-DA5E7DC68EED}" srcId="{980E4F54-60B3-4D4F-AF34-8DE890B58F96}" destId="{F78DD749-16A5-43E5-B7DC-8DD3891D906A}" srcOrd="3" destOrd="0" parTransId="{EC6E6F10-ED51-4D3E-B470-112407EE1025}" sibTransId="{A8C5C0D9-3A43-44B7-947A-429F56662DB0}"/>
    <dgm:cxn modelId="{F3BC703B-44E1-429E-8AC5-78416B72A3B6}" type="presOf" srcId="{20ACD56B-FA7F-4C99-9D9E-FA208B23526C}" destId="{22BC447A-92BF-48CB-930C-B030D849B036}" srcOrd="0" destOrd="0" presId="urn:microsoft.com/office/officeart/2005/8/layout/process4"/>
    <dgm:cxn modelId="{E0A050F4-DAF9-4B62-B61A-56498051E421}" type="presOf" srcId="{B547009E-3603-4152-A4C4-5E5B9C408475}" destId="{A3FC8214-81B8-46B0-AF3D-769FCA3DCBFB}" srcOrd="0" destOrd="0" presId="urn:microsoft.com/office/officeart/2005/8/layout/process4"/>
    <dgm:cxn modelId="{EE20CEF4-E370-4CFC-9BB9-6D9C55FE07BE}" type="presOf" srcId="{0E023229-EAB3-4FDE-BBD1-FF8DE61561AA}" destId="{DAE6EFE1-4A5B-4F8E-973C-FB89F60F0723}" srcOrd="0" destOrd="0" presId="urn:microsoft.com/office/officeart/2005/8/layout/process4"/>
    <dgm:cxn modelId="{B5FE3221-8DDF-44F3-9EE3-1DFFE5D41F4F}" type="presOf" srcId="{F78DD749-16A5-43E5-B7DC-8DD3891D906A}" destId="{3CFF8F4F-79EE-4D18-8CCF-BF30FFD3A447}" srcOrd="0" destOrd="0" presId="urn:microsoft.com/office/officeart/2005/8/layout/process4"/>
    <dgm:cxn modelId="{6E3017E5-BDB6-4529-A375-100383B46651}" srcId="{980E4F54-60B3-4D4F-AF34-8DE890B58F96}" destId="{20ACD56B-FA7F-4C99-9D9E-FA208B23526C}" srcOrd="1" destOrd="0" parTransId="{E3A508C4-714D-448A-87D0-B4E80382B034}" sibTransId="{4E2052BD-454E-43F7-933A-7892D6113090}"/>
    <dgm:cxn modelId="{E456FA90-FDCE-427F-9CB7-E5DFC2C176DC}" type="presOf" srcId="{A7D8EA00-ED8F-423A-8C31-95B658869CB6}" destId="{D775D806-4C9A-4B69-9F1D-07590CD24414}" srcOrd="0" destOrd="0" presId="urn:microsoft.com/office/officeart/2005/8/layout/process4"/>
    <dgm:cxn modelId="{4B616B91-9267-460A-929D-0BCB4D864F38}" srcId="{980E4F54-60B3-4D4F-AF34-8DE890B58F96}" destId="{0E023229-EAB3-4FDE-BBD1-FF8DE61561AA}" srcOrd="4" destOrd="0" parTransId="{3D3A7770-2D5D-43DC-9098-49B52D344BBA}" sibTransId="{BD081330-7C1D-4AF4-964F-9E61F4A30C92}"/>
    <dgm:cxn modelId="{EC7A433F-DD9E-46B8-B8FD-9D8FAF3E376D}" type="presOf" srcId="{980E4F54-60B3-4D4F-AF34-8DE890B58F96}" destId="{1A30E14A-67AE-4C66-9A8E-0BC45C645A76}" srcOrd="0" destOrd="0" presId="urn:microsoft.com/office/officeart/2005/8/layout/process4"/>
    <dgm:cxn modelId="{F1525AE4-7333-4580-BA2E-C6F51EB365C6}" srcId="{980E4F54-60B3-4D4F-AF34-8DE890B58F96}" destId="{B547009E-3603-4152-A4C4-5E5B9C408475}" srcOrd="2" destOrd="0" parTransId="{8CDBF25C-FB6B-40D2-BD7E-EC67B8EC6585}" sibTransId="{ADAB7B8F-C82F-4A89-BFC6-56349B4F0910}"/>
    <dgm:cxn modelId="{23EAF8C3-7199-4543-8120-B374DA79C137}" type="presOf" srcId="{35402AE9-C708-4708-8768-389D2E8C9289}" destId="{DBF56B76-2242-465A-AEF9-50B9E106B76B}" srcOrd="0" destOrd="0" presId="urn:microsoft.com/office/officeart/2005/8/layout/process4"/>
    <dgm:cxn modelId="{25D17DF7-05EB-49C0-82F3-79270700A4E1}" srcId="{980E4F54-60B3-4D4F-AF34-8DE890B58F96}" destId="{35402AE9-C708-4708-8768-389D2E8C9289}" srcOrd="5" destOrd="0" parTransId="{7AB787C1-A265-4E2E-B4DB-F49FDE4D6604}" sibTransId="{BB934C10-7233-45EC-9D55-1FDC3801EDA2}"/>
    <dgm:cxn modelId="{0F9778E1-445D-498E-8A5D-D4F7C20F09BF}" srcId="{980E4F54-60B3-4D4F-AF34-8DE890B58F96}" destId="{A7D8EA00-ED8F-423A-8C31-95B658869CB6}" srcOrd="0" destOrd="0" parTransId="{3EA9A126-45CD-4278-BB38-D450C4D701E9}" sibTransId="{FB4BB861-8253-4679-B875-C42DB51BCB88}"/>
    <dgm:cxn modelId="{49256719-3202-48CB-83AD-2955099821F5}" type="presParOf" srcId="{1A30E14A-67AE-4C66-9A8E-0BC45C645A76}" destId="{D394C809-8413-4437-ACEF-5E402998341C}" srcOrd="0" destOrd="0" presId="urn:microsoft.com/office/officeart/2005/8/layout/process4"/>
    <dgm:cxn modelId="{6ACD039E-AAB7-43A5-80D6-5CEF0174565F}" type="presParOf" srcId="{D394C809-8413-4437-ACEF-5E402998341C}" destId="{DBF56B76-2242-465A-AEF9-50B9E106B76B}" srcOrd="0" destOrd="0" presId="urn:microsoft.com/office/officeart/2005/8/layout/process4"/>
    <dgm:cxn modelId="{0A503FDB-98EA-4DB1-AE68-07909BA5118F}" type="presParOf" srcId="{1A30E14A-67AE-4C66-9A8E-0BC45C645A76}" destId="{BCC11705-2A71-4A77-8F24-A5A0B94C5B40}" srcOrd="1" destOrd="0" presId="urn:microsoft.com/office/officeart/2005/8/layout/process4"/>
    <dgm:cxn modelId="{EFD324AB-4CB3-4AA1-AAE4-0FAE250D6342}" type="presParOf" srcId="{1A30E14A-67AE-4C66-9A8E-0BC45C645A76}" destId="{5DED4D8E-117B-4C83-8410-79F807FEE275}" srcOrd="2" destOrd="0" presId="urn:microsoft.com/office/officeart/2005/8/layout/process4"/>
    <dgm:cxn modelId="{5F81F687-972B-472E-AF43-E748201FA2A2}" type="presParOf" srcId="{5DED4D8E-117B-4C83-8410-79F807FEE275}" destId="{DAE6EFE1-4A5B-4F8E-973C-FB89F60F0723}" srcOrd="0" destOrd="0" presId="urn:microsoft.com/office/officeart/2005/8/layout/process4"/>
    <dgm:cxn modelId="{37158A39-ACCB-4592-BEBC-5285833FD186}" type="presParOf" srcId="{1A30E14A-67AE-4C66-9A8E-0BC45C645A76}" destId="{3420C2AB-CE57-4AC9-8F0F-633F4E185338}" srcOrd="3" destOrd="0" presId="urn:microsoft.com/office/officeart/2005/8/layout/process4"/>
    <dgm:cxn modelId="{EED91007-E5A8-4AB4-9E98-E2028B089A10}" type="presParOf" srcId="{1A30E14A-67AE-4C66-9A8E-0BC45C645A76}" destId="{1E02A535-3276-479D-8A9B-446E71F9D05D}" srcOrd="4" destOrd="0" presId="urn:microsoft.com/office/officeart/2005/8/layout/process4"/>
    <dgm:cxn modelId="{4A3708C2-0C66-4B29-BC57-2277AB30E711}" type="presParOf" srcId="{1E02A535-3276-479D-8A9B-446E71F9D05D}" destId="{3CFF8F4F-79EE-4D18-8CCF-BF30FFD3A447}" srcOrd="0" destOrd="0" presId="urn:microsoft.com/office/officeart/2005/8/layout/process4"/>
    <dgm:cxn modelId="{800CE5C0-A871-4721-9447-AE619B9BC3E3}" type="presParOf" srcId="{1A30E14A-67AE-4C66-9A8E-0BC45C645A76}" destId="{B41A95B1-C3C0-4EF5-A2F1-C9A19AC8EAF6}" srcOrd="5" destOrd="0" presId="urn:microsoft.com/office/officeart/2005/8/layout/process4"/>
    <dgm:cxn modelId="{92641007-E691-4C6B-8EC2-9F3C6AD81FD4}" type="presParOf" srcId="{1A30E14A-67AE-4C66-9A8E-0BC45C645A76}" destId="{CCE07B13-261C-4787-9E9F-EB64CA1CB015}" srcOrd="6" destOrd="0" presId="urn:microsoft.com/office/officeart/2005/8/layout/process4"/>
    <dgm:cxn modelId="{AA7759D6-ED3D-4412-8062-24B569A45C7A}" type="presParOf" srcId="{CCE07B13-261C-4787-9E9F-EB64CA1CB015}" destId="{A3FC8214-81B8-46B0-AF3D-769FCA3DCBFB}" srcOrd="0" destOrd="0" presId="urn:microsoft.com/office/officeart/2005/8/layout/process4"/>
    <dgm:cxn modelId="{1F85CEF5-2596-4D08-A5FF-0AF5849DD7BC}" type="presParOf" srcId="{1A30E14A-67AE-4C66-9A8E-0BC45C645A76}" destId="{E9760EBA-69D6-4011-8682-AC419998E5E2}" srcOrd="7" destOrd="0" presId="urn:microsoft.com/office/officeart/2005/8/layout/process4"/>
    <dgm:cxn modelId="{72D3812E-0AE3-490D-8A9D-0F1C1F04B85B}" type="presParOf" srcId="{1A30E14A-67AE-4C66-9A8E-0BC45C645A76}" destId="{64CCEF1C-AAA3-4BFB-9DCF-DB41B811AF40}" srcOrd="8" destOrd="0" presId="urn:microsoft.com/office/officeart/2005/8/layout/process4"/>
    <dgm:cxn modelId="{B0AC6359-8DC0-4A77-9F43-4F1D1BDC1B8C}" type="presParOf" srcId="{64CCEF1C-AAA3-4BFB-9DCF-DB41B811AF40}" destId="{22BC447A-92BF-48CB-930C-B030D849B036}" srcOrd="0" destOrd="0" presId="urn:microsoft.com/office/officeart/2005/8/layout/process4"/>
    <dgm:cxn modelId="{F7A21171-F5AB-4801-B9F1-FC3AF38D6B4C}" type="presParOf" srcId="{1A30E14A-67AE-4C66-9A8E-0BC45C645A76}" destId="{8AF8D404-8BBB-4FA4-90E0-B30CCF4EC75D}" srcOrd="9" destOrd="0" presId="urn:microsoft.com/office/officeart/2005/8/layout/process4"/>
    <dgm:cxn modelId="{3C774D21-4FEA-40B5-9176-617BAE70E367}" type="presParOf" srcId="{1A30E14A-67AE-4C66-9A8E-0BC45C645A76}" destId="{FB56846D-23BB-47A0-9D33-B327EB36CA4A}" srcOrd="10" destOrd="0" presId="urn:microsoft.com/office/officeart/2005/8/layout/process4"/>
    <dgm:cxn modelId="{5B6C81F9-FB78-48D3-B85B-ED6C36AB9667}"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宪法的概念</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20ACD56B-FA7F-4C99-9D9E-FA208B23526C}">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宪法的历史发展</a:t>
          </a:r>
        </a:p>
      </dgm:t>
    </dgm:pt>
    <dgm:pt modelId="{E3A508C4-714D-448A-87D0-B4E80382B034}" type="parTrans" cxnId="{6E3017E5-BDB6-4529-A375-100383B46651}">
      <dgm:prSet/>
      <dgm:spPr/>
      <dgm:t>
        <a:bodyPr/>
        <a:lstStyle/>
        <a:p>
          <a:endParaRPr lang="zh-CN" altLang="en-US"/>
        </a:p>
      </dgm:t>
    </dgm:pt>
    <dgm:pt modelId="{4E2052BD-454E-43F7-933A-7892D6113090}" type="sibTrans" cxnId="{6E3017E5-BDB6-4529-A375-100383B46651}">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63F0B4FE-FD85-4F9B-BB98-3044DD89661D}" type="pres">
      <dgm:prSet presAssocID="{20ACD56B-FA7F-4C99-9D9E-FA208B23526C}" presName="boxAndChildren" presStyleCnt="0"/>
      <dgm:spPr/>
    </dgm:pt>
    <dgm:pt modelId="{DC783F43-4235-4558-8017-8382292F7574}" type="pres">
      <dgm:prSet presAssocID="{20ACD56B-FA7F-4C99-9D9E-FA208B23526C}" presName="parentTextBox" presStyleLbl="node1" presStyleIdx="0" presStyleCnt="2" custLinFactNeighborX="21828" custLinFactNeighborY="3284"/>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1" presStyleCnt="2" custLinFactNeighborY="458"/>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FEC86A1A-46D9-489D-B371-6F88E2E1403F}" type="presOf" srcId="{20ACD56B-FA7F-4C99-9D9E-FA208B23526C}" destId="{DC783F43-4235-4558-8017-8382292F7574}" srcOrd="0" destOrd="0" presId="urn:microsoft.com/office/officeart/2005/8/layout/process4"/>
    <dgm:cxn modelId="{D9F24E72-14C3-424C-8218-53A1E7731AAD}" type="presOf" srcId="{A7D8EA00-ED8F-423A-8C31-95B658869CB6}" destId="{D775D806-4C9A-4B69-9F1D-07590CD24414}" srcOrd="0" destOrd="0" presId="urn:microsoft.com/office/officeart/2005/8/layout/process4"/>
    <dgm:cxn modelId="{6E3017E5-BDB6-4529-A375-100383B46651}" srcId="{980E4F54-60B3-4D4F-AF34-8DE890B58F96}" destId="{20ACD56B-FA7F-4C99-9D9E-FA208B23526C}" srcOrd="1" destOrd="0" parTransId="{E3A508C4-714D-448A-87D0-B4E80382B034}" sibTransId="{4E2052BD-454E-43F7-933A-7892D6113090}"/>
    <dgm:cxn modelId="{628B8F13-DAC8-4E4B-9DF9-C4C8368DCE87}" type="presOf" srcId="{980E4F54-60B3-4D4F-AF34-8DE890B58F96}" destId="{1A30E14A-67AE-4C66-9A8E-0BC45C645A76}" srcOrd="0" destOrd="0" presId="urn:microsoft.com/office/officeart/2005/8/layout/process4"/>
    <dgm:cxn modelId="{F23D87CA-E7A9-4BC5-B4BD-7A58B31F9F3F}" type="presParOf" srcId="{1A30E14A-67AE-4C66-9A8E-0BC45C645A76}" destId="{63F0B4FE-FD85-4F9B-BB98-3044DD89661D}" srcOrd="0" destOrd="0" presId="urn:microsoft.com/office/officeart/2005/8/layout/process4"/>
    <dgm:cxn modelId="{8E8FDB99-800D-4E4F-9457-1F893EA759BB}" type="presParOf" srcId="{63F0B4FE-FD85-4F9B-BB98-3044DD89661D}" destId="{DC783F43-4235-4558-8017-8382292F7574}" srcOrd="0" destOrd="0" presId="urn:microsoft.com/office/officeart/2005/8/layout/process4"/>
    <dgm:cxn modelId="{499C281D-7C28-4D7E-8B25-1C76509B2915}" type="presParOf" srcId="{1A30E14A-67AE-4C66-9A8E-0BC45C645A76}" destId="{8AF8D404-8BBB-4FA4-90E0-B30CCF4EC75D}" srcOrd="1" destOrd="0" presId="urn:microsoft.com/office/officeart/2005/8/layout/process4"/>
    <dgm:cxn modelId="{114CE9CC-044E-40BC-8D1B-18AE1E3AC79B}" type="presParOf" srcId="{1A30E14A-67AE-4C66-9A8E-0BC45C645A76}" destId="{FB56846D-23BB-47A0-9D33-B327EB36CA4A}" srcOrd="2" destOrd="0" presId="urn:microsoft.com/office/officeart/2005/8/layout/process4"/>
    <dgm:cxn modelId="{7CC3AAFC-1DA1-4F93-A7D5-53E7725CFECA}"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A5FE49-58CB-4B42-91FE-6799FC3C1D1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2D38473-F525-4257-AD65-A0F50F4BA949}">
      <dgm:prSet custT="1"/>
      <dgm:spPr>
        <a:solidFill>
          <a:srgbClr val="92D050"/>
        </a:solidFill>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在内容上，宪法规定国家和社会生活中最根本、最重要的方面。</a:t>
          </a:r>
        </a:p>
      </dgm:t>
    </dgm:pt>
    <dgm:pt modelId="{90F74198-F587-46A6-A768-9471C75417AD}" type="parTrans" cxnId="{E2A9C30E-C20D-44FC-8026-7A632CB6FF28}">
      <dgm:prSet/>
      <dgm:spPr/>
      <dgm:t>
        <a:bodyPr/>
        <a:lstStyle/>
        <a:p>
          <a:endParaRPr lang="zh-CN" altLang="en-US"/>
        </a:p>
      </dgm:t>
    </dgm:pt>
    <dgm:pt modelId="{2B17F466-3597-4516-9106-84CF41D5819C}" type="sibTrans" cxnId="{E2A9C30E-C20D-44FC-8026-7A632CB6FF28}">
      <dgm:prSet/>
      <dgm:spPr/>
      <dgm:t>
        <a:bodyPr/>
        <a:lstStyle/>
        <a:p>
          <a:endParaRPr lang="zh-CN" altLang="en-US"/>
        </a:p>
      </dgm:t>
    </dgm:pt>
    <dgm:pt modelId="{DFA476B0-BBC5-4547-8CDB-E812A48196D1}">
      <dgm:prSet custT="1"/>
      <dgm:spPr>
        <a:solidFill>
          <a:schemeClr val="bg1">
            <a:lumMod val="85000"/>
          </a:schemeClr>
        </a:solidFill>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在制定和修改的程序上，宪法比其他法律更为严格。</a:t>
          </a:r>
        </a:p>
      </dgm:t>
    </dgm:pt>
    <dgm:pt modelId="{8A8F4AC4-54D3-4D2D-B32E-DF40C327990D}" type="parTrans" cxnId="{CBAC8472-0A7B-4C98-92DF-B4F84F7790F1}">
      <dgm:prSet/>
      <dgm:spPr/>
      <dgm:t>
        <a:bodyPr/>
        <a:lstStyle/>
        <a:p>
          <a:endParaRPr lang="zh-CN" altLang="en-US"/>
        </a:p>
      </dgm:t>
    </dgm:pt>
    <dgm:pt modelId="{B138AF27-B32B-4297-8724-AE1CA386B7E1}" type="sibTrans" cxnId="{CBAC8472-0A7B-4C98-92DF-B4F84F7790F1}">
      <dgm:prSet/>
      <dgm:spPr/>
      <dgm:t>
        <a:bodyPr/>
        <a:lstStyle/>
        <a:p>
          <a:endParaRPr lang="zh-CN" altLang="en-US"/>
        </a:p>
      </dgm:t>
    </dgm:pt>
    <dgm:pt modelId="{20E48668-4089-4EB2-BD26-84A65943C6CF}">
      <dgm:prSet custT="1"/>
      <dgm:spPr>
        <a:solidFill>
          <a:srgbClr val="FFC000"/>
        </a:solidFill>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在效力上，宪法的法律效力最高。 </a:t>
          </a:r>
        </a:p>
      </dgm:t>
    </dgm:pt>
    <dgm:pt modelId="{9F33879D-E86D-48F1-A207-66060A7C4DA6}" type="parTrans" cxnId="{9D2913DB-EDC6-428D-8A2F-39C2A1250A3D}">
      <dgm:prSet/>
      <dgm:spPr/>
      <dgm:t>
        <a:bodyPr/>
        <a:lstStyle/>
        <a:p>
          <a:endParaRPr lang="zh-CN" altLang="en-US"/>
        </a:p>
      </dgm:t>
    </dgm:pt>
    <dgm:pt modelId="{E312C890-8BB5-49F3-9CB9-574C95F2D0C6}" type="sibTrans" cxnId="{9D2913DB-EDC6-428D-8A2F-39C2A1250A3D}">
      <dgm:prSet/>
      <dgm:spPr/>
      <dgm:t>
        <a:bodyPr/>
        <a:lstStyle/>
        <a:p>
          <a:endParaRPr lang="zh-CN" altLang="en-US"/>
        </a:p>
      </dgm:t>
    </dgm:pt>
    <dgm:pt modelId="{D464EA41-B515-46DD-BFCC-9B790C740CBE}">
      <dgm:prSet custT="1"/>
      <dgm:spPr>
        <a:solidFill>
          <a:srgbClr val="FFCCCC"/>
        </a:solidFill>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对宪法的解释和实施有特别规定。</a:t>
          </a:r>
        </a:p>
      </dgm:t>
    </dgm:pt>
    <dgm:pt modelId="{062844A9-38B5-4DF6-B578-E3E2916BB5EE}" type="parTrans" cxnId="{FE7C611C-38F4-476B-A1F4-194DD7165891}">
      <dgm:prSet/>
      <dgm:spPr/>
      <dgm:t>
        <a:bodyPr/>
        <a:lstStyle/>
        <a:p>
          <a:endParaRPr lang="zh-CN" altLang="en-US"/>
        </a:p>
      </dgm:t>
    </dgm:pt>
    <dgm:pt modelId="{27FEAA11-DF53-4FB6-9B69-03D960EB305B}" type="sibTrans" cxnId="{FE7C611C-38F4-476B-A1F4-194DD7165891}">
      <dgm:prSet/>
      <dgm:spPr/>
      <dgm:t>
        <a:bodyPr/>
        <a:lstStyle/>
        <a:p>
          <a:endParaRPr lang="zh-CN" altLang="en-US"/>
        </a:p>
      </dgm:t>
    </dgm:pt>
    <dgm:pt modelId="{4F43398B-2DE4-4DB0-8125-4D7A5EBC4131}" type="pres">
      <dgm:prSet presAssocID="{96A5FE49-58CB-4B42-91FE-6799FC3C1D13}" presName="linear" presStyleCnt="0">
        <dgm:presLayoutVars>
          <dgm:animLvl val="lvl"/>
          <dgm:resizeHandles val="exact"/>
        </dgm:presLayoutVars>
      </dgm:prSet>
      <dgm:spPr/>
      <dgm:t>
        <a:bodyPr/>
        <a:lstStyle/>
        <a:p>
          <a:endParaRPr lang="zh-CN" altLang="en-US"/>
        </a:p>
      </dgm:t>
    </dgm:pt>
    <dgm:pt modelId="{D91B2715-4E37-4ADF-953A-FE7FF5049CD0}" type="pres">
      <dgm:prSet presAssocID="{B2D38473-F525-4257-AD65-A0F50F4BA949}" presName="parentText" presStyleLbl="node1" presStyleIdx="0" presStyleCnt="4">
        <dgm:presLayoutVars>
          <dgm:chMax val="0"/>
          <dgm:bulletEnabled val="1"/>
        </dgm:presLayoutVars>
      </dgm:prSet>
      <dgm:spPr/>
      <dgm:t>
        <a:bodyPr/>
        <a:lstStyle/>
        <a:p>
          <a:endParaRPr lang="zh-CN" altLang="en-US"/>
        </a:p>
      </dgm:t>
    </dgm:pt>
    <dgm:pt modelId="{1EF8A590-C447-4C4D-AA1F-9757D4B70DAE}" type="pres">
      <dgm:prSet presAssocID="{2B17F466-3597-4516-9106-84CF41D5819C}" presName="spacer" presStyleCnt="0"/>
      <dgm:spPr/>
    </dgm:pt>
    <dgm:pt modelId="{8AF03F96-1403-4E67-B89B-8FCE5EC39518}" type="pres">
      <dgm:prSet presAssocID="{DFA476B0-BBC5-4547-8CDB-E812A48196D1}" presName="parentText" presStyleLbl="node1" presStyleIdx="1" presStyleCnt="4">
        <dgm:presLayoutVars>
          <dgm:chMax val="0"/>
          <dgm:bulletEnabled val="1"/>
        </dgm:presLayoutVars>
      </dgm:prSet>
      <dgm:spPr/>
      <dgm:t>
        <a:bodyPr/>
        <a:lstStyle/>
        <a:p>
          <a:endParaRPr lang="zh-CN" altLang="en-US"/>
        </a:p>
      </dgm:t>
    </dgm:pt>
    <dgm:pt modelId="{05CB896D-E848-4E70-8971-353E1AB4CEB6}" type="pres">
      <dgm:prSet presAssocID="{B138AF27-B32B-4297-8724-AE1CA386B7E1}" presName="spacer" presStyleCnt="0"/>
      <dgm:spPr/>
    </dgm:pt>
    <dgm:pt modelId="{E36A8E36-F191-481B-BB46-387E6FDFAD9B}" type="pres">
      <dgm:prSet presAssocID="{20E48668-4089-4EB2-BD26-84A65943C6CF}" presName="parentText" presStyleLbl="node1" presStyleIdx="2" presStyleCnt="4">
        <dgm:presLayoutVars>
          <dgm:chMax val="0"/>
          <dgm:bulletEnabled val="1"/>
        </dgm:presLayoutVars>
      </dgm:prSet>
      <dgm:spPr/>
      <dgm:t>
        <a:bodyPr/>
        <a:lstStyle/>
        <a:p>
          <a:endParaRPr lang="zh-CN" altLang="en-US"/>
        </a:p>
      </dgm:t>
    </dgm:pt>
    <dgm:pt modelId="{811D3D7F-21FB-4212-8122-94BE418F3DDD}" type="pres">
      <dgm:prSet presAssocID="{E312C890-8BB5-49F3-9CB9-574C95F2D0C6}" presName="spacer" presStyleCnt="0"/>
      <dgm:spPr/>
    </dgm:pt>
    <dgm:pt modelId="{4B4C968C-C9B1-4359-8DE2-50057EBAE3DF}" type="pres">
      <dgm:prSet presAssocID="{D464EA41-B515-46DD-BFCC-9B790C740CBE}" presName="parentText" presStyleLbl="node1" presStyleIdx="3" presStyleCnt="4">
        <dgm:presLayoutVars>
          <dgm:chMax val="0"/>
          <dgm:bulletEnabled val="1"/>
        </dgm:presLayoutVars>
      </dgm:prSet>
      <dgm:spPr/>
      <dgm:t>
        <a:bodyPr/>
        <a:lstStyle/>
        <a:p>
          <a:endParaRPr lang="zh-CN" altLang="en-US"/>
        </a:p>
      </dgm:t>
    </dgm:pt>
  </dgm:ptLst>
  <dgm:cxnLst>
    <dgm:cxn modelId="{06CBC8F2-FC93-44EB-8B0A-C4491D620ACA}" type="presOf" srcId="{D464EA41-B515-46DD-BFCC-9B790C740CBE}" destId="{4B4C968C-C9B1-4359-8DE2-50057EBAE3DF}" srcOrd="0" destOrd="0" presId="urn:microsoft.com/office/officeart/2005/8/layout/vList2"/>
    <dgm:cxn modelId="{9D2913DB-EDC6-428D-8A2F-39C2A1250A3D}" srcId="{96A5FE49-58CB-4B42-91FE-6799FC3C1D13}" destId="{20E48668-4089-4EB2-BD26-84A65943C6CF}" srcOrd="2" destOrd="0" parTransId="{9F33879D-E86D-48F1-A207-66060A7C4DA6}" sibTransId="{E312C890-8BB5-49F3-9CB9-574C95F2D0C6}"/>
    <dgm:cxn modelId="{E2A9C30E-C20D-44FC-8026-7A632CB6FF28}" srcId="{96A5FE49-58CB-4B42-91FE-6799FC3C1D13}" destId="{B2D38473-F525-4257-AD65-A0F50F4BA949}" srcOrd="0" destOrd="0" parTransId="{90F74198-F587-46A6-A768-9471C75417AD}" sibTransId="{2B17F466-3597-4516-9106-84CF41D5819C}"/>
    <dgm:cxn modelId="{89E467E6-C068-432E-BEA5-0556B4453B23}" type="presOf" srcId="{96A5FE49-58CB-4B42-91FE-6799FC3C1D13}" destId="{4F43398B-2DE4-4DB0-8125-4D7A5EBC4131}" srcOrd="0" destOrd="0" presId="urn:microsoft.com/office/officeart/2005/8/layout/vList2"/>
    <dgm:cxn modelId="{FCE7E240-3D12-4C98-8DDF-A965132F0B92}" type="presOf" srcId="{B2D38473-F525-4257-AD65-A0F50F4BA949}" destId="{D91B2715-4E37-4ADF-953A-FE7FF5049CD0}" srcOrd="0" destOrd="0" presId="urn:microsoft.com/office/officeart/2005/8/layout/vList2"/>
    <dgm:cxn modelId="{FE7C611C-38F4-476B-A1F4-194DD7165891}" srcId="{96A5FE49-58CB-4B42-91FE-6799FC3C1D13}" destId="{D464EA41-B515-46DD-BFCC-9B790C740CBE}" srcOrd="3" destOrd="0" parTransId="{062844A9-38B5-4DF6-B578-E3E2916BB5EE}" sibTransId="{27FEAA11-DF53-4FB6-9B69-03D960EB305B}"/>
    <dgm:cxn modelId="{6F461660-BCFC-4DA2-83AA-5F5A539D625A}" type="presOf" srcId="{20E48668-4089-4EB2-BD26-84A65943C6CF}" destId="{E36A8E36-F191-481B-BB46-387E6FDFAD9B}" srcOrd="0" destOrd="0" presId="urn:microsoft.com/office/officeart/2005/8/layout/vList2"/>
    <dgm:cxn modelId="{CBAC8472-0A7B-4C98-92DF-B4F84F7790F1}" srcId="{96A5FE49-58CB-4B42-91FE-6799FC3C1D13}" destId="{DFA476B0-BBC5-4547-8CDB-E812A48196D1}" srcOrd="1" destOrd="0" parTransId="{8A8F4AC4-54D3-4D2D-B32E-DF40C327990D}" sibTransId="{B138AF27-B32B-4297-8724-AE1CA386B7E1}"/>
    <dgm:cxn modelId="{83E2AA0D-A7F3-4689-AF59-C564539E1AB9}" type="presOf" srcId="{DFA476B0-BBC5-4547-8CDB-E812A48196D1}" destId="{8AF03F96-1403-4E67-B89B-8FCE5EC39518}" srcOrd="0" destOrd="0" presId="urn:microsoft.com/office/officeart/2005/8/layout/vList2"/>
    <dgm:cxn modelId="{494A6ECF-179F-463A-879A-E369401E901E}" type="presParOf" srcId="{4F43398B-2DE4-4DB0-8125-4D7A5EBC4131}" destId="{D91B2715-4E37-4ADF-953A-FE7FF5049CD0}" srcOrd="0" destOrd="0" presId="urn:microsoft.com/office/officeart/2005/8/layout/vList2"/>
    <dgm:cxn modelId="{25181242-67D1-41A8-AF6E-B0D01DC2A433}" type="presParOf" srcId="{4F43398B-2DE4-4DB0-8125-4D7A5EBC4131}" destId="{1EF8A590-C447-4C4D-AA1F-9757D4B70DAE}" srcOrd="1" destOrd="0" presId="urn:microsoft.com/office/officeart/2005/8/layout/vList2"/>
    <dgm:cxn modelId="{B2B3E8B0-EEEF-4B53-A73E-4F84268F6022}" type="presParOf" srcId="{4F43398B-2DE4-4DB0-8125-4D7A5EBC4131}" destId="{8AF03F96-1403-4E67-B89B-8FCE5EC39518}" srcOrd="2" destOrd="0" presId="urn:microsoft.com/office/officeart/2005/8/layout/vList2"/>
    <dgm:cxn modelId="{6FA33358-828F-4C46-8CCC-647A77A1F613}" type="presParOf" srcId="{4F43398B-2DE4-4DB0-8125-4D7A5EBC4131}" destId="{05CB896D-E848-4E70-8971-353E1AB4CEB6}" srcOrd="3" destOrd="0" presId="urn:microsoft.com/office/officeart/2005/8/layout/vList2"/>
    <dgm:cxn modelId="{BBDAE521-0715-4318-BB77-D8B503FD10E0}" type="presParOf" srcId="{4F43398B-2DE4-4DB0-8125-4D7A5EBC4131}" destId="{E36A8E36-F191-481B-BB46-387E6FDFAD9B}" srcOrd="4" destOrd="0" presId="urn:microsoft.com/office/officeart/2005/8/layout/vList2"/>
    <dgm:cxn modelId="{885B6399-3707-4574-9F61-EE90899C01D9}" type="presParOf" srcId="{4F43398B-2DE4-4DB0-8125-4D7A5EBC4131}" destId="{811D3D7F-21FB-4212-8122-94BE418F3DDD}" srcOrd="5" destOrd="0" presId="urn:microsoft.com/office/officeart/2005/8/layout/vList2"/>
    <dgm:cxn modelId="{A7767691-5BF8-433F-9A9D-A3559C49A8AA}" type="presParOf" srcId="{4F43398B-2DE4-4DB0-8125-4D7A5EBC4131}" destId="{4B4C968C-C9B1-4359-8DE2-50057EBAE3DF}" srcOrd="6" destOrd="0" presId="urn:microsoft.com/office/officeart/2005/8/layout/vList2"/>
  </dgm:cxnLst>
  <dgm:bg/>
  <dgm:whole/>
</dgm:dataModel>
</file>

<file path=ppt/diagrams/data4.xml><?xml version="1.0" encoding="utf-8"?>
<dgm:dataModel xmlns:dgm="http://schemas.openxmlformats.org/drawingml/2006/diagram" xmlns:a="http://schemas.openxmlformats.org/drawingml/2006/main">
  <dgm:ptLst>
    <dgm:pt modelId="{B431637F-4A37-4F27-A064-C1905303DE69}" type="doc">
      <dgm:prSet loTypeId="urn:microsoft.com/office/officeart/2005/8/layout/vList3#4" loCatId="list" qsTypeId="urn:microsoft.com/office/officeart/2005/8/quickstyle/simple1" qsCatId="simple" csTypeId="urn:microsoft.com/office/officeart/2005/8/colors/colorful5" csCatId="colorful" phldr="1"/>
      <dgm:spPr/>
    </dgm:pt>
    <dgm:pt modelId="{3ADB8BB2-04FF-431D-BA35-BDE287C4452B}">
      <dgm:prSet phldrT="[文本]" custT="1"/>
      <dgm:spPr>
        <a:solidFill>
          <a:srgbClr val="92D050">
            <a:alpha val="40000"/>
          </a:srgbClr>
        </a:solidFill>
      </dgm:spPr>
      <dgm:t>
        <a:bodyPr/>
        <a:lstStyle/>
        <a:p>
          <a:pPr algn="l"/>
          <a:r>
            <a:rPr lang="zh-CN" altLang="en-US" sz="1600" dirty="0">
              <a:solidFill>
                <a:schemeClr val="tx1"/>
              </a:solidFill>
              <a:latin typeface="+mn-ea"/>
              <a:ea typeface="+mn-ea"/>
            </a:rPr>
            <a:t>制定和实施宪法，推进依法治国，建设法治国家，是实现国家富强、民族振兴、社会进步、人民幸福的必然要求。</a:t>
          </a:r>
        </a:p>
      </dgm:t>
    </dgm:pt>
    <dgm:pt modelId="{AD79B81A-1699-49BC-8C60-783CEDCE56E6}" type="parTrans" cxnId="{2679B6B7-1D2C-45BB-B15F-E2353908594F}">
      <dgm:prSet/>
      <dgm:spPr/>
      <dgm:t>
        <a:bodyPr/>
        <a:lstStyle/>
        <a:p>
          <a:endParaRPr lang="zh-CN" altLang="en-US"/>
        </a:p>
      </dgm:t>
    </dgm:pt>
    <dgm:pt modelId="{02FF3B69-F8B4-4C78-A5D3-0B77CC725400}" type="sibTrans" cxnId="{2679B6B7-1D2C-45BB-B15F-E2353908594F}">
      <dgm:prSet/>
      <dgm:spPr/>
      <dgm:t>
        <a:bodyPr/>
        <a:lstStyle/>
        <a:p>
          <a:endParaRPr lang="zh-CN" altLang="en-US"/>
        </a:p>
      </dgm:t>
    </dgm:pt>
    <dgm:pt modelId="{D78FF791-6581-4B5F-8716-1040BA79617F}">
      <dgm:prSet phldrT="[文本]" custT="1"/>
      <dgm:spPr>
        <a:solidFill>
          <a:srgbClr val="00B0F0">
            <a:alpha val="29000"/>
          </a:srgbClr>
        </a:solidFill>
      </dgm:spPr>
      <dgm:t>
        <a:bodyPr/>
        <a:lstStyle/>
        <a:p>
          <a:pPr algn="l"/>
          <a:r>
            <a:rPr lang="zh-CN" altLang="en-US" sz="1600" dirty="0">
              <a:solidFill>
                <a:schemeClr val="tx1"/>
              </a:solidFill>
              <a:latin typeface="+mn-ea"/>
              <a:ea typeface="+mn-ea"/>
            </a:rPr>
            <a:t>我国现行宪法是在深刻总结我国社会主义革命、建设、改革的成功经验基础上制定和不断完善的，是党领导人民长期奋斗的历史逻辑、理论逻辑、实践逻辑的必然结果。</a:t>
          </a:r>
        </a:p>
      </dgm:t>
    </dgm:pt>
    <dgm:pt modelId="{5F0CCD43-BFB5-46F0-972E-C73F44EBC831}" type="parTrans" cxnId="{0878DB7A-FA05-48D1-87CD-2C3FD178CD17}">
      <dgm:prSet/>
      <dgm:spPr/>
      <dgm:t>
        <a:bodyPr/>
        <a:lstStyle/>
        <a:p>
          <a:endParaRPr lang="zh-CN" altLang="en-US"/>
        </a:p>
      </dgm:t>
    </dgm:pt>
    <dgm:pt modelId="{BEC63CE3-7E4A-45D5-B58D-80A9F68CE4E0}" type="sibTrans" cxnId="{0878DB7A-FA05-48D1-87CD-2C3FD178CD17}">
      <dgm:prSet/>
      <dgm:spPr/>
      <dgm:t>
        <a:bodyPr/>
        <a:lstStyle/>
        <a:p>
          <a:endParaRPr lang="zh-CN" altLang="en-US"/>
        </a:p>
      </dgm:t>
    </dgm:pt>
    <dgm:pt modelId="{1ACE77FC-87D3-438E-AE76-1A2FE2708381}">
      <dgm:prSet phldrT="[文本]" custT="1"/>
      <dgm:spPr>
        <a:solidFill>
          <a:srgbClr val="FFC000">
            <a:alpha val="28000"/>
          </a:srgbClr>
        </a:solidFill>
      </dgm:spPr>
      <dgm:t>
        <a:bodyPr/>
        <a:lstStyle/>
        <a:p>
          <a:pPr algn="l"/>
          <a:r>
            <a:rPr lang="zh-CN" altLang="en-US" sz="1600" dirty="0">
              <a:solidFill>
                <a:schemeClr val="tx1"/>
              </a:solidFill>
              <a:latin typeface="+mn-ea"/>
              <a:ea typeface="+mn-ea"/>
            </a:rPr>
            <a:t>只有中国共产党才能坚持立党为公、执政为民，充分发扬民主，领导人民制定出体现人民意志的宪法，领导人民实施宪法。</a:t>
          </a:r>
        </a:p>
      </dgm:t>
    </dgm:pt>
    <dgm:pt modelId="{AE83C946-D20A-41B5-B0AB-C28504764594}" type="parTrans" cxnId="{F3447953-DCD2-4E40-AF0C-1265EF707B77}">
      <dgm:prSet/>
      <dgm:spPr/>
      <dgm:t>
        <a:bodyPr/>
        <a:lstStyle/>
        <a:p>
          <a:endParaRPr lang="zh-CN" altLang="en-US"/>
        </a:p>
      </dgm:t>
    </dgm:pt>
    <dgm:pt modelId="{7A8780E9-78D0-402A-B984-E2B0A822B881}" type="sibTrans" cxnId="{F3447953-DCD2-4E40-AF0C-1265EF707B77}">
      <dgm:prSet/>
      <dgm:spPr/>
      <dgm:t>
        <a:bodyPr/>
        <a:lstStyle/>
        <a:p>
          <a:endParaRPr lang="zh-CN" altLang="en-US"/>
        </a:p>
      </dgm:t>
    </dgm:pt>
    <dgm:pt modelId="{8F6BCB8D-DD17-4693-8694-BC1060B9444F}">
      <dgm:prSet custT="1"/>
      <dgm:spPr>
        <a:solidFill>
          <a:schemeClr val="accent5">
            <a:hueOff val="-2710599"/>
            <a:satOff val="-100000"/>
            <a:lumOff val="2941"/>
            <a:alpha val="30000"/>
          </a:schemeClr>
        </a:solidFill>
      </dgm:spPr>
      <dgm:t>
        <a:bodyPr/>
        <a:lstStyle/>
        <a:p>
          <a:pPr algn="l"/>
          <a:r>
            <a:rPr lang="zh-CN" altLang="en-US" sz="1600" dirty="0">
              <a:solidFill>
                <a:schemeClr val="tx1"/>
              </a:solidFill>
              <a:latin typeface="+mn-ea"/>
              <a:ea typeface="+mn-ea"/>
            </a:rPr>
            <a:t>党高度重视发挥宪法在治国理政中的重要作用，坚定维护宪法尊严和权威，推动宪法完善和发展，这是我国宪法保持生机活力的根本原因所在。</a:t>
          </a:r>
        </a:p>
      </dgm:t>
    </dgm:pt>
    <dgm:pt modelId="{2F206C1C-AB25-447F-88D6-9E746AC276B6}" type="parTrans" cxnId="{512C78A2-C938-4F3E-8EF7-7363646BB10A}">
      <dgm:prSet/>
      <dgm:spPr/>
      <dgm:t>
        <a:bodyPr/>
        <a:lstStyle/>
        <a:p>
          <a:endParaRPr lang="zh-CN" altLang="en-US"/>
        </a:p>
      </dgm:t>
    </dgm:pt>
    <dgm:pt modelId="{E60B0232-8EB8-432E-8AD3-FDA538BBAB3E}" type="sibTrans" cxnId="{512C78A2-C938-4F3E-8EF7-7363646BB10A}">
      <dgm:prSet/>
      <dgm:spPr/>
      <dgm:t>
        <a:bodyPr/>
        <a:lstStyle/>
        <a:p>
          <a:endParaRPr lang="zh-CN" altLang="en-US"/>
        </a:p>
      </dgm:t>
    </dgm:pt>
    <dgm:pt modelId="{2400C94D-5623-4425-B77B-A45AF190C742}" type="pres">
      <dgm:prSet presAssocID="{B431637F-4A37-4F27-A064-C1905303DE69}" presName="linearFlow" presStyleCnt="0">
        <dgm:presLayoutVars>
          <dgm:dir/>
          <dgm:resizeHandles val="exact"/>
        </dgm:presLayoutVars>
      </dgm:prSet>
      <dgm:spPr/>
    </dgm:pt>
    <dgm:pt modelId="{4148CA69-9409-4CC8-86BA-F2074015E838}" type="pres">
      <dgm:prSet presAssocID="{3ADB8BB2-04FF-431D-BA35-BDE287C4452B}" presName="composite" presStyleCnt="0"/>
      <dgm:spPr/>
    </dgm:pt>
    <dgm:pt modelId="{B2089A34-073F-48F9-8E6B-8793F892CC2B}" type="pres">
      <dgm:prSet presAssocID="{3ADB8BB2-04FF-431D-BA35-BDE287C4452B}" presName="imgShp" presStyleLbl="fgImgPlace1" presStyleIdx="0" presStyleCnt="4" custScaleX="103835" custLinFactNeighborX="-89086" custLinFactNeighborY="-103"/>
      <dgm:spPr>
        <a:blipFill>
          <a:blip xmlns:r="http://schemas.openxmlformats.org/officeDocument/2006/relationships" r:embed="rId1" cstate="print">
            <a:extLst>
              <a:ext uri="{28A0092B-C50C-407E-A947-70E740481C1C}">
                <a14:useLocalDpi xmlns="" xmlns:a14="http://schemas.microsoft.com/office/drawing/2010/main" val="0"/>
              </a:ext>
            </a:extLst>
          </a:blip>
          <a:srcRect/>
          <a:stretch>
            <a:fillRect/>
          </a:stretch>
        </a:blipFill>
      </dgm:spPr>
    </dgm:pt>
    <dgm:pt modelId="{BA61850F-6900-49DF-B71F-A7C9D0E709EE}" type="pres">
      <dgm:prSet presAssocID="{3ADB8BB2-04FF-431D-BA35-BDE287C4452B}" presName="txShp" presStyleLbl="node1" presStyleIdx="0" presStyleCnt="4" custScaleX="111552" custLinFactNeighborX="-795" custLinFactNeighborY="-103">
        <dgm:presLayoutVars>
          <dgm:bulletEnabled val="1"/>
        </dgm:presLayoutVars>
      </dgm:prSet>
      <dgm:spPr/>
      <dgm:t>
        <a:bodyPr/>
        <a:lstStyle/>
        <a:p>
          <a:endParaRPr lang="zh-CN" altLang="en-US"/>
        </a:p>
      </dgm:t>
    </dgm:pt>
    <dgm:pt modelId="{23D0E136-F5A6-4FFC-9C27-A8B3147F9AE0}" type="pres">
      <dgm:prSet presAssocID="{02FF3B69-F8B4-4C78-A5D3-0B77CC725400}" presName="spacing" presStyleCnt="0"/>
      <dgm:spPr/>
    </dgm:pt>
    <dgm:pt modelId="{47429AED-C7CF-40A1-BB58-2A0D73BA091B}" type="pres">
      <dgm:prSet presAssocID="{D78FF791-6581-4B5F-8716-1040BA79617F}" presName="composite" presStyleCnt="0"/>
      <dgm:spPr/>
    </dgm:pt>
    <dgm:pt modelId="{CE93A0F3-EBE2-4E9F-B99C-A9A257439C54}" type="pres">
      <dgm:prSet presAssocID="{D78FF791-6581-4B5F-8716-1040BA79617F}" presName="imgShp" presStyleLbl="fgImgPlace1" presStyleIdx="1" presStyleCnt="4" custLinFactNeighborX="-85469" custLinFactNeighborY="-1790"/>
      <dgm:spPr>
        <a:blipFill>
          <a:blip xmlns:r="http://schemas.openxmlformats.org/officeDocument/2006/relationships" r:embed="rId2" cstate="print">
            <a:extLst>
              <a:ext uri="{28A0092B-C50C-407E-A947-70E740481C1C}">
                <a14:useLocalDpi xmlns="" xmlns:a14="http://schemas.microsoft.com/office/drawing/2010/main" val="0"/>
              </a:ext>
            </a:extLst>
          </a:blip>
          <a:srcRect/>
          <a:stretch>
            <a:fillRect/>
          </a:stretch>
        </a:blipFill>
      </dgm:spPr>
    </dgm:pt>
    <dgm:pt modelId="{295AFE30-8671-49FE-8999-AFC7D9C89120}" type="pres">
      <dgm:prSet presAssocID="{D78FF791-6581-4B5F-8716-1040BA79617F}" presName="txShp" presStyleLbl="node1" presStyleIdx="1" presStyleCnt="4" custScaleX="111574">
        <dgm:presLayoutVars>
          <dgm:bulletEnabled val="1"/>
        </dgm:presLayoutVars>
      </dgm:prSet>
      <dgm:spPr/>
      <dgm:t>
        <a:bodyPr/>
        <a:lstStyle/>
        <a:p>
          <a:endParaRPr lang="zh-CN" altLang="en-US"/>
        </a:p>
      </dgm:t>
    </dgm:pt>
    <dgm:pt modelId="{8222DAE6-D6A7-4B74-99FA-DD8EBFE228DA}" type="pres">
      <dgm:prSet presAssocID="{BEC63CE3-7E4A-45D5-B58D-80A9F68CE4E0}" presName="spacing" presStyleCnt="0"/>
      <dgm:spPr/>
    </dgm:pt>
    <dgm:pt modelId="{694FDCF8-CB33-4063-8E35-9AE587FF81FA}" type="pres">
      <dgm:prSet presAssocID="{1ACE77FC-87D3-438E-AE76-1A2FE2708381}" presName="composite" presStyleCnt="0"/>
      <dgm:spPr/>
    </dgm:pt>
    <dgm:pt modelId="{4BD31444-2DA2-43B4-9D43-865B09A6F32A}" type="pres">
      <dgm:prSet presAssocID="{1ACE77FC-87D3-438E-AE76-1A2FE2708381}" presName="imgShp" presStyleLbl="fgImgPlace1" presStyleIdx="2" presStyleCnt="4" custLinFactNeighborX="-85469" custLinFactNeighborY="-3476"/>
      <dgm:spPr>
        <a:blipFill>
          <a:blip xmlns:r="http://schemas.openxmlformats.org/officeDocument/2006/relationships" r:embed="rId3" cstate="print">
            <a:extLst>
              <a:ext uri="{28A0092B-C50C-407E-A947-70E740481C1C}">
                <a14:useLocalDpi xmlns="" xmlns:a14="http://schemas.microsoft.com/office/drawing/2010/main" val="0"/>
              </a:ext>
            </a:extLst>
          </a:blip>
          <a:srcRect/>
          <a:stretch>
            <a:fillRect/>
          </a:stretch>
        </a:blipFill>
      </dgm:spPr>
    </dgm:pt>
    <dgm:pt modelId="{9EA0F0C7-1D86-4839-98A9-A0BC50C63DA3}" type="pres">
      <dgm:prSet presAssocID="{1ACE77FC-87D3-438E-AE76-1A2FE2708381}" presName="txShp" presStyleLbl="node1" presStyleIdx="2" presStyleCnt="4" custScaleX="111574" custLinFactNeighborX="-368" custLinFactNeighborY="-3476">
        <dgm:presLayoutVars>
          <dgm:bulletEnabled val="1"/>
        </dgm:presLayoutVars>
      </dgm:prSet>
      <dgm:spPr/>
      <dgm:t>
        <a:bodyPr/>
        <a:lstStyle/>
        <a:p>
          <a:endParaRPr lang="zh-CN" altLang="en-US"/>
        </a:p>
      </dgm:t>
    </dgm:pt>
    <dgm:pt modelId="{95BDA0B6-B8FC-4295-8F58-74F1E6A033F5}" type="pres">
      <dgm:prSet presAssocID="{7A8780E9-78D0-402A-B984-E2B0A822B881}" presName="spacing" presStyleCnt="0"/>
      <dgm:spPr/>
    </dgm:pt>
    <dgm:pt modelId="{09988E57-134F-4202-9621-0DF0717C2BD9}" type="pres">
      <dgm:prSet presAssocID="{8F6BCB8D-DD17-4693-8694-BC1060B9444F}" presName="composite" presStyleCnt="0"/>
      <dgm:spPr/>
    </dgm:pt>
    <dgm:pt modelId="{4EF6E509-FADA-4511-99E3-2ED8BA4AE9FC}" type="pres">
      <dgm:prSet presAssocID="{8F6BCB8D-DD17-4693-8694-BC1060B9444F}" presName="imgShp" presStyleLbl="fgImgPlace1" presStyleIdx="3" presStyleCnt="4" custLinFactNeighborX="-85469" custLinFactNeighborY="2848"/>
      <dgm:spPr>
        <a:blipFill>
          <a:blip xmlns:r="http://schemas.openxmlformats.org/officeDocument/2006/relationships" r:embed="rId4" cstate="print">
            <a:extLst>
              <a:ext uri="{28A0092B-C50C-407E-A947-70E740481C1C}">
                <a14:useLocalDpi xmlns="" xmlns:a14="http://schemas.microsoft.com/office/drawing/2010/main" val="0"/>
              </a:ext>
            </a:extLst>
          </a:blip>
          <a:srcRect/>
          <a:stretch>
            <a:fillRect/>
          </a:stretch>
        </a:blipFill>
      </dgm:spPr>
    </dgm:pt>
    <dgm:pt modelId="{93FBD0BF-7058-473A-9A21-D38C84C6101E}" type="pres">
      <dgm:prSet presAssocID="{8F6BCB8D-DD17-4693-8694-BC1060B9444F}" presName="txShp" presStyleLbl="node1" presStyleIdx="3" presStyleCnt="4" custScaleX="111574">
        <dgm:presLayoutVars>
          <dgm:bulletEnabled val="1"/>
        </dgm:presLayoutVars>
      </dgm:prSet>
      <dgm:spPr/>
      <dgm:t>
        <a:bodyPr/>
        <a:lstStyle/>
        <a:p>
          <a:endParaRPr lang="zh-CN" altLang="en-US"/>
        </a:p>
      </dgm:t>
    </dgm:pt>
  </dgm:ptLst>
  <dgm:cxnLst>
    <dgm:cxn modelId="{512C78A2-C938-4F3E-8EF7-7363646BB10A}" srcId="{B431637F-4A37-4F27-A064-C1905303DE69}" destId="{8F6BCB8D-DD17-4693-8694-BC1060B9444F}" srcOrd="3" destOrd="0" parTransId="{2F206C1C-AB25-447F-88D6-9E746AC276B6}" sibTransId="{E60B0232-8EB8-432E-8AD3-FDA538BBAB3E}"/>
    <dgm:cxn modelId="{0878DB7A-FA05-48D1-87CD-2C3FD178CD17}" srcId="{B431637F-4A37-4F27-A064-C1905303DE69}" destId="{D78FF791-6581-4B5F-8716-1040BA79617F}" srcOrd="1" destOrd="0" parTransId="{5F0CCD43-BFB5-46F0-972E-C73F44EBC831}" sibTransId="{BEC63CE3-7E4A-45D5-B58D-80A9F68CE4E0}"/>
    <dgm:cxn modelId="{F3447953-DCD2-4E40-AF0C-1265EF707B77}" srcId="{B431637F-4A37-4F27-A064-C1905303DE69}" destId="{1ACE77FC-87D3-438E-AE76-1A2FE2708381}" srcOrd="2" destOrd="0" parTransId="{AE83C946-D20A-41B5-B0AB-C28504764594}" sibTransId="{7A8780E9-78D0-402A-B984-E2B0A822B881}"/>
    <dgm:cxn modelId="{ED0BBF41-F78D-4107-8923-20F6CDE0E5F5}" type="presOf" srcId="{8F6BCB8D-DD17-4693-8694-BC1060B9444F}" destId="{93FBD0BF-7058-473A-9A21-D38C84C6101E}" srcOrd="0" destOrd="0" presId="urn:microsoft.com/office/officeart/2005/8/layout/vList3#4"/>
    <dgm:cxn modelId="{CF0F0D7E-CC71-4CFF-B0BE-0ACB16C7F134}" type="presOf" srcId="{B431637F-4A37-4F27-A064-C1905303DE69}" destId="{2400C94D-5623-4425-B77B-A45AF190C742}" srcOrd="0" destOrd="0" presId="urn:microsoft.com/office/officeart/2005/8/layout/vList3#4"/>
    <dgm:cxn modelId="{387DA5EB-287B-4F1D-A8AC-7C617E5CFAD6}" type="presOf" srcId="{1ACE77FC-87D3-438E-AE76-1A2FE2708381}" destId="{9EA0F0C7-1D86-4839-98A9-A0BC50C63DA3}" srcOrd="0" destOrd="0" presId="urn:microsoft.com/office/officeart/2005/8/layout/vList3#4"/>
    <dgm:cxn modelId="{B8F43DF6-EE29-49DD-B767-938600C3C330}" type="presOf" srcId="{D78FF791-6581-4B5F-8716-1040BA79617F}" destId="{295AFE30-8671-49FE-8999-AFC7D9C89120}" srcOrd="0" destOrd="0" presId="urn:microsoft.com/office/officeart/2005/8/layout/vList3#4"/>
    <dgm:cxn modelId="{2679B6B7-1D2C-45BB-B15F-E2353908594F}" srcId="{B431637F-4A37-4F27-A064-C1905303DE69}" destId="{3ADB8BB2-04FF-431D-BA35-BDE287C4452B}" srcOrd="0" destOrd="0" parTransId="{AD79B81A-1699-49BC-8C60-783CEDCE56E6}" sibTransId="{02FF3B69-F8B4-4C78-A5D3-0B77CC725400}"/>
    <dgm:cxn modelId="{2CA83FBA-30AD-4B10-ACD7-ACC53E57D604}" type="presOf" srcId="{3ADB8BB2-04FF-431D-BA35-BDE287C4452B}" destId="{BA61850F-6900-49DF-B71F-A7C9D0E709EE}" srcOrd="0" destOrd="0" presId="urn:microsoft.com/office/officeart/2005/8/layout/vList3#4"/>
    <dgm:cxn modelId="{99D77A79-0B80-4A79-A6EE-035006E13C35}" type="presParOf" srcId="{2400C94D-5623-4425-B77B-A45AF190C742}" destId="{4148CA69-9409-4CC8-86BA-F2074015E838}" srcOrd="0" destOrd="0" presId="urn:microsoft.com/office/officeart/2005/8/layout/vList3#4"/>
    <dgm:cxn modelId="{5A25BFA1-8412-4A5D-91A2-2823613426B7}" type="presParOf" srcId="{4148CA69-9409-4CC8-86BA-F2074015E838}" destId="{B2089A34-073F-48F9-8E6B-8793F892CC2B}" srcOrd="0" destOrd="0" presId="urn:microsoft.com/office/officeart/2005/8/layout/vList3#4"/>
    <dgm:cxn modelId="{443D4216-D709-4F41-8133-3CF3211747E7}" type="presParOf" srcId="{4148CA69-9409-4CC8-86BA-F2074015E838}" destId="{BA61850F-6900-49DF-B71F-A7C9D0E709EE}" srcOrd="1" destOrd="0" presId="urn:microsoft.com/office/officeart/2005/8/layout/vList3#4"/>
    <dgm:cxn modelId="{2E354DC4-C8C2-491B-83A6-6729CE47B26A}" type="presParOf" srcId="{2400C94D-5623-4425-B77B-A45AF190C742}" destId="{23D0E136-F5A6-4FFC-9C27-A8B3147F9AE0}" srcOrd="1" destOrd="0" presId="urn:microsoft.com/office/officeart/2005/8/layout/vList3#4"/>
    <dgm:cxn modelId="{6DF076EF-2ECD-4A5B-A616-426A8F2D3C1C}" type="presParOf" srcId="{2400C94D-5623-4425-B77B-A45AF190C742}" destId="{47429AED-C7CF-40A1-BB58-2A0D73BA091B}" srcOrd="2" destOrd="0" presId="urn:microsoft.com/office/officeart/2005/8/layout/vList3#4"/>
    <dgm:cxn modelId="{B0ED54B1-25EF-48DB-93F9-8B45E1077A87}" type="presParOf" srcId="{47429AED-C7CF-40A1-BB58-2A0D73BA091B}" destId="{CE93A0F3-EBE2-4E9F-B99C-A9A257439C54}" srcOrd="0" destOrd="0" presId="urn:microsoft.com/office/officeart/2005/8/layout/vList3#4"/>
    <dgm:cxn modelId="{243ADE30-7A75-4E35-B789-85C90537629A}" type="presParOf" srcId="{47429AED-C7CF-40A1-BB58-2A0D73BA091B}" destId="{295AFE30-8671-49FE-8999-AFC7D9C89120}" srcOrd="1" destOrd="0" presId="urn:microsoft.com/office/officeart/2005/8/layout/vList3#4"/>
    <dgm:cxn modelId="{DD20C57B-DB3D-43C8-B55C-D70CD0A8053C}" type="presParOf" srcId="{2400C94D-5623-4425-B77B-A45AF190C742}" destId="{8222DAE6-D6A7-4B74-99FA-DD8EBFE228DA}" srcOrd="3" destOrd="0" presId="urn:microsoft.com/office/officeart/2005/8/layout/vList3#4"/>
    <dgm:cxn modelId="{E1FFC590-B7A6-47D7-A7BE-858E8CED8D12}" type="presParOf" srcId="{2400C94D-5623-4425-B77B-A45AF190C742}" destId="{694FDCF8-CB33-4063-8E35-9AE587FF81FA}" srcOrd="4" destOrd="0" presId="urn:microsoft.com/office/officeart/2005/8/layout/vList3#4"/>
    <dgm:cxn modelId="{B4F7E2F3-29EE-481E-BBA0-C7D79141919D}" type="presParOf" srcId="{694FDCF8-CB33-4063-8E35-9AE587FF81FA}" destId="{4BD31444-2DA2-43B4-9D43-865B09A6F32A}" srcOrd="0" destOrd="0" presId="urn:microsoft.com/office/officeart/2005/8/layout/vList3#4"/>
    <dgm:cxn modelId="{6E21CAAC-602C-4F76-9073-D50B72E50EF8}" type="presParOf" srcId="{694FDCF8-CB33-4063-8E35-9AE587FF81FA}" destId="{9EA0F0C7-1D86-4839-98A9-A0BC50C63DA3}" srcOrd="1" destOrd="0" presId="urn:microsoft.com/office/officeart/2005/8/layout/vList3#4"/>
    <dgm:cxn modelId="{01020955-1E10-4D85-9BD5-A2B0B379195D}" type="presParOf" srcId="{2400C94D-5623-4425-B77B-A45AF190C742}" destId="{95BDA0B6-B8FC-4295-8F58-74F1E6A033F5}" srcOrd="5" destOrd="0" presId="urn:microsoft.com/office/officeart/2005/8/layout/vList3#4"/>
    <dgm:cxn modelId="{6B67B6A6-5D33-4F18-B163-E135B1D6EDA2}" type="presParOf" srcId="{2400C94D-5623-4425-B77B-A45AF190C742}" destId="{09988E57-134F-4202-9621-0DF0717C2BD9}" srcOrd="6" destOrd="0" presId="urn:microsoft.com/office/officeart/2005/8/layout/vList3#4"/>
    <dgm:cxn modelId="{3B0DD832-4EBB-4E63-8317-ED8E918032BC}" type="presParOf" srcId="{09988E57-134F-4202-9621-0DF0717C2BD9}" destId="{4EF6E509-FADA-4511-99E3-2ED8BA4AE9FC}" srcOrd="0" destOrd="0" presId="urn:microsoft.com/office/officeart/2005/8/layout/vList3#4"/>
    <dgm:cxn modelId="{B122D941-46CF-47AD-8842-5F57A138B190}" type="presParOf" srcId="{09988E57-134F-4202-9621-0DF0717C2BD9}" destId="{93FBD0BF-7058-473A-9A21-D38C84C6101E}" srcOrd="1" destOrd="0" presId="urn:microsoft.com/office/officeart/2005/8/layout/vList3#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我国宪法的地位</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20ACD56B-FA7F-4C99-9D9E-FA208B23526C}">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我国宪法的基本原则</a:t>
          </a:r>
        </a:p>
      </dgm:t>
    </dgm:pt>
    <dgm:pt modelId="{E3A508C4-714D-448A-87D0-B4E80382B034}" type="parTrans" cxnId="{6E3017E5-BDB6-4529-A375-100383B46651}">
      <dgm:prSet/>
      <dgm:spPr/>
      <dgm:t>
        <a:bodyPr/>
        <a:lstStyle/>
        <a:p>
          <a:endParaRPr lang="zh-CN" altLang="en-US"/>
        </a:p>
      </dgm:t>
    </dgm:pt>
    <dgm:pt modelId="{4E2052BD-454E-43F7-933A-7892D6113090}" type="sibTrans" cxnId="{6E3017E5-BDB6-4529-A375-100383B46651}">
      <dgm:prSet/>
      <dgm:spPr/>
      <dgm:t>
        <a:bodyPr/>
        <a:lstStyle/>
        <a:p>
          <a:endParaRPr lang="zh-CN" altLang="en-US"/>
        </a:p>
      </dgm:t>
    </dgm:pt>
    <dgm:pt modelId="{2568197F-B9FC-42F0-83EE-967064380D37}">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加强宪法的监督和实施</a:t>
          </a:r>
        </a:p>
      </dgm:t>
    </dgm:pt>
    <dgm:pt modelId="{2546ECF7-759D-4FB1-AB21-776F34A38FC0}" type="parTrans" cxnId="{54908500-5B4C-49A5-8C8E-42187BE69407}">
      <dgm:prSet/>
      <dgm:spPr/>
      <dgm:t>
        <a:bodyPr/>
        <a:lstStyle/>
        <a:p>
          <a:endParaRPr lang="zh-CN" altLang="en-US"/>
        </a:p>
      </dgm:t>
    </dgm:pt>
    <dgm:pt modelId="{6653CCAF-69EC-4BB5-BC46-140AA6CBA0CC}" type="sibTrans" cxnId="{54908500-5B4C-49A5-8C8E-42187BE69407}">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164EFA17-E63D-430F-9FD5-55E5D69AB759}" type="pres">
      <dgm:prSet presAssocID="{2568197F-B9FC-42F0-83EE-967064380D37}" presName="boxAndChildren" presStyleCnt="0"/>
      <dgm:spPr/>
    </dgm:pt>
    <dgm:pt modelId="{D15C3210-B15B-4CF7-93B0-0B5AB2B096CD}" type="pres">
      <dgm:prSet presAssocID="{2568197F-B9FC-42F0-83EE-967064380D37}" presName="parentTextBox" presStyleLbl="node1" presStyleIdx="0" presStyleCnt="3"/>
      <dgm:spPr/>
      <dgm:t>
        <a:bodyPr/>
        <a:lstStyle/>
        <a:p>
          <a:endParaRPr lang="zh-CN" altLang="en-US"/>
        </a:p>
      </dgm:t>
    </dgm:pt>
    <dgm:pt modelId="{B28B10BC-32B5-40FB-A470-77EBCDB1B56A}" type="pres">
      <dgm:prSet presAssocID="{4E2052BD-454E-43F7-933A-7892D6113090}" presName="sp" presStyleCnt="0"/>
      <dgm:spPr/>
    </dgm:pt>
    <dgm:pt modelId="{F1D2B4F8-F99D-46A9-8135-4A9978A64339}" type="pres">
      <dgm:prSet presAssocID="{20ACD56B-FA7F-4C99-9D9E-FA208B23526C}" presName="arrowAndChildren" presStyleCnt="0"/>
      <dgm:spPr/>
    </dgm:pt>
    <dgm:pt modelId="{37C7D3B8-462E-47B2-9D6C-3E1C0A9E4EC1}" type="pres">
      <dgm:prSet presAssocID="{20ACD56B-FA7F-4C99-9D9E-FA208B23526C}" presName="parentTextArrow" presStyleLbl="node1" presStyleIdx="1" presStyleCnt="3"/>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2" presStyleCnt="3" custLinFactNeighborY="458"/>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54908500-5B4C-49A5-8C8E-42187BE69407}" srcId="{980E4F54-60B3-4D4F-AF34-8DE890B58F96}" destId="{2568197F-B9FC-42F0-83EE-967064380D37}" srcOrd="2" destOrd="0" parTransId="{2546ECF7-759D-4FB1-AB21-776F34A38FC0}" sibTransId="{6653CCAF-69EC-4BB5-BC46-140AA6CBA0CC}"/>
    <dgm:cxn modelId="{F24FEB17-C6C1-4348-9E9F-59031A87D0A8}" type="presOf" srcId="{A7D8EA00-ED8F-423A-8C31-95B658869CB6}" destId="{D775D806-4C9A-4B69-9F1D-07590CD24414}" srcOrd="0" destOrd="0" presId="urn:microsoft.com/office/officeart/2005/8/layout/process4"/>
    <dgm:cxn modelId="{6E3017E5-BDB6-4529-A375-100383B46651}" srcId="{980E4F54-60B3-4D4F-AF34-8DE890B58F96}" destId="{20ACD56B-FA7F-4C99-9D9E-FA208B23526C}" srcOrd="1" destOrd="0" parTransId="{E3A508C4-714D-448A-87D0-B4E80382B034}" sibTransId="{4E2052BD-454E-43F7-933A-7892D6113090}"/>
    <dgm:cxn modelId="{4A8E3A2B-28BF-4882-A1E2-0FAB89DA7873}" type="presOf" srcId="{980E4F54-60B3-4D4F-AF34-8DE890B58F96}" destId="{1A30E14A-67AE-4C66-9A8E-0BC45C645A76}" srcOrd="0" destOrd="0" presId="urn:microsoft.com/office/officeart/2005/8/layout/process4"/>
    <dgm:cxn modelId="{92828FFD-FDF9-48D2-B180-C63FCBFE71D3}" type="presOf" srcId="{2568197F-B9FC-42F0-83EE-967064380D37}" destId="{D15C3210-B15B-4CF7-93B0-0B5AB2B096CD}" srcOrd="0" destOrd="0" presId="urn:microsoft.com/office/officeart/2005/8/layout/process4"/>
    <dgm:cxn modelId="{539DD9E1-4070-476C-BFB5-378C7F756C29}" type="presOf" srcId="{20ACD56B-FA7F-4C99-9D9E-FA208B23526C}" destId="{37C7D3B8-462E-47B2-9D6C-3E1C0A9E4EC1}" srcOrd="0" destOrd="0" presId="urn:microsoft.com/office/officeart/2005/8/layout/process4"/>
    <dgm:cxn modelId="{0E5C124A-12BE-4FD1-BE85-B85AFCFE3FA6}" type="presParOf" srcId="{1A30E14A-67AE-4C66-9A8E-0BC45C645A76}" destId="{164EFA17-E63D-430F-9FD5-55E5D69AB759}" srcOrd="0" destOrd="0" presId="urn:microsoft.com/office/officeart/2005/8/layout/process4"/>
    <dgm:cxn modelId="{A5B35529-1308-4803-936F-6552825D3A0F}" type="presParOf" srcId="{164EFA17-E63D-430F-9FD5-55E5D69AB759}" destId="{D15C3210-B15B-4CF7-93B0-0B5AB2B096CD}" srcOrd="0" destOrd="0" presId="urn:microsoft.com/office/officeart/2005/8/layout/process4"/>
    <dgm:cxn modelId="{62B41CC0-82B5-4C48-A47F-B8CF4A3023BE}" type="presParOf" srcId="{1A30E14A-67AE-4C66-9A8E-0BC45C645A76}" destId="{B28B10BC-32B5-40FB-A470-77EBCDB1B56A}" srcOrd="1" destOrd="0" presId="urn:microsoft.com/office/officeart/2005/8/layout/process4"/>
    <dgm:cxn modelId="{08B1324A-FF02-46DD-AF1C-E1808DB00EB5}" type="presParOf" srcId="{1A30E14A-67AE-4C66-9A8E-0BC45C645A76}" destId="{F1D2B4F8-F99D-46A9-8135-4A9978A64339}" srcOrd="2" destOrd="0" presId="urn:microsoft.com/office/officeart/2005/8/layout/process4"/>
    <dgm:cxn modelId="{010BDA4D-E0C5-46D3-8D8F-7669CF2A35C2}" type="presParOf" srcId="{F1D2B4F8-F99D-46A9-8135-4A9978A64339}" destId="{37C7D3B8-462E-47B2-9D6C-3E1C0A9E4EC1}" srcOrd="0" destOrd="0" presId="urn:microsoft.com/office/officeart/2005/8/layout/process4"/>
    <dgm:cxn modelId="{B4440C85-1AE9-4462-8AF7-8AE04D815166}" type="presParOf" srcId="{1A30E14A-67AE-4C66-9A8E-0BC45C645A76}" destId="{8AF8D404-8BBB-4FA4-90E0-B30CCF4EC75D}" srcOrd="3" destOrd="0" presId="urn:microsoft.com/office/officeart/2005/8/layout/process4"/>
    <dgm:cxn modelId="{3F437FDA-E265-477C-8BB3-7CECBAADC829}" type="presParOf" srcId="{1A30E14A-67AE-4C66-9A8E-0BC45C645A76}" destId="{FB56846D-23BB-47A0-9D33-B327EB36CA4A}" srcOrd="4" destOrd="0" presId="urn:microsoft.com/office/officeart/2005/8/layout/process4"/>
    <dgm:cxn modelId="{D5499EE5-AE8B-48BB-B6B9-A6CEB558F9CA}" type="presParOf" srcId="{FB56846D-23BB-47A0-9D33-B327EB36CA4A}" destId="{D775D806-4C9A-4B69-9F1D-07590CD24414}" srcOrd="0" destOrd="0" presId="urn:microsoft.com/office/officeart/2005/8/layout/process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1DCE05-9180-4B18-AB2C-F583A9975EC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BFCD5E58-4D66-4F05-A9BE-49787A57671E}">
      <dgm:prSet phldrT="[文本]" custT="1"/>
      <dgm:spPr>
        <a:solidFill>
          <a:srgbClr val="002060"/>
        </a:solidFill>
      </dgm:spPr>
      <dgm:t>
        <a:bodyPr/>
        <a:lstStyle/>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加强</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宪法</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实施</a:t>
          </a:r>
        </a:p>
      </dgm:t>
    </dgm:pt>
    <dgm:pt modelId="{E0E6E675-6F41-41D1-AB55-0F742405D9A3}" type="parTrans" cxnId="{1E3E97E5-EE82-4A3E-9322-FF1FA3C45DEA}">
      <dgm:prSet/>
      <dgm:spPr/>
      <dgm:t>
        <a:bodyPr/>
        <a:lstStyle/>
        <a:p>
          <a:endParaRPr lang="zh-CN" altLang="en-US"/>
        </a:p>
      </dgm:t>
    </dgm:pt>
    <dgm:pt modelId="{0C34E0D0-7FC2-401E-84F9-6CE80B456673}" type="sibTrans" cxnId="{1E3E97E5-EE82-4A3E-9322-FF1FA3C45DEA}">
      <dgm:prSet/>
      <dgm:spPr/>
      <dgm:t>
        <a:bodyPr/>
        <a:lstStyle/>
        <a:p>
          <a:endParaRPr lang="zh-CN" altLang="en-US"/>
        </a:p>
      </dgm:t>
    </dgm:pt>
    <dgm:pt modelId="{F72376B3-0959-4B72-A735-5989F9C7337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坚持依宪执政</a:t>
          </a:r>
        </a:p>
      </dgm:t>
    </dgm:pt>
    <dgm:pt modelId="{0D1BC185-CD4B-49D6-9886-F12ADBAB4649}" type="parTrans" cxnId="{3639C8E2-459B-4C3A-807A-566E2DEC0BCC}">
      <dgm:prSet/>
      <dgm:spPr/>
      <dgm:t>
        <a:bodyPr/>
        <a:lstStyle/>
        <a:p>
          <a:endParaRPr lang="zh-CN" altLang="en-US"/>
        </a:p>
      </dgm:t>
    </dgm:pt>
    <dgm:pt modelId="{ECF1B4B2-A9AE-40EA-A9E1-B99344A60D14}" type="sibTrans" cxnId="{3639C8E2-459B-4C3A-807A-566E2DEC0BCC}">
      <dgm:prSet/>
      <dgm:spPr/>
      <dgm:t>
        <a:bodyPr/>
        <a:lstStyle/>
        <a:p>
          <a:endParaRPr lang="zh-CN" altLang="en-US"/>
        </a:p>
      </dgm:t>
    </dgm:pt>
    <dgm:pt modelId="{7605273A-769C-45E3-8FE6-A84DEB8E1316}">
      <dgm:prSet phldrT="[文本]" phldr="1"/>
      <dgm:spPr/>
      <dgm:t>
        <a:bodyPr/>
        <a:lstStyle/>
        <a:p>
          <a:endParaRPr lang="zh-CN" altLang="en-US"/>
        </a:p>
      </dgm:t>
    </dgm:pt>
    <dgm:pt modelId="{BD151B29-B70A-4B80-92E8-DFD31FBDE3B5}" type="parTrans" cxnId="{EA6E5AD2-3D06-4C42-8558-1055EFB5898D}">
      <dgm:prSet/>
      <dgm:spPr/>
      <dgm:t>
        <a:bodyPr/>
        <a:lstStyle/>
        <a:p>
          <a:endParaRPr lang="zh-CN" altLang="en-US"/>
        </a:p>
      </dgm:t>
    </dgm:pt>
    <dgm:pt modelId="{1369B04C-06D3-4757-A751-D0CB681CF346}" type="sibTrans" cxnId="{EA6E5AD2-3D06-4C42-8558-1055EFB5898D}">
      <dgm:prSet/>
      <dgm:spPr/>
      <dgm:t>
        <a:bodyPr/>
        <a:lstStyle/>
        <a:p>
          <a:endParaRPr lang="zh-CN" altLang="en-US"/>
        </a:p>
      </dgm:t>
    </dgm:pt>
    <dgm:pt modelId="{EFD934E3-92C5-42B9-B7C4-5FBDCCB0CF96}">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坚持依法立法</a:t>
          </a:r>
        </a:p>
      </dgm:t>
    </dgm:pt>
    <dgm:pt modelId="{D49F2F11-A56D-4088-B148-214FC71599D0}" type="sibTrans" cxnId="{472D8DAA-EE78-432A-95C4-8157E2AC3CDD}">
      <dgm:prSet/>
      <dgm:spPr/>
      <dgm:t>
        <a:bodyPr/>
        <a:lstStyle/>
        <a:p>
          <a:endParaRPr lang="zh-CN" altLang="en-US"/>
        </a:p>
      </dgm:t>
    </dgm:pt>
    <dgm:pt modelId="{D06ED5F9-80C4-4DFC-8204-CA0F9E1D2E77}" type="parTrans" cxnId="{472D8DAA-EE78-432A-95C4-8157E2AC3CDD}">
      <dgm:prSet/>
      <dgm:spPr/>
      <dgm:t>
        <a:bodyPr/>
        <a:lstStyle/>
        <a:p>
          <a:endParaRPr lang="zh-CN" altLang="en-US"/>
        </a:p>
      </dgm:t>
    </dgm:pt>
    <dgm:pt modelId="{ACE221E1-4A5E-403C-AE6C-F6BA4A0122E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坚持严格执法</a:t>
          </a:r>
        </a:p>
      </dgm:t>
    </dgm:pt>
    <dgm:pt modelId="{D09BC2AB-7AAF-4255-BEB1-127C3C3C0898}" type="sibTrans" cxnId="{C45671E9-D5E4-4982-B1B0-9DEC1385FD1B}">
      <dgm:prSet/>
      <dgm:spPr/>
      <dgm:t>
        <a:bodyPr/>
        <a:lstStyle/>
        <a:p>
          <a:endParaRPr lang="zh-CN" altLang="en-US"/>
        </a:p>
      </dgm:t>
    </dgm:pt>
    <dgm:pt modelId="{4AA893CB-E747-4D8F-ABD2-61971912A0E6}" type="parTrans" cxnId="{C45671E9-D5E4-4982-B1B0-9DEC1385FD1B}">
      <dgm:prSet/>
      <dgm:spPr/>
      <dgm:t>
        <a:bodyPr/>
        <a:lstStyle/>
        <a:p>
          <a:endParaRPr lang="zh-CN" altLang="en-US"/>
        </a:p>
      </dgm:t>
    </dgm:pt>
    <dgm:pt modelId="{3C5AEA62-1746-4638-8880-289AB3F04AEF}">
      <dgm:prSet phldrT="[文本]" custT="1"/>
      <dgm:spPr>
        <a:solidFill>
          <a:schemeClr val="bg1"/>
        </a:solidFill>
        <a:ln>
          <a:solidFill>
            <a:schemeClr val="accent1">
              <a:lumMod val="75000"/>
            </a:schemeClr>
          </a:solidFill>
          <a:prstDash val="dashDot"/>
        </a:ln>
      </dgm:spPr>
      <dgm:t>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50BF9741-A376-4EA8-9B02-6B52EF61ED98}" type="sibTrans" cxnId="{8D74DFC9-6CF2-4DB0-BEF0-E2A865A9A46F}">
      <dgm:prSet/>
      <dgm:spPr/>
      <dgm:t>
        <a:bodyPr/>
        <a:lstStyle/>
        <a:p>
          <a:endParaRPr lang="zh-CN" altLang="en-US"/>
        </a:p>
      </dgm:t>
    </dgm:pt>
    <dgm:pt modelId="{9C21769F-B266-4C8B-A390-E9E36B8253BD}" type="parTrans" cxnId="{8D74DFC9-6CF2-4DB0-BEF0-E2A865A9A46F}">
      <dgm:prSet/>
      <dgm:spPr/>
      <dgm:t>
        <a:bodyPr/>
        <a:lstStyle/>
        <a:p>
          <a:endParaRPr lang="zh-CN" altLang="en-US"/>
        </a:p>
      </dgm:t>
    </dgm:pt>
    <dgm:pt modelId="{3517D193-1084-48A1-862A-04D54312A565}" type="pres">
      <dgm:prSet presAssocID="{571DCE05-9180-4B18-AB2C-F583A9975ECF}" presName="cycle" presStyleCnt="0">
        <dgm:presLayoutVars>
          <dgm:chMax val="1"/>
          <dgm:dir/>
          <dgm:animLvl val="ctr"/>
          <dgm:resizeHandles val="exact"/>
        </dgm:presLayoutVars>
      </dgm:prSet>
      <dgm:spPr/>
      <dgm:t>
        <a:bodyPr/>
        <a:lstStyle/>
        <a:p>
          <a:endParaRPr lang="zh-CN" altLang="en-US"/>
        </a:p>
      </dgm:t>
    </dgm:pt>
    <dgm:pt modelId="{B9980E3E-D981-45BD-8D9B-147E1DBCEC6C}" type="pres">
      <dgm:prSet presAssocID="{BFCD5E58-4D66-4F05-A9BE-49787A57671E}" presName="centerShape" presStyleLbl="node0" presStyleIdx="0" presStyleCnt="1"/>
      <dgm:spPr/>
      <dgm:t>
        <a:bodyPr/>
        <a:lstStyle/>
        <a:p>
          <a:endParaRPr lang="zh-CN" altLang="en-US"/>
        </a:p>
      </dgm:t>
    </dgm:pt>
    <dgm:pt modelId="{CFAEB48B-39EF-41CF-87EB-380A40AD66BF}" type="pres">
      <dgm:prSet presAssocID="{0D1BC185-CD4B-49D6-9886-F12ADBAB4649}" presName="parTrans" presStyleLbl="bgSibTrans2D1" presStyleIdx="0" presStyleCnt="3"/>
      <dgm:spPr/>
      <dgm:t>
        <a:bodyPr/>
        <a:lstStyle/>
        <a:p>
          <a:endParaRPr lang="zh-CN" altLang="en-US"/>
        </a:p>
      </dgm:t>
    </dgm:pt>
    <dgm:pt modelId="{66A9A12B-18CF-4271-9A60-9B44B0588E03}" type="pres">
      <dgm:prSet presAssocID="{F72376B3-0959-4B72-A735-5989F9C73372}" presName="node" presStyleLbl="node1" presStyleIdx="0" presStyleCnt="3">
        <dgm:presLayoutVars>
          <dgm:bulletEnabled val="1"/>
        </dgm:presLayoutVars>
      </dgm:prSet>
      <dgm:spPr/>
      <dgm:t>
        <a:bodyPr/>
        <a:lstStyle/>
        <a:p>
          <a:endParaRPr lang="zh-CN" altLang="en-US"/>
        </a:p>
      </dgm:t>
    </dgm:pt>
    <dgm:pt modelId="{156A7F0F-E785-4BA4-A5FF-56B558D82CE4}" type="pres">
      <dgm:prSet presAssocID="{D06ED5F9-80C4-4DFC-8204-CA0F9E1D2E77}" presName="parTrans" presStyleLbl="bgSibTrans2D1" presStyleIdx="1" presStyleCnt="3"/>
      <dgm:spPr/>
      <dgm:t>
        <a:bodyPr/>
        <a:lstStyle/>
        <a:p>
          <a:endParaRPr lang="zh-CN" altLang="en-US"/>
        </a:p>
      </dgm:t>
    </dgm:pt>
    <dgm:pt modelId="{618BE7AD-6053-4A30-BDAF-3070BFEEC054}" type="pres">
      <dgm:prSet presAssocID="{EFD934E3-92C5-42B9-B7C4-5FBDCCB0CF96}" presName="node" presStyleLbl="node1" presStyleIdx="1" presStyleCnt="3">
        <dgm:presLayoutVars>
          <dgm:bulletEnabled val="1"/>
        </dgm:presLayoutVars>
      </dgm:prSet>
      <dgm:spPr/>
      <dgm:t>
        <a:bodyPr/>
        <a:lstStyle/>
        <a:p>
          <a:endParaRPr lang="zh-CN" altLang="en-US"/>
        </a:p>
      </dgm:t>
    </dgm:pt>
    <dgm:pt modelId="{74B370FB-3727-4A4D-A40C-4D1CD54CD587}" type="pres">
      <dgm:prSet presAssocID="{4AA893CB-E747-4D8F-ABD2-61971912A0E6}" presName="parTrans" presStyleLbl="bgSibTrans2D1" presStyleIdx="2" presStyleCnt="3"/>
      <dgm:spPr/>
      <dgm:t>
        <a:bodyPr/>
        <a:lstStyle/>
        <a:p>
          <a:endParaRPr lang="zh-CN" altLang="en-US"/>
        </a:p>
      </dgm:t>
    </dgm:pt>
    <dgm:pt modelId="{B6E40850-7A2E-4398-A672-1907300CFC80}" type="pres">
      <dgm:prSet presAssocID="{ACE221E1-4A5E-403C-AE6C-F6BA4A0122E2}" presName="node" presStyleLbl="node1" presStyleIdx="2" presStyleCnt="3">
        <dgm:presLayoutVars>
          <dgm:bulletEnabled val="1"/>
        </dgm:presLayoutVars>
      </dgm:prSet>
      <dgm:spPr/>
      <dgm:t>
        <a:bodyPr/>
        <a:lstStyle/>
        <a:p>
          <a:endParaRPr lang="zh-CN" altLang="en-US"/>
        </a:p>
      </dgm:t>
    </dgm:pt>
  </dgm:ptLst>
  <dgm:cxnLst>
    <dgm:cxn modelId="{4D8379A1-681E-44CE-9F74-F61D85DD3F4F}" type="presOf" srcId="{BFCD5E58-4D66-4F05-A9BE-49787A57671E}" destId="{B9980E3E-D981-45BD-8D9B-147E1DBCEC6C}" srcOrd="0" destOrd="0" presId="urn:microsoft.com/office/officeart/2005/8/layout/radial4"/>
    <dgm:cxn modelId="{472D8DAA-EE78-432A-95C4-8157E2AC3CDD}" srcId="{BFCD5E58-4D66-4F05-A9BE-49787A57671E}" destId="{EFD934E3-92C5-42B9-B7C4-5FBDCCB0CF96}" srcOrd="1" destOrd="0" parTransId="{D06ED5F9-80C4-4DFC-8204-CA0F9E1D2E77}" sibTransId="{D49F2F11-A56D-4088-B148-214FC71599D0}"/>
    <dgm:cxn modelId="{DF92C0AE-3B39-4CD3-A367-3A1E379A69B6}" type="presOf" srcId="{D06ED5F9-80C4-4DFC-8204-CA0F9E1D2E77}" destId="{156A7F0F-E785-4BA4-A5FF-56B558D82CE4}" srcOrd="0" destOrd="0" presId="urn:microsoft.com/office/officeart/2005/8/layout/radial4"/>
    <dgm:cxn modelId="{8D74DFC9-6CF2-4DB0-BEF0-E2A865A9A46F}" srcId="{571DCE05-9180-4B18-AB2C-F583A9975ECF}" destId="{3C5AEA62-1746-4638-8880-289AB3F04AEF}" srcOrd="1" destOrd="0" parTransId="{9C21769F-B266-4C8B-A390-E9E36B8253BD}" sibTransId="{50BF9741-A376-4EA8-9B02-6B52EF61ED98}"/>
    <dgm:cxn modelId="{1E3E97E5-EE82-4A3E-9322-FF1FA3C45DEA}" srcId="{571DCE05-9180-4B18-AB2C-F583A9975ECF}" destId="{BFCD5E58-4D66-4F05-A9BE-49787A57671E}" srcOrd="0" destOrd="0" parTransId="{E0E6E675-6F41-41D1-AB55-0F742405D9A3}" sibTransId="{0C34E0D0-7FC2-401E-84F9-6CE80B456673}"/>
    <dgm:cxn modelId="{7279CFD8-DA50-44FF-B1B3-7F2938DD859F}" type="presOf" srcId="{EFD934E3-92C5-42B9-B7C4-5FBDCCB0CF96}" destId="{618BE7AD-6053-4A30-BDAF-3070BFEEC054}" srcOrd="0" destOrd="0" presId="urn:microsoft.com/office/officeart/2005/8/layout/radial4"/>
    <dgm:cxn modelId="{31041419-4955-436A-81C4-105C6459A9C5}" type="presOf" srcId="{F72376B3-0959-4B72-A735-5989F9C73372}" destId="{66A9A12B-18CF-4271-9A60-9B44B0588E03}" srcOrd="0" destOrd="0" presId="urn:microsoft.com/office/officeart/2005/8/layout/radial4"/>
    <dgm:cxn modelId="{3639C8E2-459B-4C3A-807A-566E2DEC0BCC}" srcId="{BFCD5E58-4D66-4F05-A9BE-49787A57671E}" destId="{F72376B3-0959-4B72-A735-5989F9C73372}" srcOrd="0" destOrd="0" parTransId="{0D1BC185-CD4B-49D6-9886-F12ADBAB4649}" sibTransId="{ECF1B4B2-A9AE-40EA-A9E1-B99344A60D14}"/>
    <dgm:cxn modelId="{C45671E9-D5E4-4982-B1B0-9DEC1385FD1B}" srcId="{BFCD5E58-4D66-4F05-A9BE-49787A57671E}" destId="{ACE221E1-4A5E-403C-AE6C-F6BA4A0122E2}" srcOrd="2" destOrd="0" parTransId="{4AA893CB-E747-4D8F-ABD2-61971912A0E6}" sibTransId="{D09BC2AB-7AAF-4255-BEB1-127C3C3C0898}"/>
    <dgm:cxn modelId="{76308952-3CC3-4549-AE23-511E49025D2C}" type="presOf" srcId="{4AA893CB-E747-4D8F-ABD2-61971912A0E6}" destId="{74B370FB-3727-4A4D-A40C-4D1CD54CD587}" srcOrd="0" destOrd="0" presId="urn:microsoft.com/office/officeart/2005/8/layout/radial4"/>
    <dgm:cxn modelId="{EA6E5AD2-3D06-4C42-8558-1055EFB5898D}" srcId="{571DCE05-9180-4B18-AB2C-F583A9975ECF}" destId="{7605273A-769C-45E3-8FE6-A84DEB8E1316}" srcOrd="2" destOrd="0" parTransId="{BD151B29-B70A-4B80-92E8-DFD31FBDE3B5}" sibTransId="{1369B04C-06D3-4757-A751-D0CB681CF346}"/>
    <dgm:cxn modelId="{8C7E0B55-8A8F-4C4E-8234-A2F5E7F8B014}" type="presOf" srcId="{ACE221E1-4A5E-403C-AE6C-F6BA4A0122E2}" destId="{B6E40850-7A2E-4398-A672-1907300CFC80}" srcOrd="0" destOrd="0" presId="urn:microsoft.com/office/officeart/2005/8/layout/radial4"/>
    <dgm:cxn modelId="{A76C68A0-4DCE-4DB5-A990-75D4BFBC7568}" type="presOf" srcId="{571DCE05-9180-4B18-AB2C-F583A9975ECF}" destId="{3517D193-1084-48A1-862A-04D54312A565}" srcOrd="0" destOrd="0" presId="urn:microsoft.com/office/officeart/2005/8/layout/radial4"/>
    <dgm:cxn modelId="{66249F90-7002-4C18-8C61-FF241BAA8DC1}" type="presOf" srcId="{0D1BC185-CD4B-49D6-9886-F12ADBAB4649}" destId="{CFAEB48B-39EF-41CF-87EB-380A40AD66BF}" srcOrd="0" destOrd="0" presId="urn:microsoft.com/office/officeart/2005/8/layout/radial4"/>
    <dgm:cxn modelId="{9E4C2609-94BC-43A2-B1F8-9D12096F0068}" type="presParOf" srcId="{3517D193-1084-48A1-862A-04D54312A565}" destId="{B9980E3E-D981-45BD-8D9B-147E1DBCEC6C}" srcOrd="0" destOrd="0" presId="urn:microsoft.com/office/officeart/2005/8/layout/radial4"/>
    <dgm:cxn modelId="{5B85B6B8-F34F-489D-AF57-2BCB71A04535}" type="presParOf" srcId="{3517D193-1084-48A1-862A-04D54312A565}" destId="{CFAEB48B-39EF-41CF-87EB-380A40AD66BF}" srcOrd="1" destOrd="0" presId="urn:microsoft.com/office/officeart/2005/8/layout/radial4"/>
    <dgm:cxn modelId="{7F4B06E1-3FC6-4427-B62E-59DA62DEBE40}" type="presParOf" srcId="{3517D193-1084-48A1-862A-04D54312A565}" destId="{66A9A12B-18CF-4271-9A60-9B44B0588E03}" srcOrd="2" destOrd="0" presId="urn:microsoft.com/office/officeart/2005/8/layout/radial4"/>
    <dgm:cxn modelId="{22ECC95F-9752-4771-8B88-6C8A31669A2B}" type="presParOf" srcId="{3517D193-1084-48A1-862A-04D54312A565}" destId="{156A7F0F-E785-4BA4-A5FF-56B558D82CE4}" srcOrd="3" destOrd="0" presId="urn:microsoft.com/office/officeart/2005/8/layout/radial4"/>
    <dgm:cxn modelId="{5AFDBA2C-2C61-42E1-9AC1-5F57DCCF389C}" type="presParOf" srcId="{3517D193-1084-48A1-862A-04D54312A565}" destId="{618BE7AD-6053-4A30-BDAF-3070BFEEC054}" srcOrd="4" destOrd="0" presId="urn:microsoft.com/office/officeart/2005/8/layout/radial4"/>
    <dgm:cxn modelId="{CCC439DE-8C2B-46AB-8477-31BACA171393}" type="presParOf" srcId="{3517D193-1084-48A1-862A-04D54312A565}" destId="{74B370FB-3727-4A4D-A40C-4D1CD54CD587}" srcOrd="5" destOrd="0" presId="urn:microsoft.com/office/officeart/2005/8/layout/radial4"/>
    <dgm:cxn modelId="{CF8B5F7F-1DFC-48EB-8933-9E5925B5B661}" type="presParOf" srcId="{3517D193-1084-48A1-862A-04D54312A565}" destId="{B6E40850-7A2E-4398-A672-1907300CFC80}" srcOrd="6" destOrd="0" presId="urn:microsoft.com/office/officeart/2005/8/layout/radial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F70011-B8EE-4EA6-ABC4-F3A0BA4E1CAE}" type="doc">
      <dgm:prSet loTypeId="urn:microsoft.com/office/officeart/2005/8/layout/vList5" loCatId="list" qsTypeId="urn:microsoft.com/office/officeart/2005/8/quickstyle/simple5" qsCatId="simple" csTypeId="urn:microsoft.com/office/officeart/2005/8/colors/accent2_1" csCatId="accent2" phldr="1"/>
      <dgm:spPr/>
      <dgm:t>
        <a:bodyPr/>
        <a:lstStyle/>
        <a:p>
          <a:endParaRPr lang="zh-CN" altLang="en-US"/>
        </a:p>
      </dgm:t>
    </dgm:pt>
    <dgm:pt modelId="{86039641-ED6E-4601-AC56-5448B21C58D1}">
      <dgm:prSet phldrT="[文本]"/>
      <dgm:spPr/>
      <dgm:t>
        <a:bodyPr/>
        <a:lstStyle/>
        <a:p>
          <a:r>
            <a:rPr lang="zh-CN" altLang="en-US" dirty="0"/>
            <a:t>坚持依宪执政</a:t>
          </a:r>
        </a:p>
      </dgm:t>
    </dgm:pt>
    <dgm:pt modelId="{BC8B5424-461D-4B9E-862F-6F8F7DB46F92}" type="parTrans" cxnId="{7C901B33-A792-4A45-999F-57E2EA05A23E}">
      <dgm:prSet/>
      <dgm:spPr/>
      <dgm:t>
        <a:bodyPr/>
        <a:lstStyle/>
        <a:p>
          <a:endParaRPr lang="zh-CN" altLang="en-US"/>
        </a:p>
      </dgm:t>
    </dgm:pt>
    <dgm:pt modelId="{13B293B7-9D61-4F2A-BAE1-23330B5C46E6}" type="sibTrans" cxnId="{7C901B33-A792-4A45-999F-57E2EA05A23E}">
      <dgm:prSet/>
      <dgm:spPr/>
      <dgm:t>
        <a:bodyPr/>
        <a:lstStyle/>
        <a:p>
          <a:endParaRPr lang="zh-CN" altLang="en-US"/>
        </a:p>
      </dgm:t>
    </dgm:pt>
    <dgm:pt modelId="{C4D30DF5-01B1-46DD-A166-C41DC609F2A8}">
      <dgm:prSet phldrT="[文本]"/>
      <dgm:spPr/>
      <dgm:t>
        <a:bodyPr/>
        <a:lstStyle/>
        <a:p>
          <a:r>
            <a:rPr lang="zh-CN" altLang="en-US" dirty="0"/>
            <a:t>我们党要首先带头尊崇和执行宪法。</a:t>
          </a:r>
        </a:p>
      </dgm:t>
    </dgm:pt>
    <dgm:pt modelId="{2BBF0AF8-D0B9-4E83-82BC-4D2180C17B07}" type="parTrans" cxnId="{122F23A1-349C-47E0-8B5E-6AA0E3581919}">
      <dgm:prSet/>
      <dgm:spPr/>
      <dgm:t>
        <a:bodyPr/>
        <a:lstStyle/>
        <a:p>
          <a:endParaRPr lang="zh-CN" altLang="en-US"/>
        </a:p>
      </dgm:t>
    </dgm:pt>
    <dgm:pt modelId="{4D59A1CB-303C-4A63-95F1-B90260C13F17}" type="sibTrans" cxnId="{122F23A1-349C-47E0-8B5E-6AA0E3581919}">
      <dgm:prSet/>
      <dgm:spPr/>
      <dgm:t>
        <a:bodyPr/>
        <a:lstStyle/>
        <a:p>
          <a:endParaRPr lang="zh-CN" altLang="en-US"/>
        </a:p>
      </dgm:t>
    </dgm:pt>
    <dgm:pt modelId="{3E00CA4E-7378-46E2-BACD-BFD1E02FDCF4}">
      <dgm:prSet phldrT="[文本]"/>
      <dgm:spPr/>
      <dgm:t>
        <a:bodyPr/>
        <a:lstStyle/>
        <a:p>
          <a:r>
            <a:rPr lang="zh-CN" altLang="en-US" dirty="0"/>
            <a:t>坚持党领导立法、保证执法、保持司法、带头守法。</a:t>
          </a:r>
        </a:p>
      </dgm:t>
    </dgm:pt>
    <dgm:pt modelId="{64987812-4EA7-47C7-9105-E757083D2745}" type="parTrans" cxnId="{BD9C301B-0110-4E15-93EE-E37047C26FD1}">
      <dgm:prSet/>
      <dgm:spPr/>
      <dgm:t>
        <a:bodyPr/>
        <a:lstStyle/>
        <a:p>
          <a:endParaRPr lang="zh-CN" altLang="en-US"/>
        </a:p>
      </dgm:t>
    </dgm:pt>
    <dgm:pt modelId="{E5D5FC1A-A74D-4762-B2AA-B55EA91C1F9C}" type="sibTrans" cxnId="{BD9C301B-0110-4E15-93EE-E37047C26FD1}">
      <dgm:prSet/>
      <dgm:spPr/>
      <dgm:t>
        <a:bodyPr/>
        <a:lstStyle/>
        <a:p>
          <a:endParaRPr lang="zh-CN" altLang="en-US"/>
        </a:p>
      </dgm:t>
    </dgm:pt>
    <dgm:pt modelId="{31E272F1-4084-4583-8168-71C2D1D9BB81}">
      <dgm:prSet phldrT="[文本]"/>
      <dgm:spPr/>
      <dgm:t>
        <a:bodyPr/>
        <a:lstStyle/>
        <a:p>
          <a:r>
            <a:rPr lang="zh-CN" altLang="en-US" dirty="0"/>
            <a:t>坚持依法立法</a:t>
          </a:r>
        </a:p>
      </dgm:t>
    </dgm:pt>
    <dgm:pt modelId="{551B652A-322B-4EFF-BC7D-2A22C786D700}" type="parTrans" cxnId="{2448859C-92E6-49A8-984C-824B9921BA06}">
      <dgm:prSet/>
      <dgm:spPr/>
      <dgm:t>
        <a:bodyPr/>
        <a:lstStyle/>
        <a:p>
          <a:endParaRPr lang="zh-CN" altLang="en-US"/>
        </a:p>
      </dgm:t>
    </dgm:pt>
    <dgm:pt modelId="{0660A938-C284-4634-B783-C673CE43FCE7}" type="sibTrans" cxnId="{2448859C-92E6-49A8-984C-824B9921BA06}">
      <dgm:prSet/>
      <dgm:spPr/>
      <dgm:t>
        <a:bodyPr/>
        <a:lstStyle/>
        <a:p>
          <a:endParaRPr lang="zh-CN" altLang="en-US"/>
        </a:p>
      </dgm:t>
    </dgm:pt>
    <dgm:pt modelId="{0238B37E-77A5-4A8C-844F-6ACB95BB9AD8}">
      <dgm:prSet phldrT="[文本]"/>
      <dgm:spPr/>
      <dgm:t>
        <a:bodyPr/>
        <a:lstStyle/>
        <a:p>
          <a:r>
            <a:rPr lang="zh-CN" altLang="en-US" dirty="0"/>
            <a:t>完善以宪法为核心的中国特色社会主义法律体系。</a:t>
          </a:r>
        </a:p>
      </dgm:t>
    </dgm:pt>
    <dgm:pt modelId="{D0BAC6C1-0FD9-46EA-9FA5-DB385C61D777}" type="parTrans" cxnId="{ED17D968-E73B-4D22-B85E-B6DA29A76A63}">
      <dgm:prSet/>
      <dgm:spPr/>
      <dgm:t>
        <a:bodyPr/>
        <a:lstStyle/>
        <a:p>
          <a:endParaRPr lang="zh-CN" altLang="en-US"/>
        </a:p>
      </dgm:t>
    </dgm:pt>
    <dgm:pt modelId="{6B0A8A0E-DC37-4EB4-A54B-2A12F0592C75}" type="sibTrans" cxnId="{ED17D968-E73B-4D22-B85E-B6DA29A76A63}">
      <dgm:prSet/>
      <dgm:spPr/>
      <dgm:t>
        <a:bodyPr/>
        <a:lstStyle/>
        <a:p>
          <a:endParaRPr lang="zh-CN" altLang="en-US"/>
        </a:p>
      </dgm:t>
    </dgm:pt>
    <dgm:pt modelId="{8B01CBAA-D07E-4B28-B09D-6A585351A887}">
      <dgm:prSet phldrT="[文本]"/>
      <dgm:spPr/>
      <dgm:t>
        <a:bodyPr/>
        <a:lstStyle/>
        <a:p>
          <a:r>
            <a:rPr lang="zh-CN" altLang="en-US" dirty="0"/>
            <a:t>及时把党的路线方针政策通过法定程序转化为国家法律。</a:t>
          </a:r>
        </a:p>
      </dgm:t>
    </dgm:pt>
    <dgm:pt modelId="{AB5264E6-5142-4EF6-99D1-BA3973012394}" type="parTrans" cxnId="{49183275-72C1-4600-A1E3-16BC001C5FBA}">
      <dgm:prSet/>
      <dgm:spPr/>
      <dgm:t>
        <a:bodyPr/>
        <a:lstStyle/>
        <a:p>
          <a:endParaRPr lang="zh-CN" altLang="en-US"/>
        </a:p>
      </dgm:t>
    </dgm:pt>
    <dgm:pt modelId="{9F5C349B-F5E2-4811-960B-37DA6FC9A64A}" type="sibTrans" cxnId="{49183275-72C1-4600-A1E3-16BC001C5FBA}">
      <dgm:prSet/>
      <dgm:spPr/>
      <dgm:t>
        <a:bodyPr/>
        <a:lstStyle/>
        <a:p>
          <a:endParaRPr lang="zh-CN" altLang="en-US"/>
        </a:p>
      </dgm:t>
    </dgm:pt>
    <dgm:pt modelId="{3FD3D573-1D38-4A06-8D2B-CF7C7B077337}">
      <dgm:prSet phldrT="[文本]"/>
      <dgm:spPr/>
      <dgm:t>
        <a:bodyPr/>
        <a:lstStyle/>
        <a:p>
          <a:r>
            <a:rPr lang="zh-CN" altLang="en-US" dirty="0"/>
            <a:t>坚持严格执法</a:t>
          </a:r>
        </a:p>
      </dgm:t>
    </dgm:pt>
    <dgm:pt modelId="{B8C22A46-7A5A-41C8-A6B6-F0DF3664FB20}" type="parTrans" cxnId="{FAB6FDA2-14CE-4D4A-9232-B2363C069290}">
      <dgm:prSet/>
      <dgm:spPr/>
      <dgm:t>
        <a:bodyPr/>
        <a:lstStyle/>
        <a:p>
          <a:endParaRPr lang="zh-CN" altLang="en-US"/>
        </a:p>
      </dgm:t>
    </dgm:pt>
    <dgm:pt modelId="{03DDD827-37BE-4A7C-A3E5-B615CF545E7E}" type="sibTrans" cxnId="{FAB6FDA2-14CE-4D4A-9232-B2363C069290}">
      <dgm:prSet/>
      <dgm:spPr/>
      <dgm:t>
        <a:bodyPr/>
        <a:lstStyle/>
        <a:p>
          <a:endParaRPr lang="zh-CN" altLang="en-US"/>
        </a:p>
      </dgm:t>
    </dgm:pt>
    <dgm:pt modelId="{382A8AB0-4E87-42AE-BA25-377FDA41B49B}">
      <dgm:prSet phldrT="[文本]"/>
      <dgm:spPr/>
      <dgm:t>
        <a:bodyPr/>
        <a:lstStyle/>
        <a:p>
          <a:r>
            <a:rPr lang="zh-CN" altLang="en-US" dirty="0"/>
            <a:t>国家行政机关要坚持依宪施政、依法行政</a:t>
          </a:r>
        </a:p>
      </dgm:t>
    </dgm:pt>
    <dgm:pt modelId="{AD968F9B-6454-4A38-90FD-B8D5235B0520}" type="parTrans" cxnId="{EF94F9F0-D568-421D-B0C1-2BEDEA20F7BE}">
      <dgm:prSet/>
      <dgm:spPr/>
      <dgm:t>
        <a:bodyPr/>
        <a:lstStyle/>
        <a:p>
          <a:endParaRPr lang="zh-CN" altLang="en-US"/>
        </a:p>
      </dgm:t>
    </dgm:pt>
    <dgm:pt modelId="{2ABE8B3D-50B3-4875-B7F2-61968BB59A1D}" type="sibTrans" cxnId="{EF94F9F0-D568-421D-B0C1-2BEDEA20F7BE}">
      <dgm:prSet/>
      <dgm:spPr/>
      <dgm:t>
        <a:bodyPr/>
        <a:lstStyle/>
        <a:p>
          <a:endParaRPr lang="zh-CN" altLang="en-US"/>
        </a:p>
      </dgm:t>
    </dgm:pt>
    <dgm:pt modelId="{35F38041-507A-4A5C-8983-EFF9E1B3D886}">
      <dgm:prSet phldrT="[文本]"/>
      <dgm:spPr/>
      <dgm:t>
        <a:bodyPr/>
        <a:lstStyle/>
        <a:p>
          <a:r>
            <a:rPr lang="zh-CN" altLang="en-US" dirty="0"/>
            <a:t>监察机关行使监察法定职责，司法机关落实司法责任制</a:t>
          </a:r>
        </a:p>
      </dgm:t>
    </dgm:pt>
    <dgm:pt modelId="{D2B880FC-AE2F-4B3F-A1AB-8A5FB8ECBB7B}" type="parTrans" cxnId="{AC0453EB-1BC0-4269-BE25-932D4B62F5E7}">
      <dgm:prSet/>
      <dgm:spPr/>
      <dgm:t>
        <a:bodyPr/>
        <a:lstStyle/>
        <a:p>
          <a:endParaRPr lang="zh-CN" altLang="en-US"/>
        </a:p>
      </dgm:t>
    </dgm:pt>
    <dgm:pt modelId="{5E813A77-4DDD-447F-934E-5B7C6F64F252}" type="sibTrans" cxnId="{AC0453EB-1BC0-4269-BE25-932D4B62F5E7}">
      <dgm:prSet/>
      <dgm:spPr/>
      <dgm:t>
        <a:bodyPr/>
        <a:lstStyle/>
        <a:p>
          <a:endParaRPr lang="zh-CN" altLang="en-US"/>
        </a:p>
      </dgm:t>
    </dgm:pt>
    <dgm:pt modelId="{B1322F0C-EC0D-4603-81F9-46DC0D8F8B19}" type="pres">
      <dgm:prSet presAssocID="{ACF70011-B8EE-4EA6-ABC4-F3A0BA4E1CAE}" presName="Name0" presStyleCnt="0">
        <dgm:presLayoutVars>
          <dgm:dir/>
          <dgm:animLvl val="lvl"/>
          <dgm:resizeHandles val="exact"/>
        </dgm:presLayoutVars>
      </dgm:prSet>
      <dgm:spPr/>
      <dgm:t>
        <a:bodyPr/>
        <a:lstStyle/>
        <a:p>
          <a:endParaRPr lang="zh-CN" altLang="en-US"/>
        </a:p>
      </dgm:t>
    </dgm:pt>
    <dgm:pt modelId="{4DB6C29E-7C2A-47BF-A538-52C38387C369}" type="pres">
      <dgm:prSet presAssocID="{86039641-ED6E-4601-AC56-5448B21C58D1}" presName="linNode" presStyleCnt="0"/>
      <dgm:spPr/>
    </dgm:pt>
    <dgm:pt modelId="{29EA06D9-5683-49FD-9865-E2A79AC8E6B1}" type="pres">
      <dgm:prSet presAssocID="{86039641-ED6E-4601-AC56-5448B21C58D1}" presName="parentText" presStyleLbl="node1" presStyleIdx="0" presStyleCnt="3">
        <dgm:presLayoutVars>
          <dgm:chMax val="1"/>
          <dgm:bulletEnabled val="1"/>
        </dgm:presLayoutVars>
      </dgm:prSet>
      <dgm:spPr/>
      <dgm:t>
        <a:bodyPr/>
        <a:lstStyle/>
        <a:p>
          <a:endParaRPr lang="zh-CN" altLang="en-US"/>
        </a:p>
      </dgm:t>
    </dgm:pt>
    <dgm:pt modelId="{F4B4F53D-E6E0-44F3-830B-1341347A0869}" type="pres">
      <dgm:prSet presAssocID="{86039641-ED6E-4601-AC56-5448B21C58D1}" presName="descendantText" presStyleLbl="alignAccFollowNode1" presStyleIdx="0" presStyleCnt="3">
        <dgm:presLayoutVars>
          <dgm:bulletEnabled val="1"/>
        </dgm:presLayoutVars>
      </dgm:prSet>
      <dgm:spPr/>
      <dgm:t>
        <a:bodyPr/>
        <a:lstStyle/>
        <a:p>
          <a:endParaRPr lang="zh-CN" altLang="en-US"/>
        </a:p>
      </dgm:t>
    </dgm:pt>
    <dgm:pt modelId="{EE0B8DC5-0408-4FA0-9818-F3A90D8EAA7A}" type="pres">
      <dgm:prSet presAssocID="{13B293B7-9D61-4F2A-BAE1-23330B5C46E6}" presName="sp" presStyleCnt="0"/>
      <dgm:spPr/>
    </dgm:pt>
    <dgm:pt modelId="{A6A4E202-07CB-465D-BEE0-2C51978FFA64}" type="pres">
      <dgm:prSet presAssocID="{31E272F1-4084-4583-8168-71C2D1D9BB81}" presName="linNode" presStyleCnt="0"/>
      <dgm:spPr/>
    </dgm:pt>
    <dgm:pt modelId="{5DDFF6DD-C6E3-4F7D-BBF8-D6929C745DCE}" type="pres">
      <dgm:prSet presAssocID="{31E272F1-4084-4583-8168-71C2D1D9BB81}" presName="parentText" presStyleLbl="node1" presStyleIdx="1" presStyleCnt="3">
        <dgm:presLayoutVars>
          <dgm:chMax val="1"/>
          <dgm:bulletEnabled val="1"/>
        </dgm:presLayoutVars>
      </dgm:prSet>
      <dgm:spPr/>
      <dgm:t>
        <a:bodyPr/>
        <a:lstStyle/>
        <a:p>
          <a:endParaRPr lang="zh-CN" altLang="en-US"/>
        </a:p>
      </dgm:t>
    </dgm:pt>
    <dgm:pt modelId="{9DDBD7EA-DA76-47FB-A693-33A7B2DDDA94}" type="pres">
      <dgm:prSet presAssocID="{31E272F1-4084-4583-8168-71C2D1D9BB81}" presName="descendantText" presStyleLbl="alignAccFollowNode1" presStyleIdx="1" presStyleCnt="3">
        <dgm:presLayoutVars>
          <dgm:bulletEnabled val="1"/>
        </dgm:presLayoutVars>
      </dgm:prSet>
      <dgm:spPr/>
      <dgm:t>
        <a:bodyPr/>
        <a:lstStyle/>
        <a:p>
          <a:endParaRPr lang="zh-CN" altLang="en-US"/>
        </a:p>
      </dgm:t>
    </dgm:pt>
    <dgm:pt modelId="{059BD4F5-F07B-4F7A-B11B-0318729F9D47}" type="pres">
      <dgm:prSet presAssocID="{0660A938-C284-4634-B783-C673CE43FCE7}" presName="sp" presStyleCnt="0"/>
      <dgm:spPr/>
    </dgm:pt>
    <dgm:pt modelId="{F7AC59E8-0DB9-46C6-9E81-5C51D38D88CF}" type="pres">
      <dgm:prSet presAssocID="{3FD3D573-1D38-4A06-8D2B-CF7C7B077337}" presName="linNode" presStyleCnt="0"/>
      <dgm:spPr/>
    </dgm:pt>
    <dgm:pt modelId="{09225AE1-80DD-4145-96D3-F70FEAD9311C}" type="pres">
      <dgm:prSet presAssocID="{3FD3D573-1D38-4A06-8D2B-CF7C7B077337}" presName="parentText" presStyleLbl="node1" presStyleIdx="2" presStyleCnt="3">
        <dgm:presLayoutVars>
          <dgm:chMax val="1"/>
          <dgm:bulletEnabled val="1"/>
        </dgm:presLayoutVars>
      </dgm:prSet>
      <dgm:spPr/>
      <dgm:t>
        <a:bodyPr/>
        <a:lstStyle/>
        <a:p>
          <a:endParaRPr lang="zh-CN" altLang="en-US"/>
        </a:p>
      </dgm:t>
    </dgm:pt>
    <dgm:pt modelId="{1E6194B7-7EB6-49FB-8E6C-1A16FE5AA1AB}" type="pres">
      <dgm:prSet presAssocID="{3FD3D573-1D38-4A06-8D2B-CF7C7B077337}" presName="descendantText" presStyleLbl="alignAccFollowNode1" presStyleIdx="2" presStyleCnt="3">
        <dgm:presLayoutVars>
          <dgm:bulletEnabled val="1"/>
        </dgm:presLayoutVars>
      </dgm:prSet>
      <dgm:spPr/>
      <dgm:t>
        <a:bodyPr/>
        <a:lstStyle/>
        <a:p>
          <a:endParaRPr lang="zh-CN" altLang="en-US"/>
        </a:p>
      </dgm:t>
    </dgm:pt>
  </dgm:ptLst>
  <dgm:cxnLst>
    <dgm:cxn modelId="{5254C9A8-094D-4350-986C-609C619A1A5D}" type="presOf" srcId="{31E272F1-4084-4583-8168-71C2D1D9BB81}" destId="{5DDFF6DD-C6E3-4F7D-BBF8-D6929C745DCE}" srcOrd="0" destOrd="0" presId="urn:microsoft.com/office/officeart/2005/8/layout/vList5"/>
    <dgm:cxn modelId="{1C1FAE7D-0D78-4622-BD4A-B690151A69FB}" type="presOf" srcId="{35F38041-507A-4A5C-8983-EFF9E1B3D886}" destId="{1E6194B7-7EB6-49FB-8E6C-1A16FE5AA1AB}" srcOrd="0" destOrd="1" presId="urn:microsoft.com/office/officeart/2005/8/layout/vList5"/>
    <dgm:cxn modelId="{ED17D968-E73B-4D22-B85E-B6DA29A76A63}" srcId="{31E272F1-4084-4583-8168-71C2D1D9BB81}" destId="{0238B37E-77A5-4A8C-844F-6ACB95BB9AD8}" srcOrd="0" destOrd="0" parTransId="{D0BAC6C1-0FD9-46EA-9FA5-DB385C61D777}" sibTransId="{6B0A8A0E-DC37-4EB4-A54B-2A12F0592C75}"/>
    <dgm:cxn modelId="{49183275-72C1-4600-A1E3-16BC001C5FBA}" srcId="{31E272F1-4084-4583-8168-71C2D1D9BB81}" destId="{8B01CBAA-D07E-4B28-B09D-6A585351A887}" srcOrd="1" destOrd="0" parTransId="{AB5264E6-5142-4EF6-99D1-BA3973012394}" sibTransId="{9F5C349B-F5E2-4811-960B-37DA6FC9A64A}"/>
    <dgm:cxn modelId="{83ACE3D1-CB7A-4F60-A870-2177DA1E2E7E}" type="presOf" srcId="{0238B37E-77A5-4A8C-844F-6ACB95BB9AD8}" destId="{9DDBD7EA-DA76-47FB-A693-33A7B2DDDA94}" srcOrd="0" destOrd="0" presId="urn:microsoft.com/office/officeart/2005/8/layout/vList5"/>
    <dgm:cxn modelId="{122F23A1-349C-47E0-8B5E-6AA0E3581919}" srcId="{86039641-ED6E-4601-AC56-5448B21C58D1}" destId="{C4D30DF5-01B1-46DD-A166-C41DC609F2A8}" srcOrd="0" destOrd="0" parTransId="{2BBF0AF8-D0B9-4E83-82BC-4D2180C17B07}" sibTransId="{4D59A1CB-303C-4A63-95F1-B90260C13F17}"/>
    <dgm:cxn modelId="{FAB6FDA2-14CE-4D4A-9232-B2363C069290}" srcId="{ACF70011-B8EE-4EA6-ABC4-F3A0BA4E1CAE}" destId="{3FD3D573-1D38-4A06-8D2B-CF7C7B077337}" srcOrd="2" destOrd="0" parTransId="{B8C22A46-7A5A-41C8-A6B6-F0DF3664FB20}" sibTransId="{03DDD827-37BE-4A7C-A3E5-B615CF545E7E}"/>
    <dgm:cxn modelId="{0FFD43A3-05EF-4431-BAA4-E64A9A3C3ACF}" type="presOf" srcId="{86039641-ED6E-4601-AC56-5448B21C58D1}" destId="{29EA06D9-5683-49FD-9865-E2A79AC8E6B1}" srcOrd="0" destOrd="0" presId="urn:microsoft.com/office/officeart/2005/8/layout/vList5"/>
    <dgm:cxn modelId="{119135F8-9473-4AA8-BDB2-E654D82C136C}" type="presOf" srcId="{3E00CA4E-7378-46E2-BACD-BFD1E02FDCF4}" destId="{F4B4F53D-E6E0-44F3-830B-1341347A0869}" srcOrd="0" destOrd="1" presId="urn:microsoft.com/office/officeart/2005/8/layout/vList5"/>
    <dgm:cxn modelId="{7C901B33-A792-4A45-999F-57E2EA05A23E}" srcId="{ACF70011-B8EE-4EA6-ABC4-F3A0BA4E1CAE}" destId="{86039641-ED6E-4601-AC56-5448B21C58D1}" srcOrd="0" destOrd="0" parTransId="{BC8B5424-461D-4B9E-862F-6F8F7DB46F92}" sibTransId="{13B293B7-9D61-4F2A-BAE1-23330B5C46E6}"/>
    <dgm:cxn modelId="{90F57B1D-E5D0-4596-B510-BA096DC48E6E}" type="presOf" srcId="{ACF70011-B8EE-4EA6-ABC4-F3A0BA4E1CAE}" destId="{B1322F0C-EC0D-4603-81F9-46DC0D8F8B19}" srcOrd="0" destOrd="0" presId="urn:microsoft.com/office/officeart/2005/8/layout/vList5"/>
    <dgm:cxn modelId="{63E95A98-831C-4EA1-AF62-A3BA536FFCD0}" type="presOf" srcId="{C4D30DF5-01B1-46DD-A166-C41DC609F2A8}" destId="{F4B4F53D-E6E0-44F3-830B-1341347A0869}" srcOrd="0" destOrd="0" presId="urn:microsoft.com/office/officeart/2005/8/layout/vList5"/>
    <dgm:cxn modelId="{BD9C301B-0110-4E15-93EE-E37047C26FD1}" srcId="{86039641-ED6E-4601-AC56-5448B21C58D1}" destId="{3E00CA4E-7378-46E2-BACD-BFD1E02FDCF4}" srcOrd="1" destOrd="0" parTransId="{64987812-4EA7-47C7-9105-E757083D2745}" sibTransId="{E5D5FC1A-A74D-4762-B2AA-B55EA91C1F9C}"/>
    <dgm:cxn modelId="{ABB0545A-0882-4838-9E50-FB8E636CB992}" type="presOf" srcId="{382A8AB0-4E87-42AE-BA25-377FDA41B49B}" destId="{1E6194B7-7EB6-49FB-8E6C-1A16FE5AA1AB}" srcOrd="0" destOrd="0" presId="urn:microsoft.com/office/officeart/2005/8/layout/vList5"/>
    <dgm:cxn modelId="{BB27ECD0-64B2-42B2-9833-03190A2D2525}" type="presOf" srcId="{8B01CBAA-D07E-4B28-B09D-6A585351A887}" destId="{9DDBD7EA-DA76-47FB-A693-33A7B2DDDA94}" srcOrd="0" destOrd="1" presId="urn:microsoft.com/office/officeart/2005/8/layout/vList5"/>
    <dgm:cxn modelId="{EF94F9F0-D568-421D-B0C1-2BEDEA20F7BE}" srcId="{3FD3D573-1D38-4A06-8D2B-CF7C7B077337}" destId="{382A8AB0-4E87-42AE-BA25-377FDA41B49B}" srcOrd="0" destOrd="0" parTransId="{AD968F9B-6454-4A38-90FD-B8D5235B0520}" sibTransId="{2ABE8B3D-50B3-4875-B7F2-61968BB59A1D}"/>
    <dgm:cxn modelId="{AC0453EB-1BC0-4269-BE25-932D4B62F5E7}" srcId="{3FD3D573-1D38-4A06-8D2B-CF7C7B077337}" destId="{35F38041-507A-4A5C-8983-EFF9E1B3D886}" srcOrd="1" destOrd="0" parTransId="{D2B880FC-AE2F-4B3F-A1AB-8A5FB8ECBB7B}" sibTransId="{5E813A77-4DDD-447F-934E-5B7C6F64F252}"/>
    <dgm:cxn modelId="{2448859C-92E6-49A8-984C-824B9921BA06}" srcId="{ACF70011-B8EE-4EA6-ABC4-F3A0BA4E1CAE}" destId="{31E272F1-4084-4583-8168-71C2D1D9BB81}" srcOrd="1" destOrd="0" parTransId="{551B652A-322B-4EFF-BC7D-2A22C786D700}" sibTransId="{0660A938-C284-4634-B783-C673CE43FCE7}"/>
    <dgm:cxn modelId="{BD417ACA-BB81-415E-894E-2B95A2A066A6}" type="presOf" srcId="{3FD3D573-1D38-4A06-8D2B-CF7C7B077337}" destId="{09225AE1-80DD-4145-96D3-F70FEAD9311C}" srcOrd="0" destOrd="0" presId="urn:microsoft.com/office/officeart/2005/8/layout/vList5"/>
    <dgm:cxn modelId="{45C96AC8-30B7-48AD-90BC-F8F3DA165EA0}" type="presParOf" srcId="{B1322F0C-EC0D-4603-81F9-46DC0D8F8B19}" destId="{4DB6C29E-7C2A-47BF-A538-52C38387C369}" srcOrd="0" destOrd="0" presId="urn:microsoft.com/office/officeart/2005/8/layout/vList5"/>
    <dgm:cxn modelId="{C59B2946-659D-4BF5-8D7B-2E451B62E446}" type="presParOf" srcId="{4DB6C29E-7C2A-47BF-A538-52C38387C369}" destId="{29EA06D9-5683-49FD-9865-E2A79AC8E6B1}" srcOrd="0" destOrd="0" presId="urn:microsoft.com/office/officeart/2005/8/layout/vList5"/>
    <dgm:cxn modelId="{CE058AB3-6121-42CA-8C91-2D30E10B6EDE}" type="presParOf" srcId="{4DB6C29E-7C2A-47BF-A538-52C38387C369}" destId="{F4B4F53D-E6E0-44F3-830B-1341347A0869}" srcOrd="1" destOrd="0" presId="urn:microsoft.com/office/officeart/2005/8/layout/vList5"/>
    <dgm:cxn modelId="{4D9485DB-341B-4076-81AA-0FDFA7604BAD}" type="presParOf" srcId="{B1322F0C-EC0D-4603-81F9-46DC0D8F8B19}" destId="{EE0B8DC5-0408-4FA0-9818-F3A90D8EAA7A}" srcOrd="1" destOrd="0" presId="urn:microsoft.com/office/officeart/2005/8/layout/vList5"/>
    <dgm:cxn modelId="{D1CDEE2F-F21A-4242-BC26-B5BEEDEA19B9}" type="presParOf" srcId="{B1322F0C-EC0D-4603-81F9-46DC0D8F8B19}" destId="{A6A4E202-07CB-465D-BEE0-2C51978FFA64}" srcOrd="2" destOrd="0" presId="urn:microsoft.com/office/officeart/2005/8/layout/vList5"/>
    <dgm:cxn modelId="{C1EC9EBA-BE1B-4B3E-A53D-8E986DB40829}" type="presParOf" srcId="{A6A4E202-07CB-465D-BEE0-2C51978FFA64}" destId="{5DDFF6DD-C6E3-4F7D-BBF8-D6929C745DCE}" srcOrd="0" destOrd="0" presId="urn:microsoft.com/office/officeart/2005/8/layout/vList5"/>
    <dgm:cxn modelId="{9C462840-4ED1-498A-B3BE-48AD4A95E434}" type="presParOf" srcId="{A6A4E202-07CB-465D-BEE0-2C51978FFA64}" destId="{9DDBD7EA-DA76-47FB-A693-33A7B2DDDA94}" srcOrd="1" destOrd="0" presId="urn:microsoft.com/office/officeart/2005/8/layout/vList5"/>
    <dgm:cxn modelId="{333DEA9C-5C34-4C01-AC60-D84A2046DA09}" type="presParOf" srcId="{B1322F0C-EC0D-4603-81F9-46DC0D8F8B19}" destId="{059BD4F5-F07B-4F7A-B11B-0318729F9D47}" srcOrd="3" destOrd="0" presId="urn:microsoft.com/office/officeart/2005/8/layout/vList5"/>
    <dgm:cxn modelId="{6D0CB8AD-D687-4976-96F8-29F7D608F506}" type="presParOf" srcId="{B1322F0C-EC0D-4603-81F9-46DC0D8F8B19}" destId="{F7AC59E8-0DB9-46C6-9E81-5C51D38D88CF}" srcOrd="4" destOrd="0" presId="urn:microsoft.com/office/officeart/2005/8/layout/vList5"/>
    <dgm:cxn modelId="{D2D273C7-295F-4164-BAF9-AE8DEEC2AA98}" type="presParOf" srcId="{F7AC59E8-0DB9-46C6-9E81-5C51D38D88CF}" destId="{09225AE1-80DD-4145-96D3-F70FEAD9311C}" srcOrd="0" destOrd="0" presId="urn:microsoft.com/office/officeart/2005/8/layout/vList5"/>
    <dgm:cxn modelId="{33DDC0F9-D9D4-4743-B085-2B3FA9118340}" type="presParOf" srcId="{F7AC59E8-0DB9-46C6-9E81-5C51D38D88CF}" destId="{1E6194B7-7EB6-49FB-8E6C-1A16FE5AA1AB}"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71DCE05-9180-4B18-AB2C-F583A9975EC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BFCD5E58-4D66-4F05-A9BE-49787A57671E}">
      <dgm:prSet phldrT="[文本]" custT="1"/>
      <dgm:spPr>
        <a:solidFill>
          <a:srgbClr val="002060"/>
        </a:solidFill>
      </dgm:spPr>
      <dgm:t>
        <a:bodyPr/>
        <a:lstStyle/>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完善</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宪法</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监督</a:t>
          </a:r>
        </a:p>
      </dgm:t>
    </dgm:pt>
    <dgm:pt modelId="{E0E6E675-6F41-41D1-AB55-0F742405D9A3}" type="parTrans" cxnId="{1E3E97E5-EE82-4A3E-9322-FF1FA3C45DEA}">
      <dgm:prSet/>
      <dgm:spPr/>
      <dgm:t>
        <a:bodyPr/>
        <a:lstStyle/>
        <a:p>
          <a:endParaRPr lang="zh-CN" altLang="en-US"/>
        </a:p>
      </dgm:t>
    </dgm:pt>
    <dgm:pt modelId="{0C34E0D0-7FC2-401E-84F9-6CE80B456673}" type="sibTrans" cxnId="{1E3E97E5-EE82-4A3E-9322-FF1FA3C45DEA}">
      <dgm:prSet/>
      <dgm:spPr/>
      <dgm:t>
        <a:bodyPr/>
        <a:lstStyle/>
        <a:p>
          <a:endParaRPr lang="zh-CN" altLang="en-US"/>
        </a:p>
      </dgm:t>
    </dgm:pt>
    <dgm:pt modelId="{F72376B3-0959-4B72-A735-5989F9C7337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健全人大工作机制</a:t>
          </a:r>
        </a:p>
      </dgm:t>
    </dgm:pt>
    <dgm:pt modelId="{0D1BC185-CD4B-49D6-9886-F12ADBAB4649}" type="parTrans" cxnId="{3639C8E2-459B-4C3A-807A-566E2DEC0BCC}">
      <dgm:prSet/>
      <dgm:spPr/>
      <dgm:t>
        <a:bodyPr/>
        <a:lstStyle/>
        <a:p>
          <a:endParaRPr lang="zh-CN" altLang="en-US"/>
        </a:p>
      </dgm:t>
    </dgm:pt>
    <dgm:pt modelId="{ECF1B4B2-A9AE-40EA-A9E1-B99344A60D14}" type="sibTrans" cxnId="{3639C8E2-459B-4C3A-807A-566E2DEC0BCC}">
      <dgm:prSet/>
      <dgm:spPr/>
      <dgm:t>
        <a:bodyPr/>
        <a:lstStyle/>
        <a:p>
          <a:endParaRPr lang="zh-CN" altLang="en-US"/>
        </a:p>
      </dgm:t>
    </dgm:pt>
    <dgm:pt modelId="{7605273A-769C-45E3-8FE6-A84DEB8E1316}">
      <dgm:prSet phldrT="[文本]" phldr="1"/>
      <dgm:spPr/>
      <dgm:t>
        <a:bodyPr/>
        <a:lstStyle/>
        <a:p>
          <a:endParaRPr lang="zh-CN" altLang="en-US"/>
        </a:p>
      </dgm:t>
    </dgm:pt>
    <dgm:pt modelId="{BD151B29-B70A-4B80-92E8-DFD31FBDE3B5}" type="parTrans" cxnId="{EA6E5AD2-3D06-4C42-8558-1055EFB5898D}">
      <dgm:prSet/>
      <dgm:spPr/>
      <dgm:t>
        <a:bodyPr/>
        <a:lstStyle/>
        <a:p>
          <a:endParaRPr lang="zh-CN" altLang="en-US"/>
        </a:p>
      </dgm:t>
    </dgm:pt>
    <dgm:pt modelId="{1369B04C-06D3-4757-A751-D0CB681CF346}" type="sibTrans" cxnId="{EA6E5AD2-3D06-4C42-8558-1055EFB5898D}">
      <dgm:prSet/>
      <dgm:spPr/>
      <dgm:t>
        <a:bodyPr/>
        <a:lstStyle/>
        <a:p>
          <a:endParaRPr lang="zh-CN" altLang="en-US"/>
        </a:p>
      </dgm:t>
    </dgm:pt>
    <dgm:pt modelId="{EFD934E3-92C5-42B9-B7C4-5FBDCCB0CF96}">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健全宪法解释机制</a:t>
          </a:r>
        </a:p>
      </dgm:t>
    </dgm:pt>
    <dgm:pt modelId="{D49F2F11-A56D-4088-B148-214FC71599D0}" type="sibTrans" cxnId="{472D8DAA-EE78-432A-95C4-8157E2AC3CDD}">
      <dgm:prSet/>
      <dgm:spPr/>
      <dgm:t>
        <a:bodyPr/>
        <a:lstStyle/>
        <a:p>
          <a:endParaRPr lang="zh-CN" altLang="en-US"/>
        </a:p>
      </dgm:t>
    </dgm:pt>
    <dgm:pt modelId="{D06ED5F9-80C4-4DFC-8204-CA0F9E1D2E77}" type="parTrans" cxnId="{472D8DAA-EE78-432A-95C4-8157E2AC3CDD}">
      <dgm:prSet/>
      <dgm:spPr/>
      <dgm:t>
        <a:bodyPr/>
        <a:lstStyle/>
        <a:p>
          <a:endParaRPr lang="zh-CN" altLang="en-US"/>
        </a:p>
      </dgm:t>
    </dgm:pt>
    <dgm:pt modelId="{ACE221E1-4A5E-403C-AE6C-F6BA4A0122E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健全备案审查机制</a:t>
          </a:r>
        </a:p>
      </dgm:t>
    </dgm:pt>
    <dgm:pt modelId="{D09BC2AB-7AAF-4255-BEB1-127C3C3C0898}" type="sibTrans" cxnId="{C45671E9-D5E4-4982-B1B0-9DEC1385FD1B}">
      <dgm:prSet/>
      <dgm:spPr/>
      <dgm:t>
        <a:bodyPr/>
        <a:lstStyle/>
        <a:p>
          <a:endParaRPr lang="zh-CN" altLang="en-US"/>
        </a:p>
      </dgm:t>
    </dgm:pt>
    <dgm:pt modelId="{4AA893CB-E747-4D8F-ABD2-61971912A0E6}" type="parTrans" cxnId="{C45671E9-D5E4-4982-B1B0-9DEC1385FD1B}">
      <dgm:prSet/>
      <dgm:spPr/>
      <dgm:t>
        <a:bodyPr/>
        <a:lstStyle/>
        <a:p>
          <a:endParaRPr lang="zh-CN" altLang="en-US"/>
        </a:p>
      </dgm:t>
    </dgm:pt>
    <dgm:pt modelId="{3C5AEA62-1746-4638-8880-289AB3F04AEF}">
      <dgm:prSet phldrT="[文本]" custT="1"/>
      <dgm:spPr>
        <a:solidFill>
          <a:schemeClr val="bg1"/>
        </a:solidFill>
        <a:ln>
          <a:solidFill>
            <a:schemeClr val="accent1">
              <a:lumMod val="75000"/>
            </a:schemeClr>
          </a:solidFill>
          <a:prstDash val="dashDot"/>
        </a:ln>
      </dgm:spPr>
      <dgm:t>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50BF9741-A376-4EA8-9B02-6B52EF61ED98}" type="sibTrans" cxnId="{8D74DFC9-6CF2-4DB0-BEF0-E2A865A9A46F}">
      <dgm:prSet/>
      <dgm:spPr/>
      <dgm:t>
        <a:bodyPr/>
        <a:lstStyle/>
        <a:p>
          <a:endParaRPr lang="zh-CN" altLang="en-US"/>
        </a:p>
      </dgm:t>
    </dgm:pt>
    <dgm:pt modelId="{9C21769F-B266-4C8B-A390-E9E36B8253BD}" type="parTrans" cxnId="{8D74DFC9-6CF2-4DB0-BEF0-E2A865A9A46F}">
      <dgm:prSet/>
      <dgm:spPr/>
      <dgm:t>
        <a:bodyPr/>
        <a:lstStyle/>
        <a:p>
          <a:endParaRPr lang="zh-CN" altLang="en-US"/>
        </a:p>
      </dgm:t>
    </dgm:pt>
    <dgm:pt modelId="{3AA8BAC7-C4E9-4F4A-9EA5-0A4AC18309EB}">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健全合宪性审查机制</a:t>
          </a:r>
        </a:p>
      </dgm:t>
    </dgm:pt>
    <dgm:pt modelId="{5422187D-F537-49CD-9B9C-1FCBB1527731}" type="parTrans" cxnId="{4E4BEEE4-FA05-4349-AA02-25A96662AFAE}">
      <dgm:prSet/>
      <dgm:spPr/>
      <dgm:t>
        <a:bodyPr/>
        <a:lstStyle/>
        <a:p>
          <a:endParaRPr lang="zh-CN" altLang="en-US"/>
        </a:p>
      </dgm:t>
    </dgm:pt>
    <dgm:pt modelId="{6C0C4C4D-4DA5-4A03-9E74-AAD6C88C8C7F}" type="sibTrans" cxnId="{4E4BEEE4-FA05-4349-AA02-25A96662AFAE}">
      <dgm:prSet/>
      <dgm:spPr/>
      <dgm:t>
        <a:bodyPr/>
        <a:lstStyle/>
        <a:p>
          <a:endParaRPr lang="zh-CN" altLang="en-US"/>
        </a:p>
      </dgm:t>
    </dgm:pt>
    <dgm:pt modelId="{3517D193-1084-48A1-862A-04D54312A565}" type="pres">
      <dgm:prSet presAssocID="{571DCE05-9180-4B18-AB2C-F583A9975ECF}" presName="cycle" presStyleCnt="0">
        <dgm:presLayoutVars>
          <dgm:chMax val="1"/>
          <dgm:dir/>
          <dgm:animLvl val="ctr"/>
          <dgm:resizeHandles val="exact"/>
        </dgm:presLayoutVars>
      </dgm:prSet>
      <dgm:spPr/>
      <dgm:t>
        <a:bodyPr/>
        <a:lstStyle/>
        <a:p>
          <a:endParaRPr lang="zh-CN" altLang="en-US"/>
        </a:p>
      </dgm:t>
    </dgm:pt>
    <dgm:pt modelId="{B9980E3E-D981-45BD-8D9B-147E1DBCEC6C}" type="pres">
      <dgm:prSet presAssocID="{BFCD5E58-4D66-4F05-A9BE-49787A57671E}" presName="centerShape" presStyleLbl="node0" presStyleIdx="0" presStyleCnt="1"/>
      <dgm:spPr/>
      <dgm:t>
        <a:bodyPr/>
        <a:lstStyle/>
        <a:p>
          <a:endParaRPr lang="zh-CN" altLang="en-US"/>
        </a:p>
      </dgm:t>
    </dgm:pt>
    <dgm:pt modelId="{CFAEB48B-39EF-41CF-87EB-380A40AD66BF}" type="pres">
      <dgm:prSet presAssocID="{0D1BC185-CD4B-49D6-9886-F12ADBAB4649}" presName="parTrans" presStyleLbl="bgSibTrans2D1" presStyleIdx="0" presStyleCnt="4"/>
      <dgm:spPr/>
      <dgm:t>
        <a:bodyPr/>
        <a:lstStyle/>
        <a:p>
          <a:endParaRPr lang="zh-CN" altLang="en-US"/>
        </a:p>
      </dgm:t>
    </dgm:pt>
    <dgm:pt modelId="{66A9A12B-18CF-4271-9A60-9B44B0588E03}" type="pres">
      <dgm:prSet presAssocID="{F72376B3-0959-4B72-A735-5989F9C73372}" presName="node" presStyleLbl="node1" presStyleIdx="0" presStyleCnt="4">
        <dgm:presLayoutVars>
          <dgm:bulletEnabled val="1"/>
        </dgm:presLayoutVars>
      </dgm:prSet>
      <dgm:spPr/>
      <dgm:t>
        <a:bodyPr/>
        <a:lstStyle/>
        <a:p>
          <a:endParaRPr lang="zh-CN" altLang="en-US"/>
        </a:p>
      </dgm:t>
    </dgm:pt>
    <dgm:pt modelId="{156A7F0F-E785-4BA4-A5FF-56B558D82CE4}" type="pres">
      <dgm:prSet presAssocID="{D06ED5F9-80C4-4DFC-8204-CA0F9E1D2E77}" presName="parTrans" presStyleLbl="bgSibTrans2D1" presStyleIdx="1" presStyleCnt="4"/>
      <dgm:spPr/>
      <dgm:t>
        <a:bodyPr/>
        <a:lstStyle/>
        <a:p>
          <a:endParaRPr lang="zh-CN" altLang="en-US"/>
        </a:p>
      </dgm:t>
    </dgm:pt>
    <dgm:pt modelId="{618BE7AD-6053-4A30-BDAF-3070BFEEC054}" type="pres">
      <dgm:prSet presAssocID="{EFD934E3-92C5-42B9-B7C4-5FBDCCB0CF96}" presName="node" presStyleLbl="node1" presStyleIdx="1" presStyleCnt="4">
        <dgm:presLayoutVars>
          <dgm:bulletEnabled val="1"/>
        </dgm:presLayoutVars>
      </dgm:prSet>
      <dgm:spPr/>
      <dgm:t>
        <a:bodyPr/>
        <a:lstStyle/>
        <a:p>
          <a:endParaRPr lang="zh-CN" altLang="en-US"/>
        </a:p>
      </dgm:t>
    </dgm:pt>
    <dgm:pt modelId="{74B370FB-3727-4A4D-A40C-4D1CD54CD587}" type="pres">
      <dgm:prSet presAssocID="{4AA893CB-E747-4D8F-ABD2-61971912A0E6}" presName="parTrans" presStyleLbl="bgSibTrans2D1" presStyleIdx="2" presStyleCnt="4"/>
      <dgm:spPr/>
      <dgm:t>
        <a:bodyPr/>
        <a:lstStyle/>
        <a:p>
          <a:endParaRPr lang="zh-CN" altLang="en-US"/>
        </a:p>
      </dgm:t>
    </dgm:pt>
    <dgm:pt modelId="{B6E40850-7A2E-4398-A672-1907300CFC80}" type="pres">
      <dgm:prSet presAssocID="{ACE221E1-4A5E-403C-AE6C-F6BA4A0122E2}" presName="node" presStyleLbl="node1" presStyleIdx="2" presStyleCnt="4">
        <dgm:presLayoutVars>
          <dgm:bulletEnabled val="1"/>
        </dgm:presLayoutVars>
      </dgm:prSet>
      <dgm:spPr/>
      <dgm:t>
        <a:bodyPr/>
        <a:lstStyle/>
        <a:p>
          <a:endParaRPr lang="zh-CN" altLang="en-US"/>
        </a:p>
      </dgm:t>
    </dgm:pt>
    <dgm:pt modelId="{24EA433A-E233-4C9A-B6ED-65541855B901}" type="pres">
      <dgm:prSet presAssocID="{5422187D-F537-49CD-9B9C-1FCBB1527731}" presName="parTrans" presStyleLbl="bgSibTrans2D1" presStyleIdx="3" presStyleCnt="4"/>
      <dgm:spPr/>
      <dgm:t>
        <a:bodyPr/>
        <a:lstStyle/>
        <a:p>
          <a:endParaRPr lang="zh-CN" altLang="en-US"/>
        </a:p>
      </dgm:t>
    </dgm:pt>
    <dgm:pt modelId="{9F830ECF-5C66-4EA7-9FCF-68908FC12CB5}" type="pres">
      <dgm:prSet presAssocID="{3AA8BAC7-C4E9-4F4A-9EA5-0A4AC18309EB}" presName="node" presStyleLbl="node1" presStyleIdx="3" presStyleCnt="4">
        <dgm:presLayoutVars>
          <dgm:bulletEnabled val="1"/>
        </dgm:presLayoutVars>
      </dgm:prSet>
      <dgm:spPr/>
      <dgm:t>
        <a:bodyPr/>
        <a:lstStyle/>
        <a:p>
          <a:endParaRPr lang="zh-CN" altLang="en-US"/>
        </a:p>
      </dgm:t>
    </dgm:pt>
  </dgm:ptLst>
  <dgm:cxnLst>
    <dgm:cxn modelId="{4D8379A1-681E-44CE-9F74-F61D85DD3F4F}" type="presOf" srcId="{BFCD5E58-4D66-4F05-A9BE-49787A57671E}" destId="{B9980E3E-D981-45BD-8D9B-147E1DBCEC6C}" srcOrd="0" destOrd="0" presId="urn:microsoft.com/office/officeart/2005/8/layout/radial4"/>
    <dgm:cxn modelId="{472D8DAA-EE78-432A-95C4-8157E2AC3CDD}" srcId="{BFCD5E58-4D66-4F05-A9BE-49787A57671E}" destId="{EFD934E3-92C5-42B9-B7C4-5FBDCCB0CF96}" srcOrd="1" destOrd="0" parTransId="{D06ED5F9-80C4-4DFC-8204-CA0F9E1D2E77}" sibTransId="{D49F2F11-A56D-4088-B148-214FC71599D0}"/>
    <dgm:cxn modelId="{DF92C0AE-3B39-4CD3-A367-3A1E379A69B6}" type="presOf" srcId="{D06ED5F9-80C4-4DFC-8204-CA0F9E1D2E77}" destId="{156A7F0F-E785-4BA4-A5FF-56B558D82CE4}" srcOrd="0" destOrd="0" presId="urn:microsoft.com/office/officeart/2005/8/layout/radial4"/>
    <dgm:cxn modelId="{8D74DFC9-6CF2-4DB0-BEF0-E2A865A9A46F}" srcId="{571DCE05-9180-4B18-AB2C-F583A9975ECF}" destId="{3C5AEA62-1746-4638-8880-289AB3F04AEF}" srcOrd="1" destOrd="0" parTransId="{9C21769F-B266-4C8B-A390-E9E36B8253BD}" sibTransId="{50BF9741-A376-4EA8-9B02-6B52EF61ED98}"/>
    <dgm:cxn modelId="{1E3E97E5-EE82-4A3E-9322-FF1FA3C45DEA}" srcId="{571DCE05-9180-4B18-AB2C-F583A9975ECF}" destId="{BFCD5E58-4D66-4F05-A9BE-49787A57671E}" srcOrd="0" destOrd="0" parTransId="{E0E6E675-6F41-41D1-AB55-0F742405D9A3}" sibTransId="{0C34E0D0-7FC2-401E-84F9-6CE80B456673}"/>
    <dgm:cxn modelId="{7279CFD8-DA50-44FF-B1B3-7F2938DD859F}" type="presOf" srcId="{EFD934E3-92C5-42B9-B7C4-5FBDCCB0CF96}" destId="{618BE7AD-6053-4A30-BDAF-3070BFEEC054}" srcOrd="0" destOrd="0" presId="urn:microsoft.com/office/officeart/2005/8/layout/radial4"/>
    <dgm:cxn modelId="{31041419-4955-436A-81C4-105C6459A9C5}" type="presOf" srcId="{F72376B3-0959-4B72-A735-5989F9C73372}" destId="{66A9A12B-18CF-4271-9A60-9B44B0588E03}" srcOrd="0" destOrd="0" presId="urn:microsoft.com/office/officeart/2005/8/layout/radial4"/>
    <dgm:cxn modelId="{3639C8E2-459B-4C3A-807A-566E2DEC0BCC}" srcId="{BFCD5E58-4D66-4F05-A9BE-49787A57671E}" destId="{F72376B3-0959-4B72-A735-5989F9C73372}" srcOrd="0" destOrd="0" parTransId="{0D1BC185-CD4B-49D6-9886-F12ADBAB4649}" sibTransId="{ECF1B4B2-A9AE-40EA-A9E1-B99344A60D14}"/>
    <dgm:cxn modelId="{D33FC326-B439-49A6-83DA-9236B13D073E}" type="presOf" srcId="{3AA8BAC7-C4E9-4F4A-9EA5-0A4AC18309EB}" destId="{9F830ECF-5C66-4EA7-9FCF-68908FC12CB5}" srcOrd="0" destOrd="0" presId="urn:microsoft.com/office/officeart/2005/8/layout/radial4"/>
    <dgm:cxn modelId="{C45671E9-D5E4-4982-B1B0-9DEC1385FD1B}" srcId="{BFCD5E58-4D66-4F05-A9BE-49787A57671E}" destId="{ACE221E1-4A5E-403C-AE6C-F6BA4A0122E2}" srcOrd="2" destOrd="0" parTransId="{4AA893CB-E747-4D8F-ABD2-61971912A0E6}" sibTransId="{D09BC2AB-7AAF-4255-BEB1-127C3C3C0898}"/>
    <dgm:cxn modelId="{76308952-3CC3-4549-AE23-511E49025D2C}" type="presOf" srcId="{4AA893CB-E747-4D8F-ABD2-61971912A0E6}" destId="{74B370FB-3727-4A4D-A40C-4D1CD54CD587}" srcOrd="0" destOrd="0" presId="urn:microsoft.com/office/officeart/2005/8/layout/radial4"/>
    <dgm:cxn modelId="{887F4BE2-90F7-46BB-B7FF-C285CB095B08}" type="presOf" srcId="{5422187D-F537-49CD-9B9C-1FCBB1527731}" destId="{24EA433A-E233-4C9A-B6ED-65541855B901}" srcOrd="0" destOrd="0" presId="urn:microsoft.com/office/officeart/2005/8/layout/radial4"/>
    <dgm:cxn modelId="{EA6E5AD2-3D06-4C42-8558-1055EFB5898D}" srcId="{571DCE05-9180-4B18-AB2C-F583A9975ECF}" destId="{7605273A-769C-45E3-8FE6-A84DEB8E1316}" srcOrd="2" destOrd="0" parTransId="{BD151B29-B70A-4B80-92E8-DFD31FBDE3B5}" sibTransId="{1369B04C-06D3-4757-A751-D0CB681CF346}"/>
    <dgm:cxn modelId="{8C7E0B55-8A8F-4C4E-8234-A2F5E7F8B014}" type="presOf" srcId="{ACE221E1-4A5E-403C-AE6C-F6BA4A0122E2}" destId="{B6E40850-7A2E-4398-A672-1907300CFC80}" srcOrd="0" destOrd="0" presId="urn:microsoft.com/office/officeart/2005/8/layout/radial4"/>
    <dgm:cxn modelId="{A76C68A0-4DCE-4DB5-A990-75D4BFBC7568}" type="presOf" srcId="{571DCE05-9180-4B18-AB2C-F583A9975ECF}" destId="{3517D193-1084-48A1-862A-04D54312A565}" srcOrd="0" destOrd="0" presId="urn:microsoft.com/office/officeart/2005/8/layout/radial4"/>
    <dgm:cxn modelId="{66249F90-7002-4C18-8C61-FF241BAA8DC1}" type="presOf" srcId="{0D1BC185-CD4B-49D6-9886-F12ADBAB4649}" destId="{CFAEB48B-39EF-41CF-87EB-380A40AD66BF}" srcOrd="0" destOrd="0" presId="urn:microsoft.com/office/officeart/2005/8/layout/radial4"/>
    <dgm:cxn modelId="{4E4BEEE4-FA05-4349-AA02-25A96662AFAE}" srcId="{BFCD5E58-4D66-4F05-A9BE-49787A57671E}" destId="{3AA8BAC7-C4E9-4F4A-9EA5-0A4AC18309EB}" srcOrd="3" destOrd="0" parTransId="{5422187D-F537-49CD-9B9C-1FCBB1527731}" sibTransId="{6C0C4C4D-4DA5-4A03-9E74-AAD6C88C8C7F}"/>
    <dgm:cxn modelId="{9E4C2609-94BC-43A2-B1F8-9D12096F0068}" type="presParOf" srcId="{3517D193-1084-48A1-862A-04D54312A565}" destId="{B9980E3E-D981-45BD-8D9B-147E1DBCEC6C}" srcOrd="0" destOrd="0" presId="urn:microsoft.com/office/officeart/2005/8/layout/radial4"/>
    <dgm:cxn modelId="{5B85B6B8-F34F-489D-AF57-2BCB71A04535}" type="presParOf" srcId="{3517D193-1084-48A1-862A-04D54312A565}" destId="{CFAEB48B-39EF-41CF-87EB-380A40AD66BF}" srcOrd="1" destOrd="0" presId="urn:microsoft.com/office/officeart/2005/8/layout/radial4"/>
    <dgm:cxn modelId="{7F4B06E1-3FC6-4427-B62E-59DA62DEBE40}" type="presParOf" srcId="{3517D193-1084-48A1-862A-04D54312A565}" destId="{66A9A12B-18CF-4271-9A60-9B44B0588E03}" srcOrd="2" destOrd="0" presId="urn:microsoft.com/office/officeart/2005/8/layout/radial4"/>
    <dgm:cxn modelId="{22ECC95F-9752-4771-8B88-6C8A31669A2B}" type="presParOf" srcId="{3517D193-1084-48A1-862A-04D54312A565}" destId="{156A7F0F-E785-4BA4-A5FF-56B558D82CE4}" srcOrd="3" destOrd="0" presId="urn:microsoft.com/office/officeart/2005/8/layout/radial4"/>
    <dgm:cxn modelId="{5AFDBA2C-2C61-42E1-9AC1-5F57DCCF389C}" type="presParOf" srcId="{3517D193-1084-48A1-862A-04D54312A565}" destId="{618BE7AD-6053-4A30-BDAF-3070BFEEC054}" srcOrd="4" destOrd="0" presId="urn:microsoft.com/office/officeart/2005/8/layout/radial4"/>
    <dgm:cxn modelId="{CCC439DE-8C2B-46AB-8477-31BACA171393}" type="presParOf" srcId="{3517D193-1084-48A1-862A-04D54312A565}" destId="{74B370FB-3727-4A4D-A40C-4D1CD54CD587}" srcOrd="5" destOrd="0" presId="urn:microsoft.com/office/officeart/2005/8/layout/radial4"/>
    <dgm:cxn modelId="{CF8B5F7F-1DFC-48EB-8933-9E5925B5B661}" type="presParOf" srcId="{3517D193-1084-48A1-862A-04D54312A565}" destId="{B6E40850-7A2E-4398-A672-1907300CFC80}" srcOrd="6" destOrd="0" presId="urn:microsoft.com/office/officeart/2005/8/layout/radial4"/>
    <dgm:cxn modelId="{B5001E68-75CE-417F-AFE3-53A81383F85B}" type="presParOf" srcId="{3517D193-1084-48A1-862A-04D54312A565}" destId="{24EA433A-E233-4C9A-B6ED-65541855B901}" srcOrd="7" destOrd="0" presId="urn:microsoft.com/office/officeart/2005/8/layout/radial4"/>
    <dgm:cxn modelId="{1195FA9B-6F4B-43B6-A774-4AEAB1ECB055}" type="presParOf" srcId="{3517D193-1084-48A1-862A-04D54312A565}" destId="{9F830ECF-5C66-4EA7-9FCF-68908FC12CB5}" srcOrd="8" destOrd="0" presId="urn:microsoft.com/office/officeart/2005/8/layout/radial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F70011-B8EE-4EA6-ABC4-F3A0BA4E1CAE}" type="doc">
      <dgm:prSet loTypeId="urn:microsoft.com/office/officeart/2005/8/layout/vList5" loCatId="list" qsTypeId="urn:microsoft.com/office/officeart/2005/8/quickstyle/simple5" qsCatId="simple" csTypeId="urn:microsoft.com/office/officeart/2005/8/colors/accent2_1" csCatId="accent2" phldr="1"/>
      <dgm:spPr/>
      <dgm:t>
        <a:bodyPr/>
        <a:lstStyle/>
        <a:p>
          <a:endParaRPr lang="zh-CN" altLang="en-US"/>
        </a:p>
      </dgm:t>
    </dgm:pt>
    <dgm:pt modelId="{86039641-ED6E-4601-AC56-5448B21C58D1}">
      <dgm:prSet phldrT="[文本]" custT="1"/>
      <dgm:spPr/>
      <dgm:t>
        <a:bodyPr/>
        <a:lstStyle/>
        <a:p>
          <a:r>
            <a:rPr lang="zh-CN" altLang="en-US" sz="2000" dirty="0"/>
            <a:t>健全人大工作机制</a:t>
          </a:r>
        </a:p>
      </dgm:t>
    </dgm:pt>
    <dgm:pt modelId="{BC8B5424-461D-4B9E-862F-6F8F7DB46F92}" type="parTrans" cxnId="{7C901B33-A792-4A45-999F-57E2EA05A23E}">
      <dgm:prSet/>
      <dgm:spPr/>
      <dgm:t>
        <a:bodyPr/>
        <a:lstStyle/>
        <a:p>
          <a:endParaRPr lang="zh-CN" altLang="en-US"/>
        </a:p>
      </dgm:t>
    </dgm:pt>
    <dgm:pt modelId="{13B293B7-9D61-4F2A-BAE1-23330B5C46E6}" type="sibTrans" cxnId="{7C901B33-A792-4A45-999F-57E2EA05A23E}">
      <dgm:prSet/>
      <dgm:spPr/>
      <dgm:t>
        <a:bodyPr/>
        <a:lstStyle/>
        <a:p>
          <a:endParaRPr lang="zh-CN" altLang="en-US"/>
        </a:p>
      </dgm:t>
    </dgm:pt>
    <dgm:pt modelId="{31E272F1-4084-4583-8168-71C2D1D9BB81}">
      <dgm:prSet phldrT="[文本]" custT="1"/>
      <dgm:spPr/>
      <dgm:t>
        <a:bodyPr/>
        <a:lstStyle/>
        <a:p>
          <a:r>
            <a:rPr lang="zh-CN" altLang="en-US" sz="2000" dirty="0"/>
            <a:t>健全宪法解释机制</a:t>
          </a:r>
        </a:p>
      </dgm:t>
    </dgm:pt>
    <dgm:pt modelId="{551B652A-322B-4EFF-BC7D-2A22C786D700}" type="parTrans" cxnId="{2448859C-92E6-49A8-984C-824B9921BA06}">
      <dgm:prSet/>
      <dgm:spPr/>
      <dgm:t>
        <a:bodyPr/>
        <a:lstStyle/>
        <a:p>
          <a:endParaRPr lang="zh-CN" altLang="en-US"/>
        </a:p>
      </dgm:t>
    </dgm:pt>
    <dgm:pt modelId="{0660A938-C284-4634-B783-C673CE43FCE7}" type="sibTrans" cxnId="{2448859C-92E6-49A8-984C-824B9921BA06}">
      <dgm:prSet/>
      <dgm:spPr/>
      <dgm:t>
        <a:bodyPr/>
        <a:lstStyle/>
        <a:p>
          <a:endParaRPr lang="zh-CN" altLang="en-US"/>
        </a:p>
      </dgm:t>
    </dgm:pt>
    <dgm:pt modelId="{0238B37E-77A5-4A8C-844F-6ACB95BB9AD8}">
      <dgm:prSet phldrT="[文本]" custT="1"/>
      <dgm:spPr/>
      <dgm:t>
        <a:bodyPr/>
        <a:lstStyle/>
        <a:p>
          <a:r>
            <a:rPr lang="zh-CN" altLang="en-US" sz="1600" dirty="0"/>
            <a:t>完善宪法解释程序机制</a:t>
          </a:r>
        </a:p>
      </dgm:t>
    </dgm:pt>
    <dgm:pt modelId="{D0BAC6C1-0FD9-46EA-9FA5-DB385C61D777}" type="parTrans" cxnId="{ED17D968-E73B-4D22-B85E-B6DA29A76A63}">
      <dgm:prSet/>
      <dgm:spPr/>
      <dgm:t>
        <a:bodyPr/>
        <a:lstStyle/>
        <a:p>
          <a:endParaRPr lang="zh-CN" altLang="en-US"/>
        </a:p>
      </dgm:t>
    </dgm:pt>
    <dgm:pt modelId="{6B0A8A0E-DC37-4EB4-A54B-2A12F0592C75}" type="sibTrans" cxnId="{ED17D968-E73B-4D22-B85E-B6DA29A76A63}">
      <dgm:prSet/>
      <dgm:spPr/>
      <dgm:t>
        <a:bodyPr/>
        <a:lstStyle/>
        <a:p>
          <a:endParaRPr lang="zh-CN" altLang="en-US"/>
        </a:p>
      </dgm:t>
    </dgm:pt>
    <dgm:pt modelId="{AF223701-A3DC-4B8B-8067-1CBA0AC2BA7F}">
      <dgm:prSet phldrT="[文本]" custT="1"/>
      <dgm:spPr/>
      <dgm:t>
        <a:bodyPr/>
        <a:lstStyle/>
        <a:p>
          <a:r>
            <a:rPr lang="zh-CN" altLang="en-US" sz="1600" dirty="0"/>
            <a:t>依法行使监督权，加强对“一府一委两院”的 监督；</a:t>
          </a:r>
        </a:p>
      </dgm:t>
    </dgm:pt>
    <dgm:pt modelId="{551159CD-4A2C-43DD-92B5-7FF791CB6B59}" type="parTrans" cxnId="{D3898C56-F12A-4931-9D0F-58CEB6978EF2}">
      <dgm:prSet/>
      <dgm:spPr/>
      <dgm:t>
        <a:bodyPr/>
        <a:lstStyle/>
        <a:p>
          <a:endParaRPr lang="zh-CN" altLang="en-US"/>
        </a:p>
      </dgm:t>
    </dgm:pt>
    <dgm:pt modelId="{68A38ACB-B6AA-4C98-A832-C22FA36D0C7D}" type="sibTrans" cxnId="{D3898C56-F12A-4931-9D0F-58CEB6978EF2}">
      <dgm:prSet/>
      <dgm:spPr/>
      <dgm:t>
        <a:bodyPr/>
        <a:lstStyle/>
        <a:p>
          <a:endParaRPr lang="zh-CN" altLang="en-US"/>
        </a:p>
      </dgm:t>
    </dgm:pt>
    <dgm:pt modelId="{AF3CE106-48C4-40C1-A700-4FE7F9253028}">
      <dgm:prSet phldrT="[文本]" custT="1"/>
      <dgm:spPr/>
      <dgm:t>
        <a:bodyPr/>
        <a:lstStyle/>
        <a:p>
          <a:r>
            <a:rPr lang="zh-CN" altLang="en-US" sz="1600" dirty="0"/>
            <a:t>健全监督机制和程序，使宪法监督更规范有效。</a:t>
          </a:r>
        </a:p>
      </dgm:t>
    </dgm:pt>
    <dgm:pt modelId="{E17EE3DB-18EA-4A2F-8113-C42BFF352671}" type="parTrans" cxnId="{413AB1D0-AA2C-4B83-8007-1C3790F16D8F}">
      <dgm:prSet/>
      <dgm:spPr/>
      <dgm:t>
        <a:bodyPr/>
        <a:lstStyle/>
        <a:p>
          <a:endParaRPr lang="zh-CN" altLang="en-US"/>
        </a:p>
      </dgm:t>
    </dgm:pt>
    <dgm:pt modelId="{83248715-07B9-4814-A3E3-0339793390AC}" type="sibTrans" cxnId="{413AB1D0-AA2C-4B83-8007-1C3790F16D8F}">
      <dgm:prSet/>
      <dgm:spPr/>
      <dgm:t>
        <a:bodyPr/>
        <a:lstStyle/>
        <a:p>
          <a:endParaRPr lang="zh-CN" altLang="en-US"/>
        </a:p>
      </dgm:t>
    </dgm:pt>
    <dgm:pt modelId="{679D0C74-2F0B-4F13-8EFA-0765E74C8BAB}">
      <dgm:prSet phldrT="[文本]" custT="1"/>
      <dgm:spPr/>
      <dgm:t>
        <a:bodyPr/>
        <a:lstStyle/>
        <a:p>
          <a:r>
            <a:rPr lang="zh-CN" altLang="en-US" sz="1600" dirty="0"/>
            <a:t>明确宪法解释的具体规定</a:t>
          </a:r>
        </a:p>
      </dgm:t>
    </dgm:pt>
    <dgm:pt modelId="{A69056C1-C429-45A0-974D-5F2032E64015}" type="parTrans" cxnId="{24AD8272-94C3-4C3D-9ECE-D6C415636DD5}">
      <dgm:prSet/>
      <dgm:spPr/>
      <dgm:t>
        <a:bodyPr/>
        <a:lstStyle/>
        <a:p>
          <a:endParaRPr lang="zh-CN" altLang="en-US"/>
        </a:p>
      </dgm:t>
    </dgm:pt>
    <dgm:pt modelId="{54D813F9-1A01-4BD6-9646-72A63ED8CDEE}" type="sibTrans" cxnId="{24AD8272-94C3-4C3D-9ECE-D6C415636DD5}">
      <dgm:prSet/>
      <dgm:spPr/>
      <dgm:t>
        <a:bodyPr/>
        <a:lstStyle/>
        <a:p>
          <a:endParaRPr lang="zh-CN" altLang="en-US"/>
        </a:p>
      </dgm:t>
    </dgm:pt>
    <dgm:pt modelId="{BCDDF9E6-B762-4C93-9C2A-85995243B5D7}">
      <dgm:prSet phldrT="[文本]" custT="1"/>
      <dgm:spPr/>
      <dgm:t>
        <a:bodyPr/>
        <a:lstStyle/>
        <a:p>
          <a:r>
            <a:rPr lang="zh-CN" altLang="en-US" sz="1600" dirty="0"/>
            <a:t>保证宪法解释贯彻落实</a:t>
          </a:r>
        </a:p>
      </dgm:t>
    </dgm:pt>
    <dgm:pt modelId="{8CBA8415-1038-46D4-B181-F9C4C601ADB8}" type="parTrans" cxnId="{4592877C-4209-4886-BBF6-AE0E14390DFC}">
      <dgm:prSet/>
      <dgm:spPr/>
      <dgm:t>
        <a:bodyPr/>
        <a:lstStyle/>
        <a:p>
          <a:endParaRPr lang="zh-CN" altLang="en-US"/>
        </a:p>
      </dgm:t>
    </dgm:pt>
    <dgm:pt modelId="{03F74798-7557-454C-9CBF-FE0CB88945B3}" type="sibTrans" cxnId="{4592877C-4209-4886-BBF6-AE0E14390DFC}">
      <dgm:prSet/>
      <dgm:spPr/>
      <dgm:t>
        <a:bodyPr/>
        <a:lstStyle/>
        <a:p>
          <a:endParaRPr lang="zh-CN" altLang="en-US"/>
        </a:p>
      </dgm:t>
    </dgm:pt>
    <dgm:pt modelId="{B1322F0C-EC0D-4603-81F9-46DC0D8F8B19}" type="pres">
      <dgm:prSet presAssocID="{ACF70011-B8EE-4EA6-ABC4-F3A0BA4E1CAE}" presName="Name0" presStyleCnt="0">
        <dgm:presLayoutVars>
          <dgm:dir/>
          <dgm:animLvl val="lvl"/>
          <dgm:resizeHandles val="exact"/>
        </dgm:presLayoutVars>
      </dgm:prSet>
      <dgm:spPr/>
      <dgm:t>
        <a:bodyPr/>
        <a:lstStyle/>
        <a:p>
          <a:endParaRPr lang="zh-CN" altLang="en-US"/>
        </a:p>
      </dgm:t>
    </dgm:pt>
    <dgm:pt modelId="{4DB6C29E-7C2A-47BF-A538-52C38387C369}" type="pres">
      <dgm:prSet presAssocID="{86039641-ED6E-4601-AC56-5448B21C58D1}" presName="linNode" presStyleCnt="0"/>
      <dgm:spPr/>
    </dgm:pt>
    <dgm:pt modelId="{29EA06D9-5683-49FD-9865-E2A79AC8E6B1}" type="pres">
      <dgm:prSet presAssocID="{86039641-ED6E-4601-AC56-5448B21C58D1}" presName="parentText" presStyleLbl="node1" presStyleIdx="0" presStyleCnt="2">
        <dgm:presLayoutVars>
          <dgm:chMax val="1"/>
          <dgm:bulletEnabled val="1"/>
        </dgm:presLayoutVars>
      </dgm:prSet>
      <dgm:spPr/>
      <dgm:t>
        <a:bodyPr/>
        <a:lstStyle/>
        <a:p>
          <a:endParaRPr lang="zh-CN" altLang="en-US"/>
        </a:p>
      </dgm:t>
    </dgm:pt>
    <dgm:pt modelId="{F4B4F53D-E6E0-44F3-830B-1341347A0869}" type="pres">
      <dgm:prSet presAssocID="{86039641-ED6E-4601-AC56-5448B21C58D1}" presName="descendantText" presStyleLbl="alignAccFollowNode1" presStyleIdx="0" presStyleCnt="2">
        <dgm:presLayoutVars>
          <dgm:bulletEnabled val="1"/>
        </dgm:presLayoutVars>
      </dgm:prSet>
      <dgm:spPr/>
      <dgm:t>
        <a:bodyPr/>
        <a:lstStyle/>
        <a:p>
          <a:endParaRPr lang="zh-CN" altLang="en-US"/>
        </a:p>
      </dgm:t>
    </dgm:pt>
    <dgm:pt modelId="{EE0B8DC5-0408-4FA0-9818-F3A90D8EAA7A}" type="pres">
      <dgm:prSet presAssocID="{13B293B7-9D61-4F2A-BAE1-23330B5C46E6}" presName="sp" presStyleCnt="0"/>
      <dgm:spPr/>
    </dgm:pt>
    <dgm:pt modelId="{A6A4E202-07CB-465D-BEE0-2C51978FFA64}" type="pres">
      <dgm:prSet presAssocID="{31E272F1-4084-4583-8168-71C2D1D9BB81}" presName="linNode" presStyleCnt="0"/>
      <dgm:spPr/>
    </dgm:pt>
    <dgm:pt modelId="{5DDFF6DD-C6E3-4F7D-BBF8-D6929C745DCE}" type="pres">
      <dgm:prSet presAssocID="{31E272F1-4084-4583-8168-71C2D1D9BB81}" presName="parentText" presStyleLbl="node1" presStyleIdx="1" presStyleCnt="2">
        <dgm:presLayoutVars>
          <dgm:chMax val="1"/>
          <dgm:bulletEnabled val="1"/>
        </dgm:presLayoutVars>
      </dgm:prSet>
      <dgm:spPr/>
      <dgm:t>
        <a:bodyPr/>
        <a:lstStyle/>
        <a:p>
          <a:endParaRPr lang="zh-CN" altLang="en-US"/>
        </a:p>
      </dgm:t>
    </dgm:pt>
    <dgm:pt modelId="{9DDBD7EA-DA76-47FB-A693-33A7B2DDDA94}" type="pres">
      <dgm:prSet presAssocID="{31E272F1-4084-4583-8168-71C2D1D9BB81}" presName="descendantText" presStyleLbl="alignAccFollowNode1" presStyleIdx="1" presStyleCnt="2">
        <dgm:presLayoutVars>
          <dgm:bulletEnabled val="1"/>
        </dgm:presLayoutVars>
      </dgm:prSet>
      <dgm:spPr/>
      <dgm:t>
        <a:bodyPr/>
        <a:lstStyle/>
        <a:p>
          <a:endParaRPr lang="zh-CN" altLang="en-US"/>
        </a:p>
      </dgm:t>
    </dgm:pt>
  </dgm:ptLst>
  <dgm:cxnLst>
    <dgm:cxn modelId="{ED17D968-E73B-4D22-B85E-B6DA29A76A63}" srcId="{31E272F1-4084-4583-8168-71C2D1D9BB81}" destId="{0238B37E-77A5-4A8C-844F-6ACB95BB9AD8}" srcOrd="0" destOrd="0" parTransId="{D0BAC6C1-0FD9-46EA-9FA5-DB385C61D777}" sibTransId="{6B0A8A0E-DC37-4EB4-A54B-2A12F0592C75}"/>
    <dgm:cxn modelId="{A2A0011B-12CF-4DD4-9C8D-8B0357E0B1A1}" type="presOf" srcId="{BCDDF9E6-B762-4C93-9C2A-85995243B5D7}" destId="{9DDBD7EA-DA76-47FB-A693-33A7B2DDDA94}" srcOrd="0" destOrd="2" presId="urn:microsoft.com/office/officeart/2005/8/layout/vList5"/>
    <dgm:cxn modelId="{4592877C-4209-4886-BBF6-AE0E14390DFC}" srcId="{31E272F1-4084-4583-8168-71C2D1D9BB81}" destId="{BCDDF9E6-B762-4C93-9C2A-85995243B5D7}" srcOrd="2" destOrd="0" parTransId="{8CBA8415-1038-46D4-B181-F9C4C601ADB8}" sibTransId="{03F74798-7557-454C-9CBF-FE0CB88945B3}"/>
    <dgm:cxn modelId="{413AB1D0-AA2C-4B83-8007-1C3790F16D8F}" srcId="{86039641-ED6E-4601-AC56-5448B21C58D1}" destId="{AF3CE106-48C4-40C1-A700-4FE7F9253028}" srcOrd="1" destOrd="0" parTransId="{E17EE3DB-18EA-4A2F-8113-C42BFF352671}" sibTransId="{83248715-07B9-4814-A3E3-0339793390AC}"/>
    <dgm:cxn modelId="{90F57B1D-E5D0-4596-B510-BA096DC48E6E}" type="presOf" srcId="{ACF70011-B8EE-4EA6-ABC4-F3A0BA4E1CAE}" destId="{B1322F0C-EC0D-4603-81F9-46DC0D8F8B19}" srcOrd="0" destOrd="0" presId="urn:microsoft.com/office/officeart/2005/8/layout/vList5"/>
    <dgm:cxn modelId="{D3898C56-F12A-4931-9D0F-58CEB6978EF2}" srcId="{86039641-ED6E-4601-AC56-5448B21C58D1}" destId="{AF223701-A3DC-4B8B-8067-1CBA0AC2BA7F}" srcOrd="0" destOrd="0" parTransId="{551159CD-4A2C-43DD-92B5-7FF791CB6B59}" sibTransId="{68A38ACB-B6AA-4C98-A832-C22FA36D0C7D}"/>
    <dgm:cxn modelId="{0FFD43A3-05EF-4431-BAA4-E64A9A3C3ACF}" type="presOf" srcId="{86039641-ED6E-4601-AC56-5448B21C58D1}" destId="{29EA06D9-5683-49FD-9865-E2A79AC8E6B1}" srcOrd="0" destOrd="0" presId="urn:microsoft.com/office/officeart/2005/8/layout/vList5"/>
    <dgm:cxn modelId="{9823E7EA-2BAC-4C0E-8607-CF36E4D4CA29}" type="presOf" srcId="{AF3CE106-48C4-40C1-A700-4FE7F9253028}" destId="{F4B4F53D-E6E0-44F3-830B-1341347A0869}" srcOrd="0" destOrd="1" presId="urn:microsoft.com/office/officeart/2005/8/layout/vList5"/>
    <dgm:cxn modelId="{2448859C-92E6-49A8-984C-824B9921BA06}" srcId="{ACF70011-B8EE-4EA6-ABC4-F3A0BA4E1CAE}" destId="{31E272F1-4084-4583-8168-71C2D1D9BB81}" srcOrd="1" destOrd="0" parTransId="{551B652A-322B-4EFF-BC7D-2A22C786D700}" sibTransId="{0660A938-C284-4634-B783-C673CE43FCE7}"/>
    <dgm:cxn modelId="{D42E4020-8EFA-4823-B56C-5893924FD60C}" type="presOf" srcId="{AF223701-A3DC-4B8B-8067-1CBA0AC2BA7F}" destId="{F4B4F53D-E6E0-44F3-830B-1341347A0869}" srcOrd="0" destOrd="0" presId="urn:microsoft.com/office/officeart/2005/8/layout/vList5"/>
    <dgm:cxn modelId="{7C901B33-A792-4A45-999F-57E2EA05A23E}" srcId="{ACF70011-B8EE-4EA6-ABC4-F3A0BA4E1CAE}" destId="{86039641-ED6E-4601-AC56-5448B21C58D1}" srcOrd="0" destOrd="0" parTransId="{BC8B5424-461D-4B9E-862F-6F8F7DB46F92}" sibTransId="{13B293B7-9D61-4F2A-BAE1-23330B5C46E6}"/>
    <dgm:cxn modelId="{5254C9A8-094D-4350-986C-609C619A1A5D}" type="presOf" srcId="{31E272F1-4084-4583-8168-71C2D1D9BB81}" destId="{5DDFF6DD-C6E3-4F7D-BBF8-D6929C745DCE}" srcOrd="0" destOrd="0" presId="urn:microsoft.com/office/officeart/2005/8/layout/vList5"/>
    <dgm:cxn modelId="{B14D6BE1-5DDA-4191-93C6-7B1030BD55A7}" type="presOf" srcId="{679D0C74-2F0B-4F13-8EFA-0765E74C8BAB}" destId="{9DDBD7EA-DA76-47FB-A693-33A7B2DDDA94}" srcOrd="0" destOrd="1" presId="urn:microsoft.com/office/officeart/2005/8/layout/vList5"/>
    <dgm:cxn modelId="{83ACE3D1-CB7A-4F60-A870-2177DA1E2E7E}" type="presOf" srcId="{0238B37E-77A5-4A8C-844F-6ACB95BB9AD8}" destId="{9DDBD7EA-DA76-47FB-A693-33A7B2DDDA94}" srcOrd="0" destOrd="0" presId="urn:microsoft.com/office/officeart/2005/8/layout/vList5"/>
    <dgm:cxn modelId="{24AD8272-94C3-4C3D-9ECE-D6C415636DD5}" srcId="{31E272F1-4084-4583-8168-71C2D1D9BB81}" destId="{679D0C74-2F0B-4F13-8EFA-0765E74C8BAB}" srcOrd="1" destOrd="0" parTransId="{A69056C1-C429-45A0-974D-5F2032E64015}" sibTransId="{54D813F9-1A01-4BD6-9646-72A63ED8CDEE}"/>
    <dgm:cxn modelId="{45C96AC8-30B7-48AD-90BC-F8F3DA165EA0}" type="presParOf" srcId="{B1322F0C-EC0D-4603-81F9-46DC0D8F8B19}" destId="{4DB6C29E-7C2A-47BF-A538-52C38387C369}" srcOrd="0" destOrd="0" presId="urn:microsoft.com/office/officeart/2005/8/layout/vList5"/>
    <dgm:cxn modelId="{C59B2946-659D-4BF5-8D7B-2E451B62E446}" type="presParOf" srcId="{4DB6C29E-7C2A-47BF-A538-52C38387C369}" destId="{29EA06D9-5683-49FD-9865-E2A79AC8E6B1}" srcOrd="0" destOrd="0" presId="urn:microsoft.com/office/officeart/2005/8/layout/vList5"/>
    <dgm:cxn modelId="{CE058AB3-6121-42CA-8C91-2D30E10B6EDE}" type="presParOf" srcId="{4DB6C29E-7C2A-47BF-A538-52C38387C369}" destId="{F4B4F53D-E6E0-44F3-830B-1341347A0869}" srcOrd="1" destOrd="0" presId="urn:microsoft.com/office/officeart/2005/8/layout/vList5"/>
    <dgm:cxn modelId="{4D9485DB-341B-4076-81AA-0FDFA7604BAD}" type="presParOf" srcId="{B1322F0C-EC0D-4603-81F9-46DC0D8F8B19}" destId="{EE0B8DC5-0408-4FA0-9818-F3A90D8EAA7A}" srcOrd="1" destOrd="0" presId="urn:microsoft.com/office/officeart/2005/8/layout/vList5"/>
    <dgm:cxn modelId="{D1CDEE2F-F21A-4242-BC26-B5BEEDEA19B9}" type="presParOf" srcId="{B1322F0C-EC0D-4603-81F9-46DC0D8F8B19}" destId="{A6A4E202-07CB-465D-BEE0-2C51978FFA64}" srcOrd="2" destOrd="0" presId="urn:microsoft.com/office/officeart/2005/8/layout/vList5"/>
    <dgm:cxn modelId="{C1EC9EBA-BE1B-4B3E-A53D-8E986DB40829}" type="presParOf" srcId="{A6A4E202-07CB-465D-BEE0-2C51978FFA64}" destId="{5DDFF6DD-C6E3-4F7D-BBF8-D6929C745DCE}" srcOrd="0" destOrd="0" presId="urn:microsoft.com/office/officeart/2005/8/layout/vList5"/>
    <dgm:cxn modelId="{9C462840-4ED1-498A-B3BE-48AD4A95E434}" type="presParOf" srcId="{A6A4E202-07CB-465D-BEE0-2C51978FFA64}" destId="{9DDBD7EA-DA76-47FB-A693-33A7B2DDDA94}"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529964"/>
          <a:ext cx="609600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F88F37-05BF-4F3E-A497-CFC354B0C78A}">
      <dsp:nvSpPr>
        <dsp:cNvPr id="0" name=""/>
        <dsp:cNvSpPr/>
      </dsp:nvSpPr>
      <dsp:spPr>
        <a:xfrm>
          <a:off x="284619" y="394568"/>
          <a:ext cx="4843272" cy="5904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宪法的概念及历史发展</a:t>
          </a:r>
        </a:p>
      </dsp:txBody>
      <dsp:txXfrm>
        <a:off x="313440" y="423389"/>
        <a:ext cx="4785630" cy="532758"/>
      </dsp:txXfrm>
    </dsp:sp>
    <dsp:sp modelId="{3E7C0245-562E-4AB6-B044-83154D3C9BA6}">
      <dsp:nvSpPr>
        <dsp:cNvPr id="0" name=""/>
        <dsp:cNvSpPr/>
      </dsp:nvSpPr>
      <dsp:spPr>
        <a:xfrm>
          <a:off x="0" y="1412206"/>
          <a:ext cx="609600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7D3F2-F1A3-45DE-A683-4EA7B2B30E7A}">
      <dsp:nvSpPr>
        <dsp:cNvPr id="0" name=""/>
        <dsp:cNvSpPr/>
      </dsp:nvSpPr>
      <dsp:spPr>
        <a:xfrm>
          <a:off x="298813" y="1234669"/>
          <a:ext cx="4916283" cy="5904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我国宪法的地位和基本原则</a:t>
          </a:r>
        </a:p>
      </dsp:txBody>
      <dsp:txXfrm>
        <a:off x="327634" y="1263490"/>
        <a:ext cx="4858641" cy="532758"/>
      </dsp:txXfrm>
    </dsp:sp>
    <dsp:sp modelId="{28EE8802-3071-414F-9E01-45D4EE920991}">
      <dsp:nvSpPr>
        <dsp:cNvPr id="0" name=""/>
        <dsp:cNvSpPr/>
      </dsp:nvSpPr>
      <dsp:spPr>
        <a:xfrm>
          <a:off x="0" y="2225676"/>
          <a:ext cx="609600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CB855-2034-46F0-9BF9-42F463C13C58}">
      <dsp:nvSpPr>
        <dsp:cNvPr id="0" name=""/>
        <dsp:cNvSpPr/>
      </dsp:nvSpPr>
      <dsp:spPr>
        <a:xfrm>
          <a:off x="298813" y="2072096"/>
          <a:ext cx="5055991" cy="614281"/>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我国宪法规定的公民权利与义务</a:t>
          </a:r>
        </a:p>
      </dsp:txBody>
      <dsp:txXfrm>
        <a:off x="328800" y="2102083"/>
        <a:ext cx="4996017" cy="554307"/>
      </dsp:txXfrm>
    </dsp:sp>
    <dsp:sp modelId="{B09F6CD2-30A0-4CA9-884B-B0172EC7DE61}">
      <dsp:nvSpPr>
        <dsp:cNvPr id="0" name=""/>
        <dsp:cNvSpPr/>
      </dsp:nvSpPr>
      <dsp:spPr>
        <a:xfrm>
          <a:off x="0" y="3065450"/>
          <a:ext cx="609600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8B9904-0092-4891-B118-79592DB6D3BD}">
      <dsp:nvSpPr>
        <dsp:cNvPr id="0" name=""/>
        <dsp:cNvSpPr/>
      </dsp:nvSpPr>
      <dsp:spPr>
        <a:xfrm>
          <a:off x="255273" y="2936267"/>
          <a:ext cx="4935699" cy="5904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我国的国家制度</a:t>
          </a:r>
        </a:p>
      </dsp:txBody>
      <dsp:txXfrm>
        <a:off x="284094" y="2965088"/>
        <a:ext cx="4878057" cy="532758"/>
      </dsp:txXfrm>
    </dsp:sp>
    <dsp:sp modelId="{C7FDF476-0586-411F-BA3B-6162373AE264}">
      <dsp:nvSpPr>
        <dsp:cNvPr id="0" name=""/>
        <dsp:cNvSpPr/>
      </dsp:nvSpPr>
      <dsp:spPr>
        <a:xfrm>
          <a:off x="0" y="4040076"/>
          <a:ext cx="6096000" cy="504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D09E39-5A43-4C3E-84F8-2117BF587891}">
      <dsp:nvSpPr>
        <dsp:cNvPr id="0" name=""/>
        <dsp:cNvSpPr/>
      </dsp:nvSpPr>
      <dsp:spPr>
        <a:xfrm>
          <a:off x="278672" y="3784067"/>
          <a:ext cx="4737786" cy="59040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我国的国家机构</a:t>
          </a:r>
        </a:p>
      </dsp:txBody>
      <dsp:txXfrm>
        <a:off x="307493" y="3812888"/>
        <a:ext cx="4680144" cy="532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BD7EA-DA76-47FB-A693-33A7B2DDDA94}">
      <dsp:nvSpPr>
        <dsp:cNvPr id="0" name=""/>
        <dsp:cNvSpPr/>
      </dsp:nvSpPr>
      <dsp:spPr>
        <a:xfrm rot="5400000">
          <a:off x="5778612" y="-2242304"/>
          <a:ext cx="1224010" cy="6014698"/>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建立健全党委、人大、政府、军队间备案审查衔接联动机制，加强备案审查制度和能力建设；</a:t>
          </a:r>
        </a:p>
        <a:p>
          <a:pPr marL="171450" lvl="1" indent="-171450" algn="l" defTabSz="711200">
            <a:lnSpc>
              <a:spcPct val="90000"/>
            </a:lnSpc>
            <a:spcBef>
              <a:spcPct val="0"/>
            </a:spcBef>
            <a:spcAft>
              <a:spcPct val="15000"/>
            </a:spcAft>
            <a:buChar char="•"/>
          </a:pPr>
          <a:r>
            <a:rPr lang="zh-CN" altLang="en-US" sz="1600" kern="1200" dirty="0"/>
            <a:t>提高备案审查机制的执行力和约束力，增强备案审查的实际效能。</a:t>
          </a:r>
        </a:p>
      </dsp:txBody>
      <dsp:txXfrm rot="-5400000">
        <a:off x="3383269" y="212790"/>
        <a:ext cx="5954947" cy="1104508"/>
      </dsp:txXfrm>
    </dsp:sp>
    <dsp:sp modelId="{5DDFF6DD-C6E3-4F7D-BBF8-D6929C745DCE}">
      <dsp:nvSpPr>
        <dsp:cNvPr id="0" name=""/>
        <dsp:cNvSpPr/>
      </dsp:nvSpPr>
      <dsp:spPr>
        <a:xfrm>
          <a:off x="0" y="38"/>
          <a:ext cx="3383268" cy="15300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健全备案审查机制</a:t>
          </a:r>
        </a:p>
      </dsp:txBody>
      <dsp:txXfrm>
        <a:off x="74689" y="74727"/>
        <a:ext cx="3233890" cy="1380635"/>
      </dsp:txXfrm>
    </dsp:sp>
    <dsp:sp modelId="{1E6194B7-7EB6-49FB-8E6C-1A16FE5AA1AB}">
      <dsp:nvSpPr>
        <dsp:cNvPr id="0" name=""/>
        <dsp:cNvSpPr/>
      </dsp:nvSpPr>
      <dsp:spPr>
        <a:xfrm rot="5400000">
          <a:off x="5778612" y="-635790"/>
          <a:ext cx="1224010" cy="6014698"/>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由有关权力机关进行审查；</a:t>
          </a:r>
        </a:p>
        <a:p>
          <a:pPr marL="171450" lvl="1" indent="-171450" algn="l" defTabSz="711200">
            <a:lnSpc>
              <a:spcPct val="90000"/>
            </a:lnSpc>
            <a:spcBef>
              <a:spcPct val="0"/>
            </a:spcBef>
            <a:spcAft>
              <a:spcPct val="15000"/>
            </a:spcAft>
            <a:buChar char="•"/>
          </a:pPr>
          <a:r>
            <a:rPr lang="zh-CN" altLang="en-US" sz="1600" kern="1200" dirty="0"/>
            <a:t>推进合宪 、性审查，要求有关方面拟出台的法规规章、重要政策和重大举措应事先经过全国人大常委会合宪性审查</a:t>
          </a:r>
        </a:p>
        <a:p>
          <a:pPr marL="114300" lvl="1" indent="-114300" algn="l" defTabSz="622300">
            <a:lnSpc>
              <a:spcPct val="90000"/>
            </a:lnSpc>
            <a:spcBef>
              <a:spcPct val="0"/>
            </a:spcBef>
            <a:spcAft>
              <a:spcPct val="15000"/>
            </a:spcAft>
            <a:buChar char="•"/>
          </a:pPr>
          <a:endParaRPr lang="zh-CN" altLang="en-US" sz="1400" kern="1200" dirty="0"/>
        </a:p>
      </dsp:txBody>
      <dsp:txXfrm rot="-5400000">
        <a:off x="3383269" y="1819304"/>
        <a:ext cx="5954947" cy="1104508"/>
      </dsp:txXfrm>
    </dsp:sp>
    <dsp:sp modelId="{09225AE1-80DD-4145-96D3-F70FEAD9311C}">
      <dsp:nvSpPr>
        <dsp:cNvPr id="0" name=""/>
        <dsp:cNvSpPr/>
      </dsp:nvSpPr>
      <dsp:spPr>
        <a:xfrm>
          <a:off x="0" y="1606552"/>
          <a:ext cx="3383268" cy="1530013"/>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健全合宪性审查机制</a:t>
          </a:r>
        </a:p>
      </dsp:txBody>
      <dsp:txXfrm>
        <a:off x="74689" y="1681241"/>
        <a:ext cx="3233890" cy="13806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CE05D-4EAD-4801-84D2-8154C586D89A}">
      <dsp:nvSpPr>
        <dsp:cNvPr id="0" name=""/>
        <dsp:cNvSpPr/>
      </dsp:nvSpPr>
      <dsp:spPr>
        <a:xfrm>
          <a:off x="0" y="1412835"/>
          <a:ext cx="4499461" cy="926973"/>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我国公民的基本义务</a:t>
          </a:r>
          <a:endParaRPr lang="en-US" altLang="zh-CN" sz="2400" b="0" kern="1200" dirty="0">
            <a:latin typeface="微软雅黑" panose="020B0503020204020204" pitchFamily="34" charset="-122"/>
            <a:ea typeface="微软雅黑" panose="020B0503020204020204" pitchFamily="34" charset="-122"/>
          </a:endParaRPr>
        </a:p>
      </dsp:txBody>
      <dsp:txXfrm>
        <a:off x="0" y="1412835"/>
        <a:ext cx="4499461" cy="926973"/>
      </dsp:txXfrm>
    </dsp:sp>
    <dsp:sp modelId="{D775D806-4C9A-4B69-9F1D-07590CD24414}">
      <dsp:nvSpPr>
        <dsp:cNvPr id="0" name=""/>
        <dsp:cNvSpPr/>
      </dsp:nvSpPr>
      <dsp:spPr>
        <a:xfrm rot="10800000">
          <a:off x="0" y="0"/>
          <a:ext cx="4499461" cy="1425684"/>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a:latin typeface="微软雅黑" panose="020B0503020204020204" pitchFamily="34" charset="-122"/>
              <a:ea typeface="微软雅黑" panose="020B0503020204020204" pitchFamily="34" charset="-122"/>
            </a:rPr>
            <a:t>  我国公民的基本权利</a:t>
          </a:r>
          <a:endParaRPr lang="zh-CN" altLang="en-US" sz="2400" b="0" kern="1200" dirty="0">
            <a:latin typeface="微软雅黑" panose="020B0503020204020204" pitchFamily="34" charset="-122"/>
            <a:ea typeface="微软雅黑" panose="020B0503020204020204" pitchFamily="34" charset="-122"/>
          </a:endParaRPr>
        </a:p>
      </dsp:txBody>
      <dsp:txXfrm rot="10800000">
        <a:off x="0" y="0"/>
        <a:ext cx="4499461" cy="92636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6B76-2242-465A-AEF9-50B9E106B76B}">
      <dsp:nvSpPr>
        <dsp:cNvPr id="0" name=""/>
        <dsp:cNvSpPr/>
      </dsp:nvSpPr>
      <dsp:spPr>
        <a:xfrm>
          <a:off x="0" y="2954040"/>
          <a:ext cx="6545697" cy="387716"/>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基本经济制度</a:t>
          </a:r>
          <a:endParaRPr lang="en-US" altLang="zh-CN" sz="2400" b="0" kern="1200" dirty="0">
            <a:solidFill>
              <a:schemeClr val="tx1"/>
            </a:solidFill>
            <a:latin typeface="微软雅黑" panose="020B0503020204020204" pitchFamily="34" charset="-122"/>
            <a:ea typeface="微软雅黑" panose="020B0503020204020204" pitchFamily="34" charset="-122"/>
          </a:endParaRPr>
        </a:p>
      </dsp:txBody>
      <dsp:txXfrm>
        <a:off x="0" y="2954040"/>
        <a:ext cx="6545697" cy="387716"/>
      </dsp:txXfrm>
    </dsp:sp>
    <dsp:sp modelId="{DAE6EFE1-4A5B-4F8E-973C-FB89F60F0723}">
      <dsp:nvSpPr>
        <dsp:cNvPr id="0" name=""/>
        <dsp:cNvSpPr/>
      </dsp:nvSpPr>
      <dsp:spPr>
        <a:xfrm rot="10800000">
          <a:off x="0" y="2363548"/>
          <a:ext cx="6545697" cy="59630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基层群众自治制度</a:t>
          </a:r>
          <a:endParaRPr lang="en-US" altLang="zh-CN" sz="2400" b="0" kern="1200" dirty="0">
            <a:solidFill>
              <a:schemeClr val="tx1"/>
            </a:solidFill>
            <a:latin typeface="微软雅黑" panose="020B0503020204020204" pitchFamily="34" charset="-122"/>
            <a:ea typeface="微软雅黑" panose="020B0503020204020204" pitchFamily="34" charset="-122"/>
          </a:endParaRPr>
        </a:p>
      </dsp:txBody>
      <dsp:txXfrm rot="10800000">
        <a:off x="0" y="2363548"/>
        <a:ext cx="6545697" cy="387462"/>
      </dsp:txXfrm>
    </dsp:sp>
    <dsp:sp modelId="{3CFF8F4F-79EE-4D18-8CCF-BF30FFD3A447}">
      <dsp:nvSpPr>
        <dsp:cNvPr id="0" name=""/>
        <dsp:cNvSpPr/>
      </dsp:nvSpPr>
      <dsp:spPr>
        <a:xfrm rot="10800000">
          <a:off x="0" y="1773056"/>
          <a:ext cx="6545697" cy="59630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en-US" altLang="zh-CN" sz="2400" b="0" kern="1200" dirty="0">
              <a:solidFill>
                <a:schemeClr val="tx1"/>
              </a:solidFill>
              <a:latin typeface="微软雅黑" panose="020B0503020204020204" pitchFamily="34" charset="-122"/>
              <a:ea typeface="微软雅黑" panose="020B0503020204020204" pitchFamily="34" charset="-122"/>
            </a:rPr>
            <a:t>  </a:t>
          </a:r>
          <a:r>
            <a:rPr lang="zh-CN" altLang="en-US" sz="2400" kern="1200" dirty="0">
              <a:solidFill>
                <a:schemeClr val="tx1"/>
              </a:solidFill>
              <a:latin typeface="微软雅黑" panose="020B0503020204020204" pitchFamily="34" charset="-122"/>
              <a:ea typeface="微软雅黑" panose="020B0503020204020204" pitchFamily="34" charset="-122"/>
            </a:rPr>
            <a:t>中国共产党领导的多党合作和政治协商制度</a:t>
          </a:r>
          <a:endParaRPr lang="en-US" altLang="zh-CN" sz="2400" b="0" kern="1200" dirty="0">
            <a:solidFill>
              <a:schemeClr val="tx1"/>
            </a:solidFill>
            <a:latin typeface="微软雅黑" panose="020B0503020204020204" pitchFamily="34" charset="-122"/>
            <a:ea typeface="微软雅黑" panose="020B0503020204020204" pitchFamily="34" charset="-122"/>
          </a:endParaRPr>
        </a:p>
      </dsp:txBody>
      <dsp:txXfrm rot="10800000">
        <a:off x="0" y="1773056"/>
        <a:ext cx="6545697" cy="387462"/>
      </dsp:txXfrm>
    </dsp:sp>
    <dsp:sp modelId="{A3FC8214-81B8-46B0-AF3D-769FCA3DCBFB}">
      <dsp:nvSpPr>
        <dsp:cNvPr id="0" name=""/>
        <dsp:cNvSpPr/>
      </dsp:nvSpPr>
      <dsp:spPr>
        <a:xfrm rot="10800000">
          <a:off x="0" y="1182565"/>
          <a:ext cx="6545697" cy="59630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民族区域自治制度</a:t>
          </a:r>
          <a:endParaRPr lang="en-US" altLang="zh-CN" sz="2400" b="0" kern="1200" dirty="0">
            <a:solidFill>
              <a:schemeClr val="tx1"/>
            </a:solidFill>
            <a:latin typeface="微软雅黑" panose="020B0503020204020204" pitchFamily="34" charset="-122"/>
            <a:ea typeface="微软雅黑" panose="020B0503020204020204" pitchFamily="34" charset="-122"/>
          </a:endParaRPr>
        </a:p>
      </dsp:txBody>
      <dsp:txXfrm rot="10800000">
        <a:off x="0" y="1182565"/>
        <a:ext cx="6545697" cy="387462"/>
      </dsp:txXfrm>
    </dsp:sp>
    <dsp:sp modelId="{22BC447A-92BF-48CB-930C-B030D849B036}">
      <dsp:nvSpPr>
        <dsp:cNvPr id="0" name=""/>
        <dsp:cNvSpPr/>
      </dsp:nvSpPr>
      <dsp:spPr>
        <a:xfrm rot="10800000">
          <a:off x="0" y="592073"/>
          <a:ext cx="6545697" cy="59630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人民代表大会制度</a:t>
          </a:r>
          <a:endParaRPr lang="en-US" altLang="zh-CN" sz="2400" b="0" kern="1200" dirty="0">
            <a:solidFill>
              <a:schemeClr val="tx1"/>
            </a:solidFill>
            <a:latin typeface="微软雅黑" panose="020B0503020204020204" pitchFamily="34" charset="-122"/>
            <a:ea typeface="微软雅黑" panose="020B0503020204020204" pitchFamily="34" charset="-122"/>
          </a:endParaRPr>
        </a:p>
      </dsp:txBody>
      <dsp:txXfrm rot="10800000">
        <a:off x="0" y="592073"/>
        <a:ext cx="6545697" cy="387462"/>
      </dsp:txXfrm>
    </dsp:sp>
    <dsp:sp modelId="{D775D806-4C9A-4B69-9F1D-07590CD24414}">
      <dsp:nvSpPr>
        <dsp:cNvPr id="0" name=""/>
        <dsp:cNvSpPr/>
      </dsp:nvSpPr>
      <dsp:spPr>
        <a:xfrm rot="10800000">
          <a:off x="0" y="0"/>
          <a:ext cx="6545697" cy="59630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人民民主专政制度</a:t>
          </a:r>
        </a:p>
      </dsp:txBody>
      <dsp:txXfrm rot="10800000">
        <a:off x="0" y="0"/>
        <a:ext cx="6545697" cy="387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83F43-4235-4558-8017-8382292F7574}">
      <dsp:nvSpPr>
        <dsp:cNvPr id="0" name=""/>
        <dsp:cNvSpPr/>
      </dsp:nvSpPr>
      <dsp:spPr>
        <a:xfrm>
          <a:off x="0" y="1274114"/>
          <a:ext cx="3351357" cy="835333"/>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宪法的历史发展</a:t>
          </a:r>
        </a:p>
      </dsp:txBody>
      <dsp:txXfrm>
        <a:off x="0" y="1274114"/>
        <a:ext cx="3351357" cy="835333"/>
      </dsp:txXfrm>
    </dsp:sp>
    <dsp:sp modelId="{D775D806-4C9A-4B69-9F1D-07590CD24414}">
      <dsp:nvSpPr>
        <dsp:cNvPr id="0" name=""/>
        <dsp:cNvSpPr/>
      </dsp:nvSpPr>
      <dsp:spPr>
        <a:xfrm rot="10800000">
          <a:off x="0" y="6835"/>
          <a:ext cx="3351357" cy="128474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宪法的概念</a:t>
          </a:r>
        </a:p>
      </dsp:txBody>
      <dsp:txXfrm rot="10800000">
        <a:off x="0" y="6835"/>
        <a:ext cx="3351357" cy="834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1850F-6900-49DF-B71F-A7C9D0E709EE}">
      <dsp:nvSpPr>
        <dsp:cNvPr id="0" name=""/>
        <dsp:cNvSpPr/>
      </dsp:nvSpPr>
      <dsp:spPr>
        <a:xfrm rot="10800000">
          <a:off x="1188687" y="0"/>
          <a:ext cx="6774702" cy="899295"/>
        </a:xfrm>
        <a:prstGeom prst="homePlate">
          <a:avLst/>
        </a:prstGeom>
        <a:solidFill>
          <a:srgbClr val="92D050">
            <a:alpha val="4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6564"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latin typeface="+mn-ea"/>
              <a:ea typeface="+mn-ea"/>
            </a:rPr>
            <a:t>制定和实施宪法，推进依法治国，建设法治国家，是实现国家富强、民族振兴、社会进步、人民幸福的必然要求。</a:t>
          </a:r>
        </a:p>
      </dsp:txBody>
      <dsp:txXfrm rot="10800000">
        <a:off x="1413511" y="0"/>
        <a:ext cx="6549878" cy="899295"/>
      </dsp:txXfrm>
    </dsp:sp>
    <dsp:sp modelId="{B2089A34-073F-48F9-8E6B-8793F892CC2B}">
      <dsp:nvSpPr>
        <dsp:cNvPr id="0" name=""/>
        <dsp:cNvSpPr/>
      </dsp:nvSpPr>
      <dsp:spPr>
        <a:xfrm>
          <a:off x="319714" y="0"/>
          <a:ext cx="933783" cy="89929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5AFE30-8671-49FE-8999-AFC7D9C89120}">
      <dsp:nvSpPr>
        <dsp:cNvPr id="0" name=""/>
        <dsp:cNvSpPr/>
      </dsp:nvSpPr>
      <dsp:spPr>
        <a:xfrm rot="10800000">
          <a:off x="1227344" y="1167814"/>
          <a:ext cx="6776038" cy="899295"/>
        </a:xfrm>
        <a:prstGeom prst="homePlate">
          <a:avLst/>
        </a:prstGeom>
        <a:solidFill>
          <a:srgbClr val="00B0F0">
            <a:alpha val="29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6564"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latin typeface="+mn-ea"/>
              <a:ea typeface="+mn-ea"/>
            </a:rPr>
            <a:t>我国现行宪法是在深刻总结我国社会主义革命、建设、改革的成功经验基础上制定和不断完善的，是党领导人民长期奋斗的历史逻辑、理论逻辑、实践逻辑的必然结果。</a:t>
          </a:r>
        </a:p>
      </dsp:txBody>
      <dsp:txXfrm rot="10800000">
        <a:off x="1452168" y="1167814"/>
        <a:ext cx="6551214" cy="899295"/>
      </dsp:txXfrm>
    </dsp:sp>
    <dsp:sp modelId="{CE93A0F3-EBE2-4E9F-B99C-A9A257439C54}">
      <dsp:nvSpPr>
        <dsp:cNvPr id="0" name=""/>
        <dsp:cNvSpPr/>
      </dsp:nvSpPr>
      <dsp:spPr>
        <a:xfrm>
          <a:off x="360529" y="1151717"/>
          <a:ext cx="899295" cy="89929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A0F0C7-1D86-4839-98A9-A0BC50C63DA3}">
      <dsp:nvSpPr>
        <dsp:cNvPr id="0" name=""/>
        <dsp:cNvSpPr/>
      </dsp:nvSpPr>
      <dsp:spPr>
        <a:xfrm rot="10800000">
          <a:off x="1204995" y="2304297"/>
          <a:ext cx="6776038" cy="899295"/>
        </a:xfrm>
        <a:prstGeom prst="homePlate">
          <a:avLst/>
        </a:prstGeom>
        <a:solidFill>
          <a:srgbClr val="FFC000">
            <a:alpha val="28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6564"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latin typeface="+mn-ea"/>
              <a:ea typeface="+mn-ea"/>
            </a:rPr>
            <a:t>只有中国共产党才能坚持立党为公、执政为民，充分发扬民主，领导人民制定出体现人民意志的宪法，领导人民实施宪法。</a:t>
          </a:r>
        </a:p>
      </dsp:txBody>
      <dsp:txXfrm rot="10800000">
        <a:off x="1429819" y="2304297"/>
        <a:ext cx="6551214" cy="899295"/>
      </dsp:txXfrm>
    </dsp:sp>
    <dsp:sp modelId="{4BD31444-2DA2-43B4-9D43-865B09A6F32A}">
      <dsp:nvSpPr>
        <dsp:cNvPr id="0" name=""/>
        <dsp:cNvSpPr/>
      </dsp:nvSpPr>
      <dsp:spPr>
        <a:xfrm>
          <a:off x="360529" y="2304297"/>
          <a:ext cx="899295" cy="89929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FBD0BF-7058-473A-9A21-D38C84C6101E}">
      <dsp:nvSpPr>
        <dsp:cNvPr id="0" name=""/>
        <dsp:cNvSpPr/>
      </dsp:nvSpPr>
      <dsp:spPr>
        <a:xfrm rot="10800000">
          <a:off x="1227344" y="3503299"/>
          <a:ext cx="6776038" cy="899295"/>
        </a:xfrm>
        <a:prstGeom prst="homePlate">
          <a:avLst/>
        </a:prstGeom>
        <a:solidFill>
          <a:schemeClr val="accent5">
            <a:hueOff val="-2710599"/>
            <a:satOff val="-100000"/>
            <a:lumOff val="294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6564" tIns="60960" rIns="113792" bIns="60960" numCol="1" spcCol="1270" anchor="ctr" anchorCtr="0">
          <a:noAutofit/>
        </a:bodyPr>
        <a:lstStyle/>
        <a:p>
          <a:pPr marL="0" lvl="0" indent="0" algn="l" defTabSz="711200">
            <a:lnSpc>
              <a:spcPct val="90000"/>
            </a:lnSpc>
            <a:spcBef>
              <a:spcPct val="0"/>
            </a:spcBef>
            <a:spcAft>
              <a:spcPct val="35000"/>
            </a:spcAft>
            <a:buNone/>
          </a:pPr>
          <a:r>
            <a:rPr lang="zh-CN" altLang="en-US" sz="1600" kern="1200" dirty="0">
              <a:solidFill>
                <a:schemeClr val="tx1"/>
              </a:solidFill>
              <a:latin typeface="+mn-ea"/>
              <a:ea typeface="+mn-ea"/>
            </a:rPr>
            <a:t>党高度重视发挥宪法在治国理政中的重要作用，坚定维护宪法尊严和权威，推动宪法完善和发展，这是我国宪法保持生机活力的根本原因所在。</a:t>
          </a:r>
        </a:p>
      </dsp:txBody>
      <dsp:txXfrm rot="10800000">
        <a:off x="1452168" y="3503299"/>
        <a:ext cx="6551214" cy="899295"/>
      </dsp:txXfrm>
    </dsp:sp>
    <dsp:sp modelId="{4EF6E509-FADA-4511-99E3-2ED8BA4AE9FC}">
      <dsp:nvSpPr>
        <dsp:cNvPr id="0" name=""/>
        <dsp:cNvSpPr/>
      </dsp:nvSpPr>
      <dsp:spPr>
        <a:xfrm>
          <a:off x="360529" y="3503371"/>
          <a:ext cx="899295" cy="89929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C3210-B15B-4CF7-93B0-0B5AB2B096CD}">
      <dsp:nvSpPr>
        <dsp:cNvPr id="0" name=""/>
        <dsp:cNvSpPr/>
      </dsp:nvSpPr>
      <dsp:spPr>
        <a:xfrm>
          <a:off x="0" y="1587893"/>
          <a:ext cx="4867135" cy="521181"/>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加强宪法的监督和实施</a:t>
          </a:r>
        </a:p>
      </dsp:txBody>
      <dsp:txXfrm>
        <a:off x="0" y="1587893"/>
        <a:ext cx="4867135" cy="521181"/>
      </dsp:txXfrm>
    </dsp:sp>
    <dsp:sp modelId="{37C7D3B8-462E-47B2-9D6C-3E1C0A9E4EC1}">
      <dsp:nvSpPr>
        <dsp:cNvPr id="0" name=""/>
        <dsp:cNvSpPr/>
      </dsp:nvSpPr>
      <dsp:spPr>
        <a:xfrm rot="10800000">
          <a:off x="0" y="794133"/>
          <a:ext cx="4867135" cy="80157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我国宪法的基本原则</a:t>
          </a:r>
        </a:p>
      </dsp:txBody>
      <dsp:txXfrm rot="10800000">
        <a:off x="0" y="794133"/>
        <a:ext cx="4867135" cy="520841"/>
      </dsp:txXfrm>
    </dsp:sp>
    <dsp:sp modelId="{D775D806-4C9A-4B69-9F1D-07590CD24414}">
      <dsp:nvSpPr>
        <dsp:cNvPr id="0" name=""/>
        <dsp:cNvSpPr/>
      </dsp:nvSpPr>
      <dsp:spPr>
        <a:xfrm rot="10800000">
          <a:off x="0" y="4044"/>
          <a:ext cx="4867135" cy="801577"/>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我国宪法的地位</a:t>
          </a:r>
        </a:p>
      </dsp:txBody>
      <dsp:txXfrm rot="10800000">
        <a:off x="0" y="4044"/>
        <a:ext cx="4867135" cy="5208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0E3E-D981-45BD-8D9B-147E1DBCEC6C}">
      <dsp:nvSpPr>
        <dsp:cNvPr id="0" name=""/>
        <dsp:cNvSpPr/>
      </dsp:nvSpPr>
      <dsp:spPr>
        <a:xfrm>
          <a:off x="2208098" y="3069273"/>
          <a:ext cx="2036693" cy="2036693"/>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加强</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宪法</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实施</a:t>
          </a:r>
        </a:p>
      </dsp:txBody>
      <dsp:txXfrm>
        <a:off x="2506365" y="3367540"/>
        <a:ext cx="1440159" cy="1440159"/>
      </dsp:txXfrm>
    </dsp:sp>
    <dsp:sp modelId="{CFAEB48B-39EF-41CF-87EB-380A40AD66BF}">
      <dsp:nvSpPr>
        <dsp:cNvPr id="0" name=""/>
        <dsp:cNvSpPr/>
      </dsp:nvSpPr>
      <dsp:spPr>
        <a:xfrm rot="12900000">
          <a:off x="824014"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A9A12B-18CF-4271-9A60-9B44B0588E03}">
      <dsp:nvSpPr>
        <dsp:cNvPr id="0" name=""/>
        <dsp:cNvSpPr/>
      </dsp:nvSpPr>
      <dsp:spPr>
        <a:xfrm>
          <a:off x="4724"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坚持依宪执政</a:t>
          </a:r>
        </a:p>
      </dsp:txBody>
      <dsp:txXfrm>
        <a:off x="50060" y="1780541"/>
        <a:ext cx="1844187" cy="1457215"/>
      </dsp:txXfrm>
    </dsp:sp>
    <dsp:sp modelId="{156A7F0F-E785-4BA4-A5FF-56B558D82CE4}">
      <dsp:nvSpPr>
        <dsp:cNvPr id="0" name=""/>
        <dsp:cNvSpPr/>
      </dsp:nvSpPr>
      <dsp:spPr>
        <a:xfrm rot="16200000">
          <a:off x="2407303" y="1864552"/>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BE7AD-6053-4A30-BDAF-3070BFEEC054}">
      <dsp:nvSpPr>
        <dsp:cNvPr id="0" name=""/>
        <dsp:cNvSpPr/>
      </dsp:nvSpPr>
      <dsp:spPr>
        <a:xfrm>
          <a:off x="2259015" y="56169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坚持依法立法</a:t>
          </a:r>
        </a:p>
      </dsp:txBody>
      <dsp:txXfrm>
        <a:off x="2304351" y="607031"/>
        <a:ext cx="1844187" cy="1457215"/>
      </dsp:txXfrm>
    </dsp:sp>
    <dsp:sp modelId="{74B370FB-3727-4A4D-A40C-4D1CD54CD587}">
      <dsp:nvSpPr>
        <dsp:cNvPr id="0" name=""/>
        <dsp:cNvSpPr/>
      </dsp:nvSpPr>
      <dsp:spPr>
        <a:xfrm rot="19500000">
          <a:off x="3990592"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40850-7A2E-4398-A672-1907300CFC80}">
      <dsp:nvSpPr>
        <dsp:cNvPr id="0" name=""/>
        <dsp:cNvSpPr/>
      </dsp:nvSpPr>
      <dsp:spPr>
        <a:xfrm>
          <a:off x="4513307"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坚持严格执法</a:t>
          </a:r>
        </a:p>
      </dsp:txBody>
      <dsp:txXfrm>
        <a:off x="4558643" y="1780541"/>
        <a:ext cx="1844187" cy="14572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4F53D-E6E0-44F3-830B-1341347A0869}">
      <dsp:nvSpPr>
        <dsp:cNvPr id="0" name=""/>
        <dsp:cNvSpPr/>
      </dsp:nvSpPr>
      <dsp:spPr>
        <a:xfrm rot="5400000">
          <a:off x="5051710" y="-2088086"/>
          <a:ext cx="738481" cy="5102072"/>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t>我们党要首先带头尊崇和执行宪法。</a:t>
          </a:r>
        </a:p>
        <a:p>
          <a:pPr marL="114300" lvl="1" indent="-114300" algn="l" defTabSz="666750">
            <a:lnSpc>
              <a:spcPct val="90000"/>
            </a:lnSpc>
            <a:spcBef>
              <a:spcPct val="0"/>
            </a:spcBef>
            <a:spcAft>
              <a:spcPct val="15000"/>
            </a:spcAft>
            <a:buChar char="•"/>
          </a:pPr>
          <a:r>
            <a:rPr lang="zh-CN" altLang="en-US" sz="1500" kern="1200" dirty="0"/>
            <a:t>坚持党领导立法、保证执法、保持司法、带头守法。</a:t>
          </a:r>
        </a:p>
      </dsp:txBody>
      <dsp:txXfrm rot="-5400000">
        <a:off x="2869915" y="129759"/>
        <a:ext cx="5066022" cy="666381"/>
      </dsp:txXfrm>
    </dsp:sp>
    <dsp:sp modelId="{29EA06D9-5683-49FD-9865-E2A79AC8E6B1}">
      <dsp:nvSpPr>
        <dsp:cNvPr id="0" name=""/>
        <dsp:cNvSpPr/>
      </dsp:nvSpPr>
      <dsp:spPr>
        <a:xfrm>
          <a:off x="0" y="1398"/>
          <a:ext cx="2869915" cy="92310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坚持依宪执政</a:t>
          </a:r>
        </a:p>
      </dsp:txBody>
      <dsp:txXfrm>
        <a:off x="45062" y="46460"/>
        <a:ext cx="2779791" cy="832978"/>
      </dsp:txXfrm>
    </dsp:sp>
    <dsp:sp modelId="{9DDBD7EA-DA76-47FB-A693-33A7B2DDDA94}">
      <dsp:nvSpPr>
        <dsp:cNvPr id="0" name=""/>
        <dsp:cNvSpPr/>
      </dsp:nvSpPr>
      <dsp:spPr>
        <a:xfrm rot="5400000">
          <a:off x="5051710" y="-1118828"/>
          <a:ext cx="738481" cy="5102072"/>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t>完善以宪法为核心的中国特色社会主义法律体系。</a:t>
          </a:r>
        </a:p>
        <a:p>
          <a:pPr marL="114300" lvl="1" indent="-114300" algn="l" defTabSz="666750">
            <a:lnSpc>
              <a:spcPct val="90000"/>
            </a:lnSpc>
            <a:spcBef>
              <a:spcPct val="0"/>
            </a:spcBef>
            <a:spcAft>
              <a:spcPct val="15000"/>
            </a:spcAft>
            <a:buChar char="•"/>
          </a:pPr>
          <a:r>
            <a:rPr lang="zh-CN" altLang="en-US" sz="1500" kern="1200" dirty="0"/>
            <a:t>及时把党的路线方针政策通过法定程序转化为国家法律。</a:t>
          </a:r>
        </a:p>
      </dsp:txBody>
      <dsp:txXfrm rot="-5400000">
        <a:off x="2869915" y="1099017"/>
        <a:ext cx="5066022" cy="666381"/>
      </dsp:txXfrm>
    </dsp:sp>
    <dsp:sp modelId="{5DDFF6DD-C6E3-4F7D-BBF8-D6929C745DCE}">
      <dsp:nvSpPr>
        <dsp:cNvPr id="0" name=""/>
        <dsp:cNvSpPr/>
      </dsp:nvSpPr>
      <dsp:spPr>
        <a:xfrm>
          <a:off x="0" y="970656"/>
          <a:ext cx="2869915" cy="92310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坚持依法立法</a:t>
          </a:r>
        </a:p>
      </dsp:txBody>
      <dsp:txXfrm>
        <a:off x="45062" y="1015718"/>
        <a:ext cx="2779791" cy="832978"/>
      </dsp:txXfrm>
    </dsp:sp>
    <dsp:sp modelId="{1E6194B7-7EB6-49FB-8E6C-1A16FE5AA1AB}">
      <dsp:nvSpPr>
        <dsp:cNvPr id="0" name=""/>
        <dsp:cNvSpPr/>
      </dsp:nvSpPr>
      <dsp:spPr>
        <a:xfrm rot="5400000">
          <a:off x="5051710" y="-149571"/>
          <a:ext cx="738481" cy="5102072"/>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zh-CN" altLang="en-US" sz="1500" kern="1200" dirty="0"/>
            <a:t>国家行政机关要坚持依宪施政、依法行政</a:t>
          </a:r>
        </a:p>
        <a:p>
          <a:pPr marL="114300" lvl="1" indent="-114300" algn="l" defTabSz="666750">
            <a:lnSpc>
              <a:spcPct val="90000"/>
            </a:lnSpc>
            <a:spcBef>
              <a:spcPct val="0"/>
            </a:spcBef>
            <a:spcAft>
              <a:spcPct val="15000"/>
            </a:spcAft>
            <a:buChar char="•"/>
          </a:pPr>
          <a:r>
            <a:rPr lang="zh-CN" altLang="en-US" sz="1500" kern="1200" dirty="0"/>
            <a:t>监察机关行使监察法定职责，司法机关落实司法责任制</a:t>
          </a:r>
        </a:p>
      </dsp:txBody>
      <dsp:txXfrm rot="-5400000">
        <a:off x="2869915" y="2068274"/>
        <a:ext cx="5066022" cy="666381"/>
      </dsp:txXfrm>
    </dsp:sp>
    <dsp:sp modelId="{09225AE1-80DD-4145-96D3-F70FEAD9311C}">
      <dsp:nvSpPr>
        <dsp:cNvPr id="0" name=""/>
        <dsp:cNvSpPr/>
      </dsp:nvSpPr>
      <dsp:spPr>
        <a:xfrm>
          <a:off x="0" y="1939913"/>
          <a:ext cx="2869915" cy="923102"/>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5730" tIns="62865" rIns="125730" bIns="62865" numCol="1" spcCol="1270" anchor="ctr" anchorCtr="0">
          <a:noAutofit/>
        </a:bodyPr>
        <a:lstStyle/>
        <a:p>
          <a:pPr marL="0" lvl="0" indent="0" algn="ctr" defTabSz="1466850">
            <a:lnSpc>
              <a:spcPct val="90000"/>
            </a:lnSpc>
            <a:spcBef>
              <a:spcPct val="0"/>
            </a:spcBef>
            <a:spcAft>
              <a:spcPct val="35000"/>
            </a:spcAft>
            <a:buNone/>
          </a:pPr>
          <a:r>
            <a:rPr lang="zh-CN" altLang="en-US" sz="3300" kern="1200" dirty="0"/>
            <a:t>坚持严格执法</a:t>
          </a:r>
        </a:p>
      </dsp:txBody>
      <dsp:txXfrm>
        <a:off x="45062" y="1984975"/>
        <a:ext cx="2779791" cy="8329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0E3E-D981-45BD-8D9B-147E1DBCEC6C}">
      <dsp:nvSpPr>
        <dsp:cNvPr id="0" name=""/>
        <dsp:cNvSpPr/>
      </dsp:nvSpPr>
      <dsp:spPr>
        <a:xfrm>
          <a:off x="2355305" y="2983046"/>
          <a:ext cx="1742280" cy="1742280"/>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完善</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宪法</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监督</a:t>
          </a:r>
        </a:p>
      </dsp:txBody>
      <dsp:txXfrm>
        <a:off x="2610456" y="3238197"/>
        <a:ext cx="1231978" cy="1231978"/>
      </dsp:txXfrm>
    </dsp:sp>
    <dsp:sp modelId="{CFAEB48B-39EF-41CF-87EB-380A40AD66BF}">
      <dsp:nvSpPr>
        <dsp:cNvPr id="0" name=""/>
        <dsp:cNvSpPr/>
      </dsp:nvSpPr>
      <dsp:spPr>
        <a:xfrm rot="11700000">
          <a:off x="802726" y="3160468"/>
          <a:ext cx="1522605" cy="4965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A9A12B-18CF-4271-9A60-9B44B0588E03}">
      <dsp:nvSpPr>
        <dsp:cNvPr id="0" name=""/>
        <dsp:cNvSpPr/>
      </dsp:nvSpPr>
      <dsp:spPr>
        <a:xfrm>
          <a:off x="1083" y="2549637"/>
          <a:ext cx="1655166" cy="1324133"/>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健全人大工作机制</a:t>
          </a:r>
        </a:p>
      </dsp:txBody>
      <dsp:txXfrm>
        <a:off x="39866" y="2588420"/>
        <a:ext cx="1577600" cy="1246567"/>
      </dsp:txXfrm>
    </dsp:sp>
    <dsp:sp modelId="{156A7F0F-E785-4BA4-A5FF-56B558D82CE4}">
      <dsp:nvSpPr>
        <dsp:cNvPr id="0" name=""/>
        <dsp:cNvSpPr/>
      </dsp:nvSpPr>
      <dsp:spPr>
        <a:xfrm rot="14700000">
          <a:off x="1737791" y="2046101"/>
          <a:ext cx="1522605" cy="4965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BE7AD-6053-4A30-BDAF-3070BFEEC054}">
      <dsp:nvSpPr>
        <dsp:cNvPr id="0" name=""/>
        <dsp:cNvSpPr/>
      </dsp:nvSpPr>
      <dsp:spPr>
        <a:xfrm>
          <a:off x="1349770" y="942335"/>
          <a:ext cx="1655166" cy="1324133"/>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健全宪法解释机制</a:t>
          </a:r>
        </a:p>
      </dsp:txBody>
      <dsp:txXfrm>
        <a:off x="1388553" y="981118"/>
        <a:ext cx="1577600" cy="1246567"/>
      </dsp:txXfrm>
    </dsp:sp>
    <dsp:sp modelId="{74B370FB-3727-4A4D-A40C-4D1CD54CD587}">
      <dsp:nvSpPr>
        <dsp:cNvPr id="0" name=""/>
        <dsp:cNvSpPr/>
      </dsp:nvSpPr>
      <dsp:spPr>
        <a:xfrm rot="17700000">
          <a:off x="3192494" y="2046101"/>
          <a:ext cx="1522605" cy="4965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40850-7A2E-4398-A672-1907300CFC80}">
      <dsp:nvSpPr>
        <dsp:cNvPr id="0" name=""/>
        <dsp:cNvSpPr/>
      </dsp:nvSpPr>
      <dsp:spPr>
        <a:xfrm>
          <a:off x="3447954" y="942335"/>
          <a:ext cx="1655166" cy="1324133"/>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健全备案审查机制</a:t>
          </a:r>
        </a:p>
      </dsp:txBody>
      <dsp:txXfrm>
        <a:off x="3486737" y="981118"/>
        <a:ext cx="1577600" cy="1246567"/>
      </dsp:txXfrm>
    </dsp:sp>
    <dsp:sp modelId="{24EA433A-E233-4C9A-B6ED-65541855B901}">
      <dsp:nvSpPr>
        <dsp:cNvPr id="0" name=""/>
        <dsp:cNvSpPr/>
      </dsp:nvSpPr>
      <dsp:spPr>
        <a:xfrm rot="20700000">
          <a:off x="4127559" y="3160468"/>
          <a:ext cx="1522605" cy="496549"/>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30ECF-5C66-4EA7-9FCF-68908FC12CB5}">
      <dsp:nvSpPr>
        <dsp:cNvPr id="0" name=""/>
        <dsp:cNvSpPr/>
      </dsp:nvSpPr>
      <dsp:spPr>
        <a:xfrm>
          <a:off x="4796640" y="2549637"/>
          <a:ext cx="1655166" cy="1324133"/>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健全合宪性审查机制</a:t>
          </a:r>
        </a:p>
      </dsp:txBody>
      <dsp:txXfrm>
        <a:off x="4835423" y="2588420"/>
        <a:ext cx="1577600" cy="12465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4F53D-E6E0-44F3-830B-1341347A0869}">
      <dsp:nvSpPr>
        <dsp:cNvPr id="0" name=""/>
        <dsp:cNvSpPr/>
      </dsp:nvSpPr>
      <dsp:spPr>
        <a:xfrm rot="5400000">
          <a:off x="5020247" y="-1968707"/>
          <a:ext cx="1010327" cy="5200387"/>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依法行使监督权，加强对“一府一委两院”的 监督；</a:t>
          </a:r>
        </a:p>
        <a:p>
          <a:pPr marL="171450" lvl="1" indent="-171450" algn="l" defTabSz="711200">
            <a:lnSpc>
              <a:spcPct val="90000"/>
            </a:lnSpc>
            <a:spcBef>
              <a:spcPct val="0"/>
            </a:spcBef>
            <a:spcAft>
              <a:spcPct val="15000"/>
            </a:spcAft>
            <a:buChar char="•"/>
          </a:pPr>
          <a:r>
            <a:rPr lang="zh-CN" altLang="en-US" sz="1600" kern="1200" dirty="0"/>
            <a:t>健全监督机制和程序，使宪法监督更规范有效。</a:t>
          </a:r>
        </a:p>
      </dsp:txBody>
      <dsp:txXfrm rot="-5400000">
        <a:off x="2925217" y="175643"/>
        <a:ext cx="5151067" cy="911687"/>
      </dsp:txXfrm>
    </dsp:sp>
    <dsp:sp modelId="{29EA06D9-5683-49FD-9865-E2A79AC8E6B1}">
      <dsp:nvSpPr>
        <dsp:cNvPr id="0" name=""/>
        <dsp:cNvSpPr/>
      </dsp:nvSpPr>
      <dsp:spPr>
        <a:xfrm>
          <a:off x="0" y="31"/>
          <a:ext cx="2925217" cy="126290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健全人大工作机制</a:t>
          </a:r>
        </a:p>
      </dsp:txBody>
      <dsp:txXfrm>
        <a:off x="61650" y="61681"/>
        <a:ext cx="2801917" cy="1139609"/>
      </dsp:txXfrm>
    </dsp:sp>
    <dsp:sp modelId="{9DDBD7EA-DA76-47FB-A693-33A7B2DDDA94}">
      <dsp:nvSpPr>
        <dsp:cNvPr id="0" name=""/>
        <dsp:cNvSpPr/>
      </dsp:nvSpPr>
      <dsp:spPr>
        <a:xfrm rot="5400000">
          <a:off x="5020247" y="-642652"/>
          <a:ext cx="1010327" cy="5200387"/>
        </a:xfrm>
        <a:prstGeom prst="round2SameRect">
          <a:avLst/>
        </a:prstGeom>
        <a:solidFill>
          <a:schemeClr val="lt1">
            <a:alpha val="90000"/>
            <a:tint val="4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完善宪法解释程序机制</a:t>
          </a:r>
        </a:p>
        <a:p>
          <a:pPr marL="171450" lvl="1" indent="-171450" algn="l" defTabSz="711200">
            <a:lnSpc>
              <a:spcPct val="90000"/>
            </a:lnSpc>
            <a:spcBef>
              <a:spcPct val="0"/>
            </a:spcBef>
            <a:spcAft>
              <a:spcPct val="15000"/>
            </a:spcAft>
            <a:buChar char="•"/>
          </a:pPr>
          <a:r>
            <a:rPr lang="zh-CN" altLang="en-US" sz="1600" kern="1200" dirty="0"/>
            <a:t>明确宪法解释的具体规定</a:t>
          </a:r>
        </a:p>
        <a:p>
          <a:pPr marL="171450" lvl="1" indent="-171450" algn="l" defTabSz="711200">
            <a:lnSpc>
              <a:spcPct val="90000"/>
            </a:lnSpc>
            <a:spcBef>
              <a:spcPct val="0"/>
            </a:spcBef>
            <a:spcAft>
              <a:spcPct val="15000"/>
            </a:spcAft>
            <a:buChar char="•"/>
          </a:pPr>
          <a:r>
            <a:rPr lang="zh-CN" altLang="en-US" sz="1600" kern="1200" dirty="0"/>
            <a:t>保证宪法解释贯彻落实</a:t>
          </a:r>
        </a:p>
      </dsp:txBody>
      <dsp:txXfrm rot="-5400000">
        <a:off x="2925217" y="1501698"/>
        <a:ext cx="5151067" cy="911687"/>
      </dsp:txXfrm>
    </dsp:sp>
    <dsp:sp modelId="{5DDFF6DD-C6E3-4F7D-BBF8-D6929C745DCE}">
      <dsp:nvSpPr>
        <dsp:cNvPr id="0" name=""/>
        <dsp:cNvSpPr/>
      </dsp:nvSpPr>
      <dsp:spPr>
        <a:xfrm>
          <a:off x="0" y="1326086"/>
          <a:ext cx="2925217" cy="1262909"/>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健全宪法解释机制</a:t>
          </a:r>
        </a:p>
      </dsp:txBody>
      <dsp:txXfrm>
        <a:off x="61650" y="1387736"/>
        <a:ext cx="2801917" cy="113960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B2FF2-4B0E-47DC-8292-79BB92D5DCAD}" type="datetimeFigureOut">
              <a:rPr lang="zh-CN" altLang="en-US" smtClean="0"/>
              <a:pPr/>
              <a:t>2021/11/28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80922-FEC7-4AFC-9382-10BFD519D04F}" type="slidenum">
              <a:rPr lang="zh-CN" altLang="en-US" smtClean="0"/>
              <a:pPr/>
              <a:t>‹#›</a:t>
            </a:fld>
            <a:endParaRPr lang="zh-CN" altLang="en-US"/>
          </a:p>
        </p:txBody>
      </p:sp>
    </p:spTree>
    <p:extLst>
      <p:ext uri="{BB962C8B-B14F-4D97-AF65-F5344CB8AC3E}">
        <p14:creationId xmlns="" xmlns:p14="http://schemas.microsoft.com/office/powerpoint/2010/main" val="3706630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2021/11/28</a:t>
            </a:fld>
            <a:endParaRPr lang="zh-CN" altLang="en-US"/>
          </a:p>
        </p:txBody>
      </p:sp>
      <p:sp>
        <p:nvSpPr>
          <p:cNvPr id="5" name="页脚占位符 4">
            <a:extLst>
              <a:ext uri="{FF2B5EF4-FFF2-40B4-BE49-F238E27FC236}">
                <a16:creationId xmlns="" xmlns:a16="http://schemas.microsoft.com/office/drawing/2014/main"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extLst>
      <p:ext uri="{BB962C8B-B14F-4D97-AF65-F5344CB8AC3E}">
        <p14:creationId xmlns="" xmlns:p14="http://schemas.microsoft.com/office/powerpoint/2010/main" val="36050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7973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F9A953B-E190-4422-99BA-1C114998DA5B}" type="slidenum">
              <a:rPr lang="en-US" altLang="zh-CN"/>
              <a:pPr/>
              <a:t>‹#›</a:t>
            </a:fld>
            <a:endParaRPr lang="en-US" altLang="zh-CN"/>
          </a:p>
        </p:txBody>
      </p:sp>
    </p:spTree>
    <p:extLst>
      <p:ext uri="{BB962C8B-B14F-4D97-AF65-F5344CB8AC3E}">
        <p14:creationId xmlns="" xmlns:p14="http://schemas.microsoft.com/office/powerpoint/2010/main" val="180761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E86AC62-51FE-42E1-924B-E352FAA42F4F}" type="slidenum">
              <a:rPr lang="en-US" altLang="zh-CN"/>
              <a:pPr/>
              <a:t>‹#›</a:t>
            </a:fld>
            <a:endParaRPr lang="en-US" altLang="zh-CN"/>
          </a:p>
        </p:txBody>
      </p:sp>
    </p:spTree>
    <p:extLst>
      <p:ext uri="{BB962C8B-B14F-4D97-AF65-F5344CB8AC3E}">
        <p14:creationId xmlns="" xmlns:p14="http://schemas.microsoft.com/office/powerpoint/2010/main" val="3928830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0CEA13A8-208D-4E48-A078-5271903FD88A}" type="slidenum">
              <a:rPr lang="en-US" altLang="zh-CN"/>
              <a:pPr/>
              <a:t>‹#›</a:t>
            </a:fld>
            <a:endParaRPr lang="en-US" altLang="zh-CN"/>
          </a:p>
        </p:txBody>
      </p:sp>
    </p:spTree>
    <p:extLst>
      <p:ext uri="{BB962C8B-B14F-4D97-AF65-F5344CB8AC3E}">
        <p14:creationId xmlns="" xmlns:p14="http://schemas.microsoft.com/office/powerpoint/2010/main" val="23590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F98584D2-D255-413F-A6AB-DB464C665D62}" type="slidenum">
              <a:rPr lang="en-US" altLang="zh-CN"/>
              <a:pPr/>
              <a:t>‹#›</a:t>
            </a:fld>
            <a:endParaRPr lang="en-US" altLang="zh-CN"/>
          </a:p>
        </p:txBody>
      </p:sp>
    </p:spTree>
    <p:extLst>
      <p:ext uri="{BB962C8B-B14F-4D97-AF65-F5344CB8AC3E}">
        <p14:creationId xmlns="" xmlns:p14="http://schemas.microsoft.com/office/powerpoint/2010/main" val="40895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a:extLst>
              <a:ext uri="{FF2B5EF4-FFF2-40B4-BE49-F238E27FC236}">
                <a16:creationId xmlns="" xmlns:a16="http://schemas.microsoft.com/office/drawing/2014/main" id="{C780C550-FF2F-4BF6-9B71-6044001C4F18}"/>
              </a:ext>
            </a:extLst>
          </p:cNvPr>
          <p:cNvSpPr>
            <a:spLocks noGrp="1"/>
          </p:cNvSpPr>
          <p:nvPr>
            <p:ph type="dt" sz="half" idx="10"/>
          </p:nvPr>
        </p:nvSpPr>
        <p:spPr/>
        <p:txBody>
          <a:bodyPr/>
          <a:lstStyle>
            <a:lvl1pPr>
              <a:defRPr/>
            </a:lvl1pPr>
          </a:lstStyle>
          <a:p>
            <a:pPr>
              <a:defRPr/>
            </a:pPr>
            <a:fld id="{0A2C558B-60E6-400C-A5E6-8CAA64459A8B}" type="datetime8">
              <a:rPr lang="en-US" altLang="zh-CN"/>
              <a:pPr>
                <a:defRPr/>
              </a:pPr>
              <a:t>11/28/2021 3:13 PM</a:t>
            </a:fld>
            <a:endParaRPr lang="en-US" altLang="zh-CN"/>
          </a:p>
        </p:txBody>
      </p:sp>
      <p:sp>
        <p:nvSpPr>
          <p:cNvPr id="4" name="Footer Placeholder 3">
            <a:extLst>
              <a:ext uri="{FF2B5EF4-FFF2-40B4-BE49-F238E27FC236}">
                <a16:creationId xmlns="" xmlns:a16="http://schemas.microsoft.com/office/drawing/2014/main" id="{319E4120-EEE4-4BE2-A262-9FCD260D8911}"/>
              </a:ext>
            </a:extLst>
          </p:cNvPr>
          <p:cNvSpPr>
            <a:spLocks noGrp="1"/>
          </p:cNvSpPr>
          <p:nvPr>
            <p:ph type="ftr" sz="quarter" idx="11"/>
          </p:nvPr>
        </p:nvSpPr>
        <p:spPr/>
        <p:txBody>
          <a:bodyPr/>
          <a:lstStyle>
            <a:lvl1pPr>
              <a:defRPr/>
            </a:lvl1pPr>
          </a:lstStyle>
          <a:p>
            <a:pPr>
              <a:defRPr/>
            </a:pPr>
            <a:endParaRPr lang="en-US" altLang="zh-CN"/>
          </a:p>
        </p:txBody>
      </p:sp>
      <p:sp>
        <p:nvSpPr>
          <p:cNvPr id="5" name="Slide Number Placeholder 4">
            <a:extLst>
              <a:ext uri="{FF2B5EF4-FFF2-40B4-BE49-F238E27FC236}">
                <a16:creationId xmlns="" xmlns:a16="http://schemas.microsoft.com/office/drawing/2014/main" id="{FF62F05D-6B42-4A45-A3ED-0B2904934E44}"/>
              </a:ext>
            </a:extLst>
          </p:cNvPr>
          <p:cNvSpPr>
            <a:spLocks noGrp="1"/>
          </p:cNvSpPr>
          <p:nvPr>
            <p:ph type="sldNum" sz="quarter" idx="12"/>
          </p:nvPr>
        </p:nvSpPr>
        <p:spPr/>
        <p:txBody>
          <a:bodyPr/>
          <a:lstStyle>
            <a:lvl1pPr>
              <a:defRPr sz="1400">
                <a:solidFill>
                  <a:srgbClr val="FFFFFF"/>
                </a:solidFill>
              </a:defRPr>
            </a:lvl1pPr>
          </a:lstStyle>
          <a:p>
            <a:pPr>
              <a:defRPr/>
            </a:pPr>
            <a:fld id="{F2207FDE-14D3-4B4D-B4F0-5A7DF135A763}" type="slidenum">
              <a:rPr lang="en-US" altLang="zh-CN"/>
              <a:pPr>
                <a:defRPr/>
              </a:pPr>
              <a:t>‹#›</a:t>
            </a:fld>
            <a:endParaRPr lang="en-US" altLang="zh-CN"/>
          </a:p>
        </p:txBody>
      </p:sp>
    </p:spTree>
    <p:extLst>
      <p:ext uri="{BB962C8B-B14F-4D97-AF65-F5344CB8AC3E}">
        <p14:creationId xmlns="" xmlns:p14="http://schemas.microsoft.com/office/powerpoint/2010/main" val="1900393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FF4A72A-0A92-4EA6-8B6C-161F815CE14C}"/>
              </a:ext>
            </a:extLst>
          </p:cNvPr>
          <p:cNvPicPr>
            <a:picLocks noChangeAspect="1"/>
          </p:cNvPicPr>
          <p:nvPr userDrawn="1"/>
        </p:nvPicPr>
        <p:blipFill>
          <a:blip r:embed="rId9"/>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 xmlns:a16="http://schemas.microsoft.com/office/drawing/2014/main" id="{93746575-872A-4246-8DB2-557B5AE34E8C}"/>
              </a:ext>
            </a:extLst>
          </p:cNvPr>
          <p:cNvPicPr>
            <a:picLocks noChangeAspect="1" noChangeArrowheads="1"/>
          </p:cNvPicPr>
          <p:nvPr userDrawn="1"/>
        </p:nvPicPr>
        <p:blipFill rotWithShape="1">
          <a:blip r:embed="rId10"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9768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imgsrc.baidu.com/baike/pic/item/fcbbb151ca14f79c8d54307a.jpg"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20154;&#26435;&#23459;&#35328;.MPG.flv"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1787&#24180;&#32654;&#22269;&#32852;&#37030;&#23466;&#27861;.flv" TargetMode="External"/><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imgsrc.baidu.com/baike/pic/item/207ea60e3a5a7df437d1226e.jpg" TargetMode="Externa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hyperlink" Target="http://news.xinhuanet.com/politics/2007-04/02/xinsimple_02204040221398901965951.htm" TargetMode="External"/><Relationship Id="rId1" Type="http://schemas.openxmlformats.org/officeDocument/2006/relationships/slideLayout" Target="../slideLayouts/slideLayout3.xml"/><Relationship Id="rId4" Type="http://schemas.openxmlformats.org/officeDocument/2006/relationships/image" Target="../media/image101.jpeg"/></Relationships>
</file>

<file path=ppt/slides/_rels/slide13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hyperlink" Target="http://news.xinhuanet.com/ziliao/2004-11/15/content_2221419.htm" TargetMode="Externa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hyperlink" Target="http://images.google.cn/imgres?imgurl=http://imgsrc.baidu.com/baike/pic/item/787014550a9ec6d7b745aeb8.jpg&amp;imgrefurl=http://b.baidu.com/view/685463.htm&amp;usg=__0acMEcTfN4-_3Sr-5vgJ2pRIMfw=&amp;h=742&amp;w=1050&amp;sz=132&amp;hl=zh-CN&amp;start=21&amp;tbnid=KH2P8-e778yu-M:&amp;tbnh=106&amp;tbnw=150&amp;prev=/images?q=%E4%B8%AD%E5%A4%AE%E5%86%9B%E4%BA%8B%E5%A7%94%E5%91%98%E4%BC%9A%E7%BB%84%E6%88%90&amp;start=20&amp;gbv=2&amp;ndsp=20&amp;hl=zh-CN&amp;newwindow=1&amp;sa=N" TargetMode="External"/><Relationship Id="rId2" Type="http://schemas.openxmlformats.org/officeDocument/2006/relationships/image" Target="../media/image106.png"/><Relationship Id="rId1" Type="http://schemas.openxmlformats.org/officeDocument/2006/relationships/slideLayout" Target="../slideLayouts/slideLayout5.xml"/><Relationship Id="rId4" Type="http://schemas.openxmlformats.org/officeDocument/2006/relationships/image" Target="../media/image107.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images.google.cn/imgres?imgurl=http://bwg.yfzs.gov.cn/UploadFiles/2007824183010124.jpg&amp;imgrefurl=http://bwg.yfzs.gov.cn/Article_Show.asp?ArticleID=3110&amp;usg=__r3dKN-PKr6gknD67CRV-exgtdnM=&amp;h=506&amp;w=400&amp;sz=141&amp;hl=zh-CN&amp;start=84&amp;tbnid=IPCr19xQUOQGkM:&amp;tbnh=131&amp;tbnw=104&amp;prev=/images?q=%E5%AE%AA%E6%B3%95&amp;start=80&amp;gbv=2&amp;ndsp=20&amp;hl=zh-CN&amp;newwindow=1&amp;sa=N"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54&#24180;&#20840;&#22269;&#19968;&#22823;&#21046;&#23450;&#23466;&#27861;.flv"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images.google.cn/imgres?imgurl=http://www.dffzbwg.gov.cn/UploadFiles/2007824175535841.jpg&amp;imgrefurl=http://www.dffzbwg.gov.cn/Article_Print.asp?ArticleID=3067&amp;usg=__OWAoJFtM4voXFBYrRESlTZbN6dc=&amp;h=147&amp;w=400&amp;sz=19&amp;hl=zh-CN&amp;start=10&amp;tbnid=7gTNXgN-iqCrhM:&amp;tbnh=46&amp;tbnw=124&amp;prev=/images?q=1978%E5%B9%B4%E5%AE%AA%E6%B3%95&amp;gbv=2&amp;hl=zh-CN&amp;newwindow=1&amp;sa=G"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news.sina.com.cn/c/2004-03-15/00083022745.shtml"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images.google.cn/imgres?imgurl=http://www.fotosearch.hk/comp/ILW/ILW501/%E5%9F%BA%E6%9C%AC%E5%8E%9F%E5%89%87-%E6%9B%B8-%E9%96%B1%E8%AE%80_~kirbyo0185s.jpg&amp;imgrefurl=http://www.fotosearch.hk/ILW501/kirbyo0185s/&amp;usg=__EMv6KhGVGf20iwaqXjhG_ZnyWfE=&amp;h=300&amp;w=257&amp;sz=33&amp;hl=zh-CN&amp;start=5&amp;tbnid=Og8op92QhdRL7M:&amp;tbnh=116&amp;tbnw=99&amp;prev=/images?q=%E5%9F%BA%E6%9C%AC%E5%8E%9F%E5%88%99&amp;gbv=2&amp;hl=zh-CN&amp;newwindow=1&amp;sa=G" TargetMode="Externa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images.google.cn/imgres?imgurl=http://pic.nipic.com/2008-04-07/20084715217933_2.jpg&amp;imgrefurl=http://www.nipic.com/show/3/92/971fa873337d7a41.html&amp;usg=__rkm98mDqPn6L8N7Le1lRCW29jlQ=&amp;h=605&amp;w=1001&amp;sz=38&amp;hl=zh-CN&amp;start=20&amp;tbnid=BvoJ5Gsy1fuw1M:&amp;tbnh=90&amp;tbnw=149&amp;prev=/images?q=%E5%85%B1%E4%BA%A7%E5%85%9A&amp;gbv=2&amp;ndsp=20&amp;hl=zh-CN&amp;newwindow=1&amp;sa=N"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bp2.blogger.com/_l-5VZSCiiWo/SBdKi7aCeVI/AAAAAAAAATQ/gJmPqG-d8kk/s1600-h/Democracy1.JPG"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diagramColors" Target="../diagrams/colors6.xml"/><Relationship Id="rId10" Type="http://schemas.microsoft.com/office/2007/relationships/diagramDrawing" Target="../diagrams/drawing6.xml"/><Relationship Id="rId4" Type="http://schemas.openxmlformats.org/officeDocument/2006/relationships/diagramQuickStyle" Target="../diagrams/quickStyle6.xml"/><Relationship Id="rId9" Type="http://schemas.openxmlformats.org/officeDocument/2006/relationships/comments" Target="../comments/comment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diagramColors" Target="../diagrams/colors8.xml"/><Relationship Id="rId10" Type="http://schemas.microsoft.com/office/2007/relationships/diagramDrawing" Target="../diagrams/drawing8.xml"/><Relationship Id="rId4" Type="http://schemas.openxmlformats.org/officeDocument/2006/relationships/diagramQuickStyle" Target="../diagrams/quickStyle8.xml"/><Relationship Id="rId9" Type="http://schemas.openxmlformats.org/officeDocument/2006/relationships/comments" Target="../comments/commen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openxmlformats.org/officeDocument/2006/relationships/image" Target="../media/image6.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23385;&#24535;&#21018;&#20107;&#20214;.flv"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http://ccd.zjonline.com.cn/shxz/szg001.jpg" TargetMode="External"/><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images.google.cn/imgres?imgurl=http://liaoning.nen.com.cn/77972966595362816/20061109/712746.jpg&amp;imgrefurl=http://www.cnmlm.com/bbs/dispbbs.asp?boardid=97&amp;id=37409&amp;usg=__3YAdBe22ZFTYgJtoAockpDkHSIA=&amp;h=268&amp;w=400&amp;sz=28&amp;hl=zh-CN&amp;start=185&amp;tbnid=blpbLEhM8TKNCM:&amp;tbnh=83&amp;tbnw=124&amp;prev=/images?q=%E4%BA%BA%E8%BA%AB%E8%87%AA%E7%94%B1&amp;start=180&amp;gbv=2&amp;ndsp=20&amp;hl=zh-CN&amp;newwindow=1&amp;sa=N" TargetMode="Externa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imgsrc.baidu.com/baike/pic/item/b25d99016cd5b5c5277fb5d7.jpg"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hyperlink" Target="../../../../../Downloads/&#20312;&#31077;&#26519;&#26696;.flv" TargetMode="Externa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image" Target="../media/image69.png"/><Relationship Id="rId4" Type="http://schemas.openxmlformats.org/officeDocument/2006/relationships/image" Target="../media/image68.png"/></Relationships>
</file>

<file path=ppt/slides/_rels/slide9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images.google.cn/imgres?imgurl=http://hiphotos.baidu.com/saner3/pic/item/276be4220237aae2d7cae2e1.jpg&amp;imgrefurl=http://hi.baidu.com/saner3/blog/item/0b08206049c1a8db8db10dcc.html&amp;h=956&amp;w=1000&amp;sz=209&amp;hl=zh-CN&amp;start=2&amp;um=1&amp;usg=__NQuVu9ZzTWi-euI6YxVCRzEr11A=&amp;tbnid=04iitBBUgKTgzM:&amp;tbnh=142&amp;tbnw=149&amp;prev=/images?q=%E9%97%AE%E5%8F%B7&amp;um=1&amp;complete=1&amp;hl=zh-CN&amp;newwindow=1&amp;client=aff-avalanche&amp;channel=textlink" TargetMode="Externa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344314"/>
            <a:ext cx="7772400" cy="1702082"/>
          </a:xfrm>
        </p:spPr>
        <p:txBody>
          <a:bodyPr/>
          <a:lstStyle/>
          <a:p>
            <a:pPr algn="ctr" eaLnBrk="1" hangingPunct="1"/>
            <a:r>
              <a:rPr lang="zh-CN" altLang="en-US" sz="3600" dirty="0">
                <a:solidFill>
                  <a:srgbClr val="002060"/>
                </a:solidFill>
                <a:latin typeface="华文琥珀" panose="02010800040101010101" pitchFamily="2" charset="-122"/>
                <a:ea typeface="华文琥珀" panose="02010800040101010101" pitchFamily="2" charset="-122"/>
              </a:rPr>
              <a:t>第十讲</a:t>
            </a:r>
            <a:r>
              <a:rPr lang="en-US" altLang="zh-CN" sz="3600" dirty="0">
                <a:solidFill>
                  <a:srgbClr val="002060"/>
                </a:solidFill>
                <a:latin typeface="华文琥珀" panose="02010800040101010101" pitchFamily="2" charset="-122"/>
                <a:ea typeface="华文琥珀" panose="02010800040101010101" pitchFamily="2" charset="-122"/>
              </a:rPr>
              <a:t>    </a:t>
            </a:r>
            <a:r>
              <a:rPr lang="zh-CN" altLang="en-US" sz="3600" dirty="0">
                <a:solidFill>
                  <a:srgbClr val="002060"/>
                </a:solidFill>
                <a:latin typeface="华文琥珀" panose="02010800040101010101" pitchFamily="2" charset="-122"/>
                <a:ea typeface="华文琥珀" panose="02010800040101010101" pitchFamily="2" charset="-122"/>
              </a:rPr>
              <a:t>维护宪法权威  弘扬宪法精神</a:t>
            </a:r>
          </a:p>
        </p:txBody>
      </p:sp>
      <p:pic>
        <p:nvPicPr>
          <p:cNvPr id="102402" name="Picture 2" descr="https://timgsa.baidu.com/timg?image&amp;quality=80&amp;size=b9999_10000&amp;sec=1539844594510&amp;di=4dc745f6d13a9609c4a8060bad8eb641&amp;imgtype=0&amp;src=http%3A%2F%2Fwww.wenming.cn%2Fsyjj%2Fdfcz%2Fah%2F201412%2FW020141208309037141489.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753311" y="3429000"/>
            <a:ext cx="3110680" cy="2684001"/>
          </a:xfrm>
          <a:prstGeom prst="rect">
            <a:avLst/>
          </a:prstGeom>
          <a:noFill/>
          <a:effectLst>
            <a:softEdge rad="635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7235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64882" y="1489075"/>
            <a:ext cx="8218487" cy="719137"/>
          </a:xfrm>
        </p:spPr>
        <p:txBody>
          <a:bodyPr/>
          <a:lstStyle/>
          <a:p>
            <a:pPr eaLnBrk="1" hangingPunct="1"/>
            <a:r>
              <a:rPr lang="zh-CN" altLang="en-US" sz="3200" b="1" dirty="0">
                <a:solidFill>
                  <a:srgbClr val="FF3300"/>
                </a:solidFill>
                <a:ea typeface="黑体" panose="02010609060101010101" pitchFamily="49" charset="-122"/>
              </a:rPr>
              <a:t>近代宪法是资产阶级革命的产物</a:t>
            </a:r>
          </a:p>
        </p:txBody>
      </p:sp>
      <p:sp>
        <p:nvSpPr>
          <p:cNvPr id="7172" name="Rectangle 13"/>
          <p:cNvSpPr>
            <a:spLocks noGrp="1" noChangeArrowheads="1"/>
          </p:cNvSpPr>
          <p:nvPr>
            <p:ph type="body" idx="1"/>
          </p:nvPr>
        </p:nvSpPr>
        <p:spPr>
          <a:xfrm>
            <a:off x="2495550" y="3789363"/>
            <a:ext cx="4679950" cy="2087562"/>
          </a:xfrm>
          <a:noFill/>
        </p:spPr>
        <p:txBody>
          <a:bodyPr/>
          <a:lstStyle/>
          <a:p>
            <a:pPr eaLnBrk="1" hangingPunct="1">
              <a:lnSpc>
                <a:spcPct val="90000"/>
              </a:lnSpc>
            </a:pPr>
            <a:r>
              <a:rPr lang="en-US" altLang="zh-CN" sz="2400" b="1">
                <a:latin typeface="楷体" panose="02010609060101010101" pitchFamily="49" charset="-122"/>
                <a:ea typeface="楷体" panose="02010609060101010101" pitchFamily="49" charset="-122"/>
              </a:rPr>
              <a:t>1628</a:t>
            </a:r>
            <a:r>
              <a:rPr lang="zh-CN" altLang="en-US" sz="2400" b="1">
                <a:latin typeface="楷体" panose="02010609060101010101" pitchFamily="49" charset="-122"/>
                <a:ea typeface="楷体" panose="02010609060101010101" pitchFamily="49" charset="-122"/>
              </a:rPr>
              <a:t>年的</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权利请愿书</a:t>
            </a:r>
            <a:r>
              <a:rPr lang="en-US" altLang="zh-CN" sz="2400" b="1">
                <a:latin typeface="楷体" panose="02010609060101010101" pitchFamily="49" charset="-122"/>
                <a:ea typeface="楷体" panose="02010609060101010101" pitchFamily="49" charset="-122"/>
              </a:rPr>
              <a:t>》</a:t>
            </a:r>
          </a:p>
          <a:p>
            <a:pPr eaLnBrk="1" hangingPunct="1">
              <a:lnSpc>
                <a:spcPct val="90000"/>
              </a:lnSpc>
            </a:pPr>
            <a:r>
              <a:rPr lang="en-US" altLang="zh-CN" sz="2400" b="1">
                <a:latin typeface="楷体" panose="02010609060101010101" pitchFamily="49" charset="-122"/>
                <a:ea typeface="楷体" panose="02010609060101010101" pitchFamily="49" charset="-122"/>
              </a:rPr>
              <a:t>1679</a:t>
            </a:r>
            <a:r>
              <a:rPr lang="zh-CN" altLang="en-US" sz="2400" b="1">
                <a:latin typeface="楷体" panose="02010609060101010101" pitchFamily="49" charset="-122"/>
                <a:ea typeface="楷体" panose="02010609060101010101" pitchFamily="49" charset="-122"/>
              </a:rPr>
              <a:t>年的</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人身保护法</a:t>
            </a:r>
            <a:r>
              <a:rPr lang="en-US" altLang="zh-CN" sz="2400" b="1">
                <a:latin typeface="楷体" panose="02010609060101010101" pitchFamily="49" charset="-122"/>
                <a:ea typeface="楷体" panose="02010609060101010101" pitchFamily="49" charset="-122"/>
              </a:rPr>
              <a:t>》</a:t>
            </a:r>
          </a:p>
          <a:p>
            <a:pPr eaLnBrk="1" hangingPunct="1">
              <a:lnSpc>
                <a:spcPct val="90000"/>
              </a:lnSpc>
            </a:pPr>
            <a:r>
              <a:rPr lang="en-US" altLang="zh-CN" sz="2400" b="1">
                <a:latin typeface="楷体" panose="02010609060101010101" pitchFamily="49" charset="-122"/>
                <a:ea typeface="楷体" panose="02010609060101010101" pitchFamily="49" charset="-122"/>
              </a:rPr>
              <a:t>1689</a:t>
            </a:r>
            <a:r>
              <a:rPr lang="zh-CN" altLang="en-US" sz="2400" b="1">
                <a:latin typeface="楷体" panose="02010609060101010101" pitchFamily="49" charset="-122"/>
                <a:ea typeface="楷体" panose="02010609060101010101" pitchFamily="49" charset="-122"/>
              </a:rPr>
              <a:t>年的</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权利法案</a:t>
            </a:r>
            <a:r>
              <a:rPr lang="en-US" altLang="zh-CN" sz="2400" b="1">
                <a:latin typeface="楷体" panose="02010609060101010101" pitchFamily="49" charset="-122"/>
                <a:ea typeface="楷体" panose="02010609060101010101" pitchFamily="49" charset="-122"/>
              </a:rPr>
              <a:t>》</a:t>
            </a:r>
          </a:p>
          <a:p>
            <a:pPr eaLnBrk="1" hangingPunct="1">
              <a:lnSpc>
                <a:spcPct val="90000"/>
              </a:lnSpc>
            </a:pPr>
            <a:r>
              <a:rPr lang="en-US" altLang="zh-CN" sz="2400" b="1">
                <a:latin typeface="楷体" panose="02010609060101010101" pitchFamily="49" charset="-122"/>
                <a:ea typeface="楷体" panose="02010609060101010101" pitchFamily="49" charset="-122"/>
              </a:rPr>
              <a:t>1701</a:t>
            </a:r>
            <a:r>
              <a:rPr lang="zh-CN" altLang="en-US" sz="2400" b="1">
                <a:latin typeface="楷体" panose="02010609060101010101" pitchFamily="49" charset="-122"/>
                <a:ea typeface="楷体" panose="02010609060101010101" pitchFamily="49" charset="-122"/>
              </a:rPr>
              <a:t>年的</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王位继承法</a:t>
            </a:r>
            <a:r>
              <a:rPr lang="en-US" altLang="zh-CN" sz="2400" b="1">
                <a:latin typeface="楷体" panose="02010609060101010101" pitchFamily="49" charset="-122"/>
                <a:ea typeface="楷体" panose="02010609060101010101" pitchFamily="49" charset="-122"/>
              </a:rPr>
              <a:t>》</a:t>
            </a:r>
            <a:endParaRPr lang="zh-CN" altLang="en-US" sz="2400" b="1">
              <a:latin typeface="楷体" panose="02010609060101010101" pitchFamily="49" charset="-122"/>
              <a:ea typeface="楷体" panose="02010609060101010101" pitchFamily="49" charset="-122"/>
            </a:endParaRPr>
          </a:p>
          <a:p>
            <a:pPr eaLnBrk="1" hangingPunct="1">
              <a:lnSpc>
                <a:spcPct val="90000"/>
              </a:lnSpc>
            </a:pPr>
            <a:endParaRPr lang="en-US" altLang="zh-CN" b="1">
              <a:latin typeface="楷体" panose="02010609060101010101" pitchFamily="49" charset="-122"/>
              <a:ea typeface="楷体" panose="02010609060101010101" pitchFamily="49" charset="-122"/>
            </a:endParaRPr>
          </a:p>
        </p:txBody>
      </p:sp>
      <p:sp>
        <p:nvSpPr>
          <p:cNvPr id="7173" name="Rectangle 14"/>
          <p:cNvSpPr>
            <a:spLocks noChangeArrowheads="1"/>
          </p:cNvSpPr>
          <p:nvPr/>
        </p:nvSpPr>
        <p:spPr bwMode="auto">
          <a:xfrm>
            <a:off x="2711450" y="2562225"/>
            <a:ext cx="4305300"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a:solidFill>
                  <a:srgbClr val="009900"/>
                </a:solidFill>
                <a:latin typeface="楷体" panose="02010609060101010101" pitchFamily="49" charset="-122"/>
                <a:ea typeface="楷体" panose="02010609060101010101" pitchFamily="49" charset="-122"/>
              </a:rPr>
              <a:t>英国宪法 </a:t>
            </a:r>
            <a:r>
              <a:rPr lang="en-US" altLang="zh-CN" b="1">
                <a:solidFill>
                  <a:srgbClr val="009900"/>
                </a:solidFill>
                <a:latin typeface="楷体" panose="02010609060101010101" pitchFamily="49" charset="-122"/>
                <a:ea typeface="楷体" panose="02010609060101010101" pitchFamily="49" charset="-122"/>
              </a:rPr>
              <a:t>(</a:t>
            </a:r>
            <a:r>
              <a:rPr lang="zh-CN" altLang="en-US" b="1">
                <a:solidFill>
                  <a:srgbClr val="009900"/>
                </a:solidFill>
                <a:latin typeface="楷体" panose="02010609060101010101" pitchFamily="49" charset="-122"/>
                <a:ea typeface="楷体" panose="02010609060101010101" pitchFamily="49" charset="-122"/>
              </a:rPr>
              <a:t>宪政之母</a:t>
            </a:r>
            <a:r>
              <a:rPr lang="en-US" altLang="zh-CN" b="1">
                <a:solidFill>
                  <a:srgbClr val="009900"/>
                </a:solidFill>
                <a:latin typeface="楷体" panose="02010609060101010101" pitchFamily="49" charset="-122"/>
                <a:ea typeface="楷体" panose="02010609060101010101" pitchFamily="49" charset="-122"/>
              </a:rPr>
              <a:t>)</a:t>
            </a:r>
            <a:r>
              <a:rPr lang="en-US" altLang="zh-CN">
                <a:latin typeface="楷体" panose="02010609060101010101" pitchFamily="49" charset="-122"/>
                <a:ea typeface="楷体" panose="02010609060101010101" pitchFamily="49" charset="-122"/>
              </a:rPr>
              <a:t> </a:t>
            </a:r>
          </a:p>
        </p:txBody>
      </p:sp>
      <p:sp>
        <p:nvSpPr>
          <p:cNvPr id="7174" name="Rectangle 15"/>
          <p:cNvSpPr>
            <a:spLocks noChangeArrowheads="1"/>
          </p:cNvSpPr>
          <p:nvPr/>
        </p:nvSpPr>
        <p:spPr bwMode="auto">
          <a:xfrm>
            <a:off x="8131211" y="5266309"/>
            <a:ext cx="1935145" cy="610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ts val="1800"/>
              </a:lnSpc>
            </a:pPr>
            <a:r>
              <a:rPr lang="en-US" altLang="zh-CN" sz="2000" b="1" dirty="0">
                <a:latin typeface="华文楷体" panose="02010600040101010101" pitchFamily="2" charset="-122"/>
                <a:ea typeface="华文楷体" panose="02010600040101010101" pitchFamily="2" charset="-122"/>
              </a:rPr>
              <a:t>《</a:t>
            </a:r>
            <a:r>
              <a:rPr lang="zh-CN" altLang="en-US" sz="2000" b="1" dirty="0">
                <a:latin typeface="华文楷体" panose="02010600040101010101" pitchFamily="2" charset="-122"/>
                <a:ea typeface="华文楷体" panose="02010600040101010101" pitchFamily="2" charset="-122"/>
              </a:rPr>
              <a:t>权利法案</a:t>
            </a:r>
            <a:r>
              <a:rPr lang="en-US" altLang="zh-CN" sz="2000" b="1" dirty="0">
                <a:latin typeface="华文楷体" panose="02010600040101010101" pitchFamily="2" charset="-122"/>
                <a:ea typeface="华文楷体" panose="02010600040101010101" pitchFamily="2" charset="-122"/>
              </a:rPr>
              <a:t>》</a:t>
            </a:r>
          </a:p>
          <a:p>
            <a:pPr algn="ctr" eaLnBrk="1" hangingPunct="1">
              <a:lnSpc>
                <a:spcPts val="1800"/>
              </a:lnSpc>
            </a:pPr>
            <a:r>
              <a:rPr lang="en-US" altLang="zh-CN" sz="2000" dirty="0">
                <a:latin typeface="华文楷体" panose="02010600040101010101" pitchFamily="2" charset="-122"/>
                <a:ea typeface="华文楷体" panose="02010600040101010101" pitchFamily="2" charset="-122"/>
              </a:rPr>
              <a:t>(the bill of right)</a:t>
            </a:r>
            <a:r>
              <a:rPr lang="en-US" altLang="zh-CN" dirty="0">
                <a:latin typeface="华文楷体" panose="02010600040101010101" pitchFamily="2" charset="-122"/>
                <a:ea typeface="华文楷体" panose="02010600040101010101" pitchFamily="2" charset="-122"/>
              </a:rPr>
              <a:t> </a:t>
            </a:r>
          </a:p>
        </p:txBody>
      </p:sp>
      <p:pic>
        <p:nvPicPr>
          <p:cNvPr id="7175" name="Picture 19">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05768" y="2562225"/>
            <a:ext cx="2160588"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5880733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156073" y="2180780"/>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我国公民的基本义务</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22972" y="2180780"/>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649153" y="2197544"/>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104450" name="Picture 2" descr="https://timgsa.baidu.com/timg?image&amp;quality=80&amp;size=b9999_10000&amp;sec=1539837605233&amp;di=c9dd84494b392fe05580b105d147227c&amp;imgtype=0&amp;src=http%3A%2F%2Fpic.baike.soso.com%2Fp%2F20140311%2F20140311173414-1867562037.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99235" y="3017202"/>
            <a:ext cx="4010025" cy="2962276"/>
          </a:xfrm>
          <a:prstGeom prst="rect">
            <a:avLst/>
          </a:prstGeom>
          <a:noFill/>
          <a:effectLst>
            <a:softEdge rad="635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9500109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图片 6" descr="基本义务.png"/>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42298" y="1323702"/>
            <a:ext cx="8288592" cy="4988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374063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9606E3C-BE5F-426D-9E5F-0CEA97D2668B}"/>
              </a:ext>
            </a:extLst>
          </p:cNvPr>
          <p:cNvSpPr>
            <a:spLocks noGrp="1"/>
          </p:cNvSpPr>
          <p:nvPr>
            <p:ph type="title"/>
          </p:nvPr>
        </p:nvSpPr>
        <p:spPr>
          <a:xfrm>
            <a:off x="3161414" y="1505759"/>
            <a:ext cx="10972800" cy="572907"/>
          </a:xfrm>
        </p:spPr>
        <p:txBody>
          <a:bodyPr/>
          <a:lstStyle/>
          <a:p>
            <a:r>
              <a:rPr lang="zh-CN" altLang="zh-CN" sz="2800" b="1" dirty="0">
                <a:solidFill>
                  <a:srgbClr val="FF0000"/>
                </a:solidFill>
              </a:rPr>
              <a:t>一男子拒服兵役，被多部门联合惩戒</a:t>
            </a:r>
            <a:r>
              <a:rPr lang="zh-CN" altLang="zh-CN" dirty="0"/>
              <a:t/>
            </a:r>
            <a:br>
              <a:rPr lang="zh-CN" altLang="zh-CN" dirty="0"/>
            </a:br>
            <a:endParaRPr lang="zh-CN" altLang="en-US" dirty="0"/>
          </a:p>
        </p:txBody>
      </p:sp>
      <p:sp>
        <p:nvSpPr>
          <p:cNvPr id="3" name="内容占位符 2">
            <a:extLst>
              <a:ext uri="{FF2B5EF4-FFF2-40B4-BE49-F238E27FC236}">
                <a16:creationId xmlns="" xmlns:a16="http://schemas.microsoft.com/office/drawing/2014/main" id="{EB7ACAAA-1D9E-427C-BF07-624A0BF56054}"/>
              </a:ext>
            </a:extLst>
          </p:cNvPr>
          <p:cNvSpPr>
            <a:spLocks noGrp="1"/>
          </p:cNvSpPr>
          <p:nvPr>
            <p:ph idx="1"/>
          </p:nvPr>
        </p:nvSpPr>
        <p:spPr>
          <a:xfrm>
            <a:off x="1141228" y="2332037"/>
            <a:ext cx="10256874" cy="4525963"/>
          </a:xfrm>
        </p:spPr>
        <p:txBody>
          <a:bodyPr/>
          <a:lstStyle/>
          <a:p>
            <a:pPr marL="0" indent="0">
              <a:buNone/>
            </a:pPr>
            <a:r>
              <a:rPr lang="en-US" altLang="zh-CN" sz="1600" dirty="0"/>
              <a:t>1997</a:t>
            </a:r>
            <a:r>
              <a:rPr lang="zh-CN" altLang="zh-CN" sz="1600" dirty="0"/>
              <a:t>年出生的袁某某，在</a:t>
            </a:r>
            <a:r>
              <a:rPr lang="en-US" altLang="zh-CN" sz="1600" dirty="0"/>
              <a:t>2021</a:t>
            </a:r>
            <a:r>
              <a:rPr lang="zh-CN" altLang="zh-CN" sz="1600" dirty="0"/>
              <a:t>年上半年征兵中，自愿在“全国征兵网”报名应征，经体格检查和政治考核合格，并签定《依法服兵役承诺书》，于</a:t>
            </a:r>
            <a:r>
              <a:rPr lang="en-US" altLang="zh-CN" sz="1600" dirty="0"/>
              <a:t>2021</a:t>
            </a:r>
            <a:r>
              <a:rPr lang="zh-CN" altLang="zh-CN" sz="1600" dirty="0"/>
              <a:t>年</a:t>
            </a:r>
            <a:r>
              <a:rPr lang="en-US" altLang="zh-CN" sz="1600" dirty="0"/>
              <a:t>3</a:t>
            </a:r>
            <a:r>
              <a:rPr lang="zh-CN" altLang="zh-CN" sz="1600" dirty="0"/>
              <a:t>月批准应征入伍。入伍后，袁某某以难以适应部队管理和生活节奏为由坚持要求离开部队。经所在部队及故城县征兵办、镇人武部和家人的反复教育引导，其仍然拒绝履行兵役义务，且态度坚决，于</a:t>
            </a:r>
            <a:r>
              <a:rPr lang="en-US" altLang="zh-CN" sz="1600" dirty="0"/>
              <a:t>2021</a:t>
            </a:r>
            <a:r>
              <a:rPr lang="zh-CN" altLang="zh-CN" sz="1600" dirty="0"/>
              <a:t>年</a:t>
            </a:r>
            <a:r>
              <a:rPr lang="en-US" altLang="zh-CN" sz="1600" dirty="0"/>
              <a:t>6</a:t>
            </a:r>
            <a:r>
              <a:rPr lang="zh-CN" altLang="zh-CN" sz="1600" dirty="0"/>
              <a:t>月</a:t>
            </a:r>
            <a:r>
              <a:rPr lang="en-US" altLang="zh-CN" sz="1600" dirty="0"/>
              <a:t>7</a:t>
            </a:r>
            <a:r>
              <a:rPr lang="zh-CN" altLang="zh-CN" sz="1600" dirty="0"/>
              <a:t>日被部队按拒服兵役除名处理，退回原籍。</a:t>
            </a:r>
            <a:r>
              <a:rPr lang="en-US" altLang="zh-CN" sz="1600" dirty="0"/>
              <a:t> </a:t>
            </a:r>
            <a:endParaRPr lang="zh-CN" altLang="zh-CN" sz="1600" dirty="0"/>
          </a:p>
          <a:p>
            <a:pPr marL="0" indent="0">
              <a:buNone/>
            </a:pPr>
            <a:r>
              <a:rPr lang="zh-CN" altLang="zh-CN" sz="1600" dirty="0"/>
              <a:t>为切实维护兵役制度的严肃性权威性，依据《中华人民共和国兵役法》《征兵工作条例》《解决入伍新兵拒服兵役问题暂行办法》等有关规定，由故城县委组织部、县委宣传部、县公安局、人社局、财政局、退役军人事务局、教育局、县征兵办等部门对袁某某拒服兵役依法实施联合惩戒。将其纳入履行国防义务严重失信主体名单；不得录用其为公务员或是参照公务员法管理的工作人员及临时聘用人员和劳务派遣人员；更改户口页“兵役状态”栏同时户籍电子档案中备注“拒服兵役”相关信息，两年内不得为其办理出国（境）手续；两年内不得为其办理升（复）学手续，两年内暂停其专科以上学历报考资格；取消其义务兵优待金，追回义务兵家庭优待金及其它入伍奖励金；按照故城县</a:t>
            </a:r>
            <a:r>
              <a:rPr lang="en-US" altLang="zh-CN" sz="1600" dirty="0"/>
              <a:t>2021</a:t>
            </a:r>
            <a:r>
              <a:rPr lang="zh-CN" altLang="zh-CN" sz="1600" dirty="0"/>
              <a:t>年义务兵家庭优待金</a:t>
            </a:r>
            <a:r>
              <a:rPr lang="en-US" altLang="zh-CN" sz="1600" dirty="0"/>
              <a:t>2</a:t>
            </a:r>
            <a:r>
              <a:rPr lang="zh-CN" altLang="zh-CN" sz="1600" dirty="0"/>
              <a:t>倍对其罚款</a:t>
            </a:r>
            <a:r>
              <a:rPr lang="en-US" altLang="zh-CN" sz="1600" dirty="0"/>
              <a:t>62550</a:t>
            </a:r>
            <a:r>
              <a:rPr lang="zh-CN" altLang="zh-CN" sz="1600" dirty="0"/>
              <a:t>元；其拒服兵役行为及惩处结果，通过广播、电视、门户网站、微信公众平台等形式向社会通报。</a:t>
            </a:r>
            <a:endParaRPr lang="en-US" altLang="zh-CN" sz="1600" dirty="0"/>
          </a:p>
          <a:p>
            <a:pPr marL="0" indent="0">
              <a:buNone/>
            </a:pPr>
            <a:r>
              <a:rPr lang="zh-CN" altLang="zh-CN" sz="1600" dirty="0"/>
              <a:t>兵役机关提醒，当兵不是儿戏，拒服兵役后果严重。今后，在依法征集入伍兵员中，凡出现拒服兵役人员，一律依法严肃惩处。</a:t>
            </a:r>
          </a:p>
        </p:txBody>
      </p:sp>
    </p:spTree>
    <p:extLst>
      <p:ext uri="{BB962C8B-B14F-4D97-AF65-F5344CB8AC3E}">
        <p14:creationId xmlns="" xmlns:p14="http://schemas.microsoft.com/office/powerpoint/2010/main" val="12597683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701480" y="1462342"/>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四节   我国的国家制度</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3439094291"/>
              </p:ext>
            </p:extLst>
          </p:nvPr>
        </p:nvGraphicFramePr>
        <p:xfrm>
          <a:off x="3174375" y="2993454"/>
          <a:ext cx="6545697" cy="3343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941195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713135" y="1372553"/>
            <a:ext cx="2087562" cy="1143000"/>
          </a:xfrm>
        </p:spPr>
        <p:txBody>
          <a:bodyPr/>
          <a:lstStyle/>
          <a:p>
            <a:pPr algn="l" eaLnBrk="1" hangingPunct="1"/>
            <a:r>
              <a:rPr lang="zh-CN" altLang="en-US" sz="3600" b="1" dirty="0">
                <a:solidFill>
                  <a:srgbClr val="FF3300"/>
                </a:solidFill>
                <a:ea typeface="黑体" panose="02010609060101010101" pitchFamily="49" charset="-122"/>
              </a:rPr>
              <a:t>基本概念</a:t>
            </a:r>
          </a:p>
        </p:txBody>
      </p:sp>
      <p:sp>
        <p:nvSpPr>
          <p:cNvPr id="46083" name="Rectangle 3"/>
          <p:cNvSpPr>
            <a:spLocks noGrp="1" noChangeArrowheads="1"/>
          </p:cNvSpPr>
          <p:nvPr>
            <p:ph type="body" idx="1"/>
          </p:nvPr>
        </p:nvSpPr>
        <p:spPr>
          <a:xfrm>
            <a:off x="758951" y="2515553"/>
            <a:ext cx="3995929" cy="4392612"/>
          </a:xfrm>
        </p:spPr>
        <p:txBody>
          <a:bodyPr/>
          <a:lstStyle/>
          <a:p>
            <a:pPr eaLnBrk="1" hangingPunct="1">
              <a:lnSpc>
                <a:spcPct val="90000"/>
              </a:lnSpc>
            </a:pPr>
            <a:r>
              <a:rPr kumimoji="1" lang="zh-CN" altLang="en-US" sz="2000" b="1" dirty="0">
                <a:latin typeface="楷体" panose="02010609060101010101" pitchFamily="49" charset="-122"/>
                <a:ea typeface="楷体" panose="02010609060101010101" pitchFamily="49" charset="-122"/>
              </a:rPr>
              <a:t>国家制度是一个国家的统治阶级通过宪法、法律规定的有关国家性质和国家形式等方面的制度的总称。它的最核心部分是国体和政体。 </a:t>
            </a:r>
          </a:p>
          <a:p>
            <a:pPr eaLnBrk="1" hangingPunct="1">
              <a:lnSpc>
                <a:spcPct val="90000"/>
              </a:lnSpc>
            </a:pPr>
            <a:r>
              <a:rPr kumimoji="1" lang="zh-CN" altLang="en-US" sz="2000" b="1" dirty="0">
                <a:solidFill>
                  <a:srgbClr val="00B050"/>
                </a:solidFill>
                <a:latin typeface="楷体" panose="02010609060101010101" pitchFamily="49" charset="-122"/>
                <a:ea typeface="楷体" panose="02010609060101010101" pitchFamily="49" charset="-122"/>
              </a:rPr>
              <a:t>国体，</a:t>
            </a:r>
            <a:r>
              <a:rPr kumimoji="1" lang="zh-CN" altLang="en-US" sz="2000" b="1" dirty="0">
                <a:latin typeface="楷体" panose="02010609060101010101" pitchFamily="49" charset="-122"/>
                <a:ea typeface="楷体" panose="02010609060101010101" pitchFamily="49" charset="-122"/>
              </a:rPr>
              <a:t>即国家性质，指的是国家的阶级性质，它体现着社会各阶级在国家中的地位和作用。</a:t>
            </a:r>
          </a:p>
          <a:p>
            <a:pPr eaLnBrk="1" hangingPunct="1">
              <a:lnSpc>
                <a:spcPct val="90000"/>
              </a:lnSpc>
            </a:pPr>
            <a:r>
              <a:rPr kumimoji="1" lang="zh-CN" altLang="en-US" sz="2000" b="1" dirty="0">
                <a:solidFill>
                  <a:srgbClr val="00B050"/>
                </a:solidFill>
                <a:latin typeface="楷体" panose="02010609060101010101" pitchFamily="49" charset="-122"/>
                <a:ea typeface="楷体" panose="02010609060101010101" pitchFamily="49" charset="-122"/>
              </a:rPr>
              <a:t>政体，</a:t>
            </a:r>
            <a:r>
              <a:rPr kumimoji="1" lang="zh-CN" altLang="en-US" sz="2000" b="1" dirty="0">
                <a:latin typeface="楷体" panose="02010609060101010101" pitchFamily="49" charset="-122"/>
                <a:ea typeface="楷体" panose="02010609060101010101" pitchFamily="49" charset="-122"/>
              </a:rPr>
              <a:t>是指一国的政权组织形式。</a:t>
            </a:r>
          </a:p>
        </p:txBody>
      </p:sp>
      <p:pic>
        <p:nvPicPr>
          <p:cNvPr id="46085" name="Picture 6" descr="pic_26244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208524" y="1277557"/>
            <a:ext cx="6166612" cy="5256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24495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10937" y="217163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人民民主专政制度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77836" y="2171636"/>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3704017" y="2188400"/>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6379141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2495551" y="1535494"/>
            <a:ext cx="7008813" cy="1008062"/>
          </a:xfrm>
          <a:prstGeom prst="rect">
            <a:avLst/>
          </a:prstGeom>
        </p:spPr>
        <p:txBody>
          <a:bodyPr/>
          <a:lstStyle/>
          <a:p>
            <a:pPr algn="l" eaLnBrk="1" hangingPunct="1"/>
            <a:r>
              <a:rPr kumimoji="1" lang="zh-CN" altLang="en-US" sz="2400" b="1" dirty="0">
                <a:solidFill>
                  <a:srgbClr val="FF3300"/>
                </a:solidFill>
                <a:latin typeface="Times New Roman" panose="02020603050405020304" pitchFamily="18" charset="0"/>
                <a:ea typeface="黑体" panose="02010609060101010101" pitchFamily="49" charset="-122"/>
              </a:rPr>
              <a:t>我国宪法确立的国体</a:t>
            </a:r>
            <a:r>
              <a:rPr kumimoji="1" lang="en-US" altLang="zh-CN" sz="2400" b="1" dirty="0">
                <a:solidFill>
                  <a:srgbClr val="FF3300"/>
                </a:solidFill>
                <a:latin typeface="Times New Roman" panose="02020603050405020304" pitchFamily="18" charset="0"/>
                <a:ea typeface="黑体" panose="02010609060101010101" pitchFamily="49" charset="-122"/>
              </a:rPr>
              <a:t>——</a:t>
            </a:r>
            <a:r>
              <a:rPr lang="zh-CN" altLang="en-US" sz="2400" b="1" dirty="0">
                <a:solidFill>
                  <a:srgbClr val="FF3300"/>
                </a:solidFill>
                <a:latin typeface="隶书" panose="02010509060101010101" pitchFamily="49" charset="-122"/>
                <a:ea typeface="黑体" panose="02010609060101010101" pitchFamily="49" charset="-122"/>
              </a:rPr>
              <a:t>人民民主专政制度</a:t>
            </a:r>
          </a:p>
        </p:txBody>
      </p:sp>
      <p:sp>
        <p:nvSpPr>
          <p:cNvPr id="47108" name="Rectangle 5"/>
          <p:cNvSpPr>
            <a:spLocks noChangeArrowheads="1"/>
          </p:cNvSpPr>
          <p:nvPr/>
        </p:nvSpPr>
        <p:spPr bwMode="auto">
          <a:xfrm>
            <a:off x="1627632" y="2623821"/>
            <a:ext cx="5331968" cy="3744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kumimoji="1" lang="zh-CN" altLang="en-US" sz="2400" b="1" dirty="0">
                <a:latin typeface="楷体" panose="02010609060101010101" pitchFamily="49" charset="-122"/>
                <a:ea typeface="楷体" panose="02010609060101010101" pitchFamily="49" charset="-122"/>
              </a:rPr>
              <a:t>人民民主专政是我国的国体。</a:t>
            </a:r>
          </a:p>
          <a:p>
            <a:pPr eaLnBrk="1" hangingPunct="1">
              <a:spcBef>
                <a:spcPct val="20000"/>
              </a:spcBef>
              <a:buFontTx/>
              <a:buChar char="•"/>
            </a:pPr>
            <a:endParaRPr kumimoji="1" lang="zh-CN" altLang="en-US" sz="2400" b="1" dirty="0">
              <a:latin typeface="楷体" panose="02010609060101010101" pitchFamily="49" charset="-122"/>
              <a:ea typeface="楷体" panose="02010609060101010101" pitchFamily="49" charset="-122"/>
            </a:endParaRPr>
          </a:p>
          <a:p>
            <a:pPr eaLnBrk="1" hangingPunct="1">
              <a:spcBef>
                <a:spcPct val="20000"/>
              </a:spcBef>
              <a:buFontTx/>
              <a:buChar char="•"/>
            </a:pPr>
            <a:r>
              <a:rPr kumimoji="1" lang="zh-CN" altLang="en-US" sz="2400" b="1" dirty="0">
                <a:latin typeface="楷体" panose="02010609060101010101" pitchFamily="49" charset="-122"/>
                <a:ea typeface="楷体" panose="02010609060101010101" pitchFamily="49" charset="-122"/>
              </a:rPr>
              <a:t>中华人民共和国是工人阶级领导的、以工农联盟为基础的人民民主专政的社会主义国家。</a:t>
            </a:r>
          </a:p>
          <a:p>
            <a:pPr eaLnBrk="1" hangingPunct="1">
              <a:spcBef>
                <a:spcPct val="20000"/>
              </a:spcBef>
              <a:buFontTx/>
              <a:buChar char="•"/>
            </a:pPr>
            <a:endParaRPr kumimoji="1" lang="zh-CN" altLang="en-US" sz="2400" b="1" dirty="0">
              <a:latin typeface="楷体" panose="02010609060101010101" pitchFamily="49" charset="-122"/>
              <a:ea typeface="楷体" panose="02010609060101010101" pitchFamily="49" charset="-122"/>
            </a:endParaRPr>
          </a:p>
          <a:p>
            <a:pPr eaLnBrk="1" hangingPunct="1">
              <a:spcBef>
                <a:spcPct val="20000"/>
              </a:spcBef>
              <a:buFontTx/>
              <a:buChar char="•"/>
            </a:pPr>
            <a:r>
              <a:rPr kumimoji="1" lang="zh-CN" altLang="en-US" sz="2400" b="1" dirty="0">
                <a:latin typeface="楷体" panose="02010609060101010101" pitchFamily="49" charset="-122"/>
                <a:ea typeface="楷体" panose="02010609060101010101" pitchFamily="49" charset="-122"/>
              </a:rPr>
              <a:t>爱国统一战线是人民民主专政的重要保障。</a:t>
            </a:r>
          </a:p>
          <a:p>
            <a:pPr eaLnBrk="1" hangingPunct="1">
              <a:spcBef>
                <a:spcPct val="20000"/>
              </a:spcBef>
              <a:buFontTx/>
              <a:buChar char="•"/>
            </a:pPr>
            <a:endParaRPr kumimoji="1" lang="zh-CN" altLang="en-US" sz="2400" b="1" dirty="0">
              <a:latin typeface="楷体" panose="02010609060101010101" pitchFamily="49" charset="-122"/>
              <a:ea typeface="楷体" panose="02010609060101010101" pitchFamily="49" charset="-122"/>
            </a:endParaRPr>
          </a:p>
          <a:p>
            <a:pPr eaLnBrk="1" hangingPunct="1">
              <a:lnSpc>
                <a:spcPct val="120000"/>
              </a:lnSpc>
              <a:spcBef>
                <a:spcPct val="20000"/>
              </a:spcBef>
              <a:buClr>
                <a:schemeClr val="folHlink"/>
              </a:buClr>
              <a:buSzPct val="60000"/>
              <a:buFont typeface="Wingdings" panose="05000000000000000000" pitchFamily="2" charset="2"/>
              <a:buNone/>
            </a:pPr>
            <a:endParaRPr kumimoji="1" lang="en-US" altLang="zh-CN" sz="2400" b="1" dirty="0">
              <a:latin typeface="楷体_GB2312" pitchFamily="49" charset="-122"/>
            </a:endParaRPr>
          </a:p>
        </p:txBody>
      </p:sp>
      <p:pic>
        <p:nvPicPr>
          <p:cNvPr id="47109" name="Picture 7" descr="68_31097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720458" y="2689860"/>
            <a:ext cx="2447925" cy="273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145325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535957" y="3595976"/>
            <a:ext cx="4195763" cy="604837"/>
          </a:xfrm>
          <a:prstGeom prst="rect">
            <a:avLst/>
          </a:prstGeom>
        </p:spPr>
        <p:txBody>
          <a:bodyPr/>
          <a:lstStyle/>
          <a:p>
            <a:pPr eaLnBrk="1" hangingPunct="1"/>
            <a:r>
              <a:rPr kumimoji="1" lang="zh-CN" altLang="en-US" sz="2800" b="1">
                <a:solidFill>
                  <a:srgbClr val="FF3300"/>
                </a:solidFill>
                <a:latin typeface="Times New Roman" panose="02020603050405020304" pitchFamily="18" charset="0"/>
                <a:ea typeface="黑体" panose="02010609060101010101" pitchFamily="49" charset="-122"/>
              </a:rPr>
              <a:t>人民民主专政制度</a:t>
            </a:r>
          </a:p>
        </p:txBody>
      </p:sp>
      <p:grpSp>
        <p:nvGrpSpPr>
          <p:cNvPr id="48131" name="Group 3"/>
          <p:cNvGrpSpPr>
            <a:grpSpLocks/>
          </p:cNvGrpSpPr>
          <p:nvPr/>
        </p:nvGrpSpPr>
        <p:grpSpPr bwMode="auto">
          <a:xfrm>
            <a:off x="1344168" y="960120"/>
            <a:ext cx="9756648" cy="5613039"/>
            <a:chOff x="0" y="709"/>
            <a:chExt cx="5568" cy="3455"/>
          </a:xfrm>
        </p:grpSpPr>
        <p:grpSp>
          <p:nvGrpSpPr>
            <p:cNvPr id="48133" name="Group 4"/>
            <p:cNvGrpSpPr>
              <a:grpSpLocks/>
            </p:cNvGrpSpPr>
            <p:nvPr/>
          </p:nvGrpSpPr>
          <p:grpSpPr bwMode="auto">
            <a:xfrm>
              <a:off x="192" y="1093"/>
              <a:ext cx="1248" cy="762"/>
              <a:chOff x="480" y="192"/>
              <a:chExt cx="1488" cy="672"/>
            </a:xfrm>
          </p:grpSpPr>
          <p:sp>
            <p:nvSpPr>
              <p:cNvPr id="48161" name="Oval 5"/>
              <p:cNvSpPr>
                <a:spLocks noChangeArrowheads="1"/>
              </p:cNvSpPr>
              <p:nvPr/>
            </p:nvSpPr>
            <p:spPr bwMode="auto">
              <a:xfrm>
                <a:off x="480" y="192"/>
                <a:ext cx="1488" cy="672"/>
              </a:xfrm>
              <a:prstGeom prst="ellipse">
                <a:avLst/>
              </a:prstGeom>
              <a:solidFill>
                <a:srgbClr val="FFCCCC"/>
              </a:solidFill>
              <a:ln w="127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2710" name="Text Box 6"/>
              <p:cNvSpPr txBox="1">
                <a:spLocks noChangeArrowheads="1"/>
              </p:cNvSpPr>
              <p:nvPr/>
            </p:nvSpPr>
            <p:spPr bwMode="auto">
              <a:xfrm>
                <a:off x="759" y="355"/>
                <a:ext cx="965" cy="299"/>
              </a:xfrm>
              <a:prstGeom prst="rect">
                <a:avLst/>
              </a:prstGeom>
              <a:solidFill>
                <a:srgbClr val="FFCCCC"/>
              </a:solidFill>
              <a:ln w="9525">
                <a:noFill/>
                <a:miter lim="800000"/>
                <a:headEnd/>
                <a:tailEnd/>
              </a:ln>
              <a:effectLst/>
            </p:spPr>
            <p:txBody>
              <a:bodyPr>
                <a:spAutoFit/>
              </a:bodyPr>
              <a:lstStyle/>
              <a:p>
                <a:pPr algn="ctr">
                  <a:lnSpc>
                    <a:spcPct val="500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我国的</a:t>
                </a:r>
              </a:p>
              <a:p>
                <a:pPr algn="ctr">
                  <a:lnSpc>
                    <a:spcPct val="500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国家制度</a:t>
                </a:r>
              </a:p>
            </p:txBody>
          </p:sp>
        </p:grpSp>
        <p:grpSp>
          <p:nvGrpSpPr>
            <p:cNvPr id="48134" name="Group 7"/>
            <p:cNvGrpSpPr>
              <a:grpSpLocks/>
            </p:cNvGrpSpPr>
            <p:nvPr/>
          </p:nvGrpSpPr>
          <p:grpSpPr bwMode="auto">
            <a:xfrm>
              <a:off x="1852" y="1146"/>
              <a:ext cx="1245" cy="576"/>
              <a:chOff x="3004" y="201"/>
              <a:chExt cx="1245" cy="528"/>
            </a:xfrm>
          </p:grpSpPr>
          <p:sp>
            <p:nvSpPr>
              <p:cNvPr id="48159" name="Oval 8"/>
              <p:cNvSpPr>
                <a:spLocks noChangeArrowheads="1"/>
              </p:cNvSpPr>
              <p:nvPr/>
            </p:nvSpPr>
            <p:spPr bwMode="auto">
              <a:xfrm>
                <a:off x="3004" y="201"/>
                <a:ext cx="1008" cy="528"/>
              </a:xfrm>
              <a:prstGeom prst="ellipse">
                <a:avLst/>
              </a:prstGeom>
              <a:solidFill>
                <a:srgbClr val="99FF66"/>
              </a:solidFill>
              <a:ln w="127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endParaRPr kumimoji="1" lang="zh-CN" altLang="zh-CN" sz="2400">
                  <a:solidFill>
                    <a:srgbClr val="FF0000"/>
                  </a:solidFill>
                  <a:latin typeface="Times New Roman" panose="02020603050405020304" pitchFamily="18" charset="0"/>
                  <a:ea typeface="宋体" panose="02010600030101010101" pitchFamily="2" charset="-122"/>
                </a:endParaRPr>
              </a:p>
            </p:txBody>
          </p:sp>
          <p:sp>
            <p:nvSpPr>
              <p:cNvPr id="72713" name="Text Box 9"/>
              <p:cNvSpPr txBox="1">
                <a:spLocks noChangeArrowheads="1"/>
              </p:cNvSpPr>
              <p:nvPr/>
            </p:nvSpPr>
            <p:spPr bwMode="auto">
              <a:xfrm>
                <a:off x="3289" y="322"/>
                <a:ext cx="965" cy="223"/>
              </a:xfrm>
              <a:prstGeom prst="rect">
                <a:avLst/>
              </a:prstGeom>
              <a:noFill/>
              <a:ln w="9525">
                <a:noFill/>
                <a:miter lim="800000"/>
                <a:headEnd/>
                <a:tailEnd/>
              </a:ln>
              <a:effectLst/>
            </p:spPr>
            <p:txBody>
              <a:bodyPr>
                <a:spAutoFit/>
              </a:bodyPr>
              <a:lstStyle/>
              <a:p>
                <a:pPr>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国体</a:t>
                </a:r>
              </a:p>
            </p:txBody>
          </p:sp>
        </p:grpSp>
        <p:grpSp>
          <p:nvGrpSpPr>
            <p:cNvPr id="48135" name="Group 10"/>
            <p:cNvGrpSpPr>
              <a:grpSpLocks/>
            </p:cNvGrpSpPr>
            <p:nvPr/>
          </p:nvGrpSpPr>
          <p:grpSpPr bwMode="auto">
            <a:xfrm>
              <a:off x="3216" y="1141"/>
              <a:ext cx="1059" cy="576"/>
              <a:chOff x="3984" y="240"/>
              <a:chExt cx="1059" cy="528"/>
            </a:xfrm>
          </p:grpSpPr>
          <p:sp>
            <p:nvSpPr>
              <p:cNvPr id="48157" name="Oval 11"/>
              <p:cNvSpPr>
                <a:spLocks noChangeArrowheads="1"/>
              </p:cNvSpPr>
              <p:nvPr/>
            </p:nvSpPr>
            <p:spPr bwMode="auto">
              <a:xfrm>
                <a:off x="3984" y="240"/>
                <a:ext cx="960" cy="528"/>
              </a:xfrm>
              <a:prstGeom prst="ellipse">
                <a:avLst/>
              </a:prstGeom>
              <a:solidFill>
                <a:srgbClr val="FFFF00"/>
              </a:solidFill>
              <a:ln w="127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2716" name="Text Box 12"/>
              <p:cNvSpPr txBox="1">
                <a:spLocks noChangeArrowheads="1"/>
              </p:cNvSpPr>
              <p:nvPr/>
            </p:nvSpPr>
            <p:spPr bwMode="auto">
              <a:xfrm>
                <a:off x="4234" y="365"/>
                <a:ext cx="809" cy="223"/>
              </a:xfrm>
              <a:prstGeom prst="rect">
                <a:avLst/>
              </a:prstGeom>
              <a:noFill/>
              <a:ln w="9525">
                <a:noFill/>
                <a:miter lim="800000"/>
                <a:headEnd/>
                <a:tailEnd/>
              </a:ln>
              <a:effectLst/>
            </p:spPr>
            <p:txBody>
              <a:bodyPr>
                <a:spAutoFit/>
              </a:bodyPr>
              <a:lstStyle/>
              <a:p>
                <a:pPr>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政体</a:t>
                </a:r>
              </a:p>
            </p:txBody>
          </p:sp>
        </p:grpSp>
        <p:grpSp>
          <p:nvGrpSpPr>
            <p:cNvPr id="48136" name="Group 13"/>
            <p:cNvGrpSpPr>
              <a:grpSpLocks/>
            </p:cNvGrpSpPr>
            <p:nvPr/>
          </p:nvGrpSpPr>
          <p:grpSpPr bwMode="auto">
            <a:xfrm>
              <a:off x="1728" y="1978"/>
              <a:ext cx="1344" cy="699"/>
              <a:chOff x="2832" y="1269"/>
              <a:chExt cx="1344" cy="699"/>
            </a:xfrm>
          </p:grpSpPr>
          <p:sp>
            <p:nvSpPr>
              <p:cNvPr id="48155" name="Oval 14"/>
              <p:cNvSpPr>
                <a:spLocks noChangeArrowheads="1"/>
              </p:cNvSpPr>
              <p:nvPr/>
            </p:nvSpPr>
            <p:spPr bwMode="auto">
              <a:xfrm>
                <a:off x="2832" y="1296"/>
                <a:ext cx="1344" cy="672"/>
              </a:xfrm>
              <a:prstGeom prst="ellipse">
                <a:avLst/>
              </a:prstGeom>
              <a:solidFill>
                <a:srgbClr val="99FF66"/>
              </a:solidFill>
              <a:ln w="127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2719" name="Text Box 15"/>
              <p:cNvSpPr txBox="1">
                <a:spLocks noChangeArrowheads="1"/>
              </p:cNvSpPr>
              <p:nvPr/>
            </p:nvSpPr>
            <p:spPr bwMode="auto">
              <a:xfrm>
                <a:off x="2956" y="1269"/>
                <a:ext cx="1150" cy="486"/>
              </a:xfrm>
              <a:prstGeom prst="rect">
                <a:avLst/>
              </a:prstGeom>
              <a:noFill/>
              <a:ln w="9525">
                <a:noFill/>
                <a:miter lim="800000"/>
                <a:headEnd/>
                <a:tailEnd/>
              </a:ln>
              <a:effectLst/>
            </p:spPr>
            <p:txBody>
              <a:bodyPr>
                <a:spAutoFit/>
              </a:bodyPr>
              <a:lstStyle/>
              <a:p>
                <a:pPr>
                  <a:spcBef>
                    <a:spcPct val="50000"/>
                  </a:spcBef>
                  <a:defRPr/>
                </a:pPr>
                <a:endParaRPr kumimoji="1" lang="en-US" altLang="zh-CN" sz="2400" b="1" dirty="0">
                  <a:effectLst>
                    <a:outerShdw blurRad="38100" dist="38100" dir="2700000" algn="tl">
                      <a:srgbClr val="C0C0C0"/>
                    </a:outerShdw>
                  </a:effectLst>
                  <a:latin typeface="Times New Roman" pitchFamily="18" charset="0"/>
                </a:endParaRPr>
              </a:p>
              <a:p>
                <a:pPr>
                  <a:lnSpc>
                    <a:spcPct val="600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人民民主专政</a:t>
                </a:r>
              </a:p>
            </p:txBody>
          </p:sp>
        </p:grpSp>
        <p:sp>
          <p:nvSpPr>
            <p:cNvPr id="48137" name="AutoShape 16"/>
            <p:cNvSpPr>
              <a:spLocks noChangeArrowheads="1"/>
            </p:cNvSpPr>
            <p:nvPr/>
          </p:nvSpPr>
          <p:spPr bwMode="auto">
            <a:xfrm>
              <a:off x="1440" y="1237"/>
              <a:ext cx="336"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43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grpSp>
          <p:nvGrpSpPr>
            <p:cNvPr id="48138" name="Group 17"/>
            <p:cNvGrpSpPr>
              <a:grpSpLocks/>
            </p:cNvGrpSpPr>
            <p:nvPr/>
          </p:nvGrpSpPr>
          <p:grpSpPr bwMode="auto">
            <a:xfrm>
              <a:off x="1725" y="3485"/>
              <a:ext cx="1386" cy="679"/>
              <a:chOff x="3010" y="3110"/>
              <a:chExt cx="1264" cy="634"/>
            </a:xfrm>
          </p:grpSpPr>
          <p:sp>
            <p:nvSpPr>
              <p:cNvPr id="48153" name="Oval 18" descr="新闻纸"/>
              <p:cNvSpPr>
                <a:spLocks noChangeArrowheads="1"/>
              </p:cNvSpPr>
              <p:nvPr/>
            </p:nvSpPr>
            <p:spPr bwMode="auto">
              <a:xfrm>
                <a:off x="3038" y="3110"/>
                <a:ext cx="1236" cy="634"/>
              </a:xfrm>
              <a:prstGeom prst="ellipse">
                <a:avLst/>
              </a:prstGeom>
              <a:blipFill dpi="0" rotWithShape="0">
                <a:blip r:embed="rId2" cstate="print"/>
                <a:srcRect/>
                <a:tile tx="0" ty="0" sx="100000" sy="100000" flip="none" algn="tl"/>
              </a:blipFill>
              <a:ln w="127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51226" name="Text Box 19"/>
              <p:cNvSpPr txBox="1">
                <a:spLocks noChangeArrowheads="1"/>
              </p:cNvSpPr>
              <p:nvPr/>
            </p:nvSpPr>
            <p:spPr bwMode="auto">
              <a:xfrm>
                <a:off x="3010" y="3230"/>
                <a:ext cx="1224" cy="395"/>
              </a:xfrm>
              <a:prstGeom prst="rect">
                <a:avLst/>
              </a:prstGeom>
              <a:noFill/>
              <a:ln w="9525">
                <a:noFill/>
                <a:miter lim="800000"/>
                <a:headEnd/>
                <a:tailEnd/>
              </a:ln>
            </p:spPr>
            <p:txBody>
              <a:bodyPr wrap="square">
                <a:spAutoFit/>
              </a:bodyPr>
              <a:lstStyle/>
              <a:p>
                <a:pPr algn="ctr">
                  <a:spcBef>
                    <a:spcPct val="50000"/>
                  </a:spcBef>
                  <a:defRPr/>
                </a:pPr>
                <a:r>
                  <a:rPr kumimoji="1" lang="zh-CN" altLang="en-US" b="1" dirty="0">
                    <a:effectLst>
                      <a:outerShdw blurRad="38100" dist="38100" dir="2700000" algn="tl">
                        <a:srgbClr val="C0C0C0"/>
                      </a:outerShdw>
                    </a:effectLst>
                    <a:latin typeface="楷体" pitchFamily="49" charset="-122"/>
                    <a:ea typeface="楷体" pitchFamily="49" charset="-122"/>
                  </a:rPr>
                  <a:t>以工农联盟为基础（同盟军基本力量）</a:t>
                </a:r>
              </a:p>
            </p:txBody>
          </p:sp>
        </p:grpSp>
        <p:grpSp>
          <p:nvGrpSpPr>
            <p:cNvPr id="48139" name="Group 20"/>
            <p:cNvGrpSpPr>
              <a:grpSpLocks/>
            </p:cNvGrpSpPr>
            <p:nvPr/>
          </p:nvGrpSpPr>
          <p:grpSpPr bwMode="auto">
            <a:xfrm>
              <a:off x="1715" y="2917"/>
              <a:ext cx="1321" cy="570"/>
              <a:chOff x="3003" y="2400"/>
              <a:chExt cx="1241" cy="604"/>
            </a:xfrm>
          </p:grpSpPr>
          <p:sp>
            <p:nvSpPr>
              <p:cNvPr id="51223" name="Oval 21"/>
              <p:cNvSpPr>
                <a:spLocks noChangeArrowheads="1"/>
              </p:cNvSpPr>
              <p:nvPr/>
            </p:nvSpPr>
            <p:spPr bwMode="auto">
              <a:xfrm>
                <a:off x="3003" y="2400"/>
                <a:ext cx="1241" cy="604"/>
              </a:xfrm>
              <a:prstGeom prst="ellipse">
                <a:avLst/>
              </a:prstGeom>
              <a:solidFill>
                <a:schemeClr val="bg1">
                  <a:lumMod val="85000"/>
                </a:schemeClr>
              </a:solidFill>
              <a:ln w="12700">
                <a:solidFill>
                  <a:schemeClr val="tx1"/>
                </a:solidFill>
                <a:round/>
                <a:headEnd/>
                <a:tailEnd/>
              </a:ln>
            </p:spPr>
            <p:txBody>
              <a:bodyPr wrap="none" anchor="ctr"/>
              <a:lstStyle/>
              <a:p>
                <a:pPr>
                  <a:defRPr/>
                </a:pPr>
                <a:endParaRPr lang="zh-CN" altLang="en-US">
                  <a:latin typeface="Arial" charset="0"/>
                </a:endParaRPr>
              </a:p>
            </p:txBody>
          </p:sp>
          <p:sp>
            <p:nvSpPr>
              <p:cNvPr id="51224" name="Text Box 22"/>
              <p:cNvSpPr txBox="1">
                <a:spLocks noChangeArrowheads="1"/>
              </p:cNvSpPr>
              <p:nvPr/>
            </p:nvSpPr>
            <p:spPr bwMode="auto">
              <a:xfrm>
                <a:off x="3073" y="2499"/>
                <a:ext cx="1100" cy="491"/>
              </a:xfrm>
              <a:prstGeom prst="rect">
                <a:avLst/>
              </a:prstGeom>
              <a:noFill/>
              <a:ln w="9525">
                <a:noFill/>
                <a:miter lim="800000"/>
                <a:headEnd/>
                <a:tailEnd/>
              </a:ln>
            </p:spPr>
            <p:txBody>
              <a:bodyPr wrap="square">
                <a:spAutoFit/>
              </a:bodyPr>
              <a:lstStyle/>
              <a:p>
                <a:pPr algn="ctr">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工人阶级领导（主力军）</a:t>
                </a:r>
              </a:p>
            </p:txBody>
          </p:sp>
        </p:grpSp>
        <p:sp>
          <p:nvSpPr>
            <p:cNvPr id="51212" name="Oval 23"/>
            <p:cNvSpPr>
              <a:spLocks noChangeArrowheads="1"/>
            </p:cNvSpPr>
            <p:nvPr/>
          </p:nvSpPr>
          <p:spPr bwMode="auto">
            <a:xfrm>
              <a:off x="0" y="3113"/>
              <a:ext cx="1410" cy="721"/>
            </a:xfrm>
            <a:prstGeom prst="ellipse">
              <a:avLst/>
            </a:prstGeom>
            <a:solidFill>
              <a:schemeClr val="bg1">
                <a:lumMod val="85000"/>
              </a:schemeClr>
            </a:solidFill>
            <a:ln w="12700">
              <a:solidFill>
                <a:schemeClr val="tx1"/>
              </a:solidFill>
              <a:round/>
              <a:headEnd/>
              <a:tailEnd/>
            </a:ln>
          </p:spPr>
          <p:txBody>
            <a:bodyPr wrap="none" anchor="ctr"/>
            <a:lstStyle/>
            <a:p>
              <a:pPr>
                <a:defRPr/>
              </a:pPr>
              <a:endParaRPr lang="zh-CN" altLang="en-US">
                <a:latin typeface="Arial" charset="0"/>
              </a:endParaRPr>
            </a:p>
          </p:txBody>
        </p:sp>
        <p:sp>
          <p:nvSpPr>
            <p:cNvPr id="72728" name="Text Box 24"/>
            <p:cNvSpPr txBox="1">
              <a:spLocks noChangeArrowheads="1"/>
            </p:cNvSpPr>
            <p:nvPr/>
          </p:nvSpPr>
          <p:spPr bwMode="auto">
            <a:xfrm>
              <a:off x="285" y="3290"/>
              <a:ext cx="902" cy="383"/>
            </a:xfrm>
            <a:prstGeom prst="rect">
              <a:avLst/>
            </a:prstGeom>
            <a:solidFill>
              <a:schemeClr val="bg1">
                <a:lumMod val="85000"/>
              </a:schemeClr>
            </a:solidFill>
            <a:ln w="9525">
              <a:noFill/>
              <a:miter lim="800000"/>
              <a:headEnd/>
              <a:tailEnd/>
            </a:ln>
            <a:effectLst/>
          </p:spPr>
          <p:txBody>
            <a:bodyPr>
              <a:spAutoFit/>
            </a:bodyPr>
            <a:lstStyle/>
            <a:p>
              <a:pPr algn="ctr">
                <a:lnSpc>
                  <a:spcPts val="15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社会主义</a:t>
              </a:r>
            </a:p>
            <a:p>
              <a:pPr algn="ctr">
                <a:lnSpc>
                  <a:spcPts val="15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国家政权</a:t>
              </a:r>
            </a:p>
          </p:txBody>
        </p:sp>
        <p:sp>
          <p:nvSpPr>
            <p:cNvPr id="48142" name="AutoShape 25"/>
            <p:cNvSpPr>
              <a:spLocks noChangeArrowheads="1"/>
            </p:cNvSpPr>
            <p:nvPr/>
          </p:nvSpPr>
          <p:spPr bwMode="auto">
            <a:xfrm rot="10800000">
              <a:off x="1344" y="3109"/>
              <a:ext cx="240"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sp>
          <p:nvSpPr>
            <p:cNvPr id="48143" name="AutoShape 26"/>
            <p:cNvSpPr>
              <a:spLocks noChangeArrowheads="1"/>
            </p:cNvSpPr>
            <p:nvPr/>
          </p:nvSpPr>
          <p:spPr bwMode="auto">
            <a:xfrm rot="5400000">
              <a:off x="2280" y="2557"/>
              <a:ext cx="24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sp>
          <p:nvSpPr>
            <p:cNvPr id="72731" name="AutoShape 27"/>
            <p:cNvSpPr>
              <a:spLocks noChangeArrowheads="1"/>
            </p:cNvSpPr>
            <p:nvPr/>
          </p:nvSpPr>
          <p:spPr bwMode="auto">
            <a:xfrm>
              <a:off x="4272" y="1141"/>
              <a:ext cx="1296" cy="720"/>
            </a:xfrm>
            <a:prstGeom prst="wedgeRoundRectCallout">
              <a:avLst>
                <a:gd name="adj1" fmla="val 4088"/>
                <a:gd name="adj2" fmla="val 100000"/>
                <a:gd name="adj3" fmla="val 16667"/>
              </a:avLst>
            </a:prstGeom>
            <a:solidFill>
              <a:srgbClr val="FFFF00"/>
            </a:solidFill>
            <a:ln w="12700">
              <a:solidFill>
                <a:schemeClr val="tx1"/>
              </a:solidFill>
              <a:miter lim="800000"/>
              <a:headEnd/>
              <a:tailEnd/>
            </a:ln>
            <a:effectLst/>
          </p:spPr>
          <p:txBody>
            <a:bodyPr tIns="10800" bIns="118800"/>
            <a:lstStyle/>
            <a:p>
              <a:pPr>
                <a:lnSpc>
                  <a:spcPts val="1400"/>
                </a:lnSpc>
                <a:spcBef>
                  <a:spcPct val="50000"/>
                </a:spcBef>
                <a:defRPr/>
              </a:pPr>
              <a:r>
                <a:rPr kumimoji="1" lang="en-US" altLang="zh-CN" sz="2400" b="1" dirty="0">
                  <a:effectLst>
                    <a:outerShdw blurRad="38100" dist="38100" dir="2700000" algn="tl">
                      <a:srgbClr val="FFFFFF"/>
                    </a:outerShdw>
                  </a:effectLst>
                  <a:latin typeface="Times New Roman" pitchFamily="18" charset="0"/>
                </a:rPr>
                <a:t>    </a:t>
              </a:r>
            </a:p>
            <a:p>
              <a:pPr>
                <a:lnSpc>
                  <a:spcPts val="1400"/>
                </a:lnSpc>
                <a:spcBef>
                  <a:spcPct val="50000"/>
                </a:spcBef>
                <a:defRPr/>
              </a:pPr>
              <a:r>
                <a:rPr kumimoji="1" lang="en-US" altLang="zh-CN" sz="2400" b="1" dirty="0">
                  <a:effectLst>
                    <a:outerShdw blurRad="38100" dist="38100" dir="2700000" algn="tl">
                      <a:srgbClr val="FFFFFF"/>
                    </a:outerShdw>
                  </a:effectLst>
                  <a:latin typeface="Times New Roman" pitchFamily="18" charset="0"/>
                  <a:ea typeface="楷体" pitchFamily="49" charset="-122"/>
                </a:rPr>
                <a:t>    </a:t>
              </a:r>
              <a:r>
                <a:rPr kumimoji="1" lang="zh-CN" altLang="en-US" sz="2000" b="1" dirty="0">
                  <a:effectLst>
                    <a:outerShdw blurRad="38100" dist="38100" dir="2700000" algn="tl">
                      <a:srgbClr val="C0C0C0"/>
                    </a:outerShdw>
                  </a:effectLst>
                  <a:latin typeface="楷体" pitchFamily="49" charset="-122"/>
                  <a:ea typeface="楷体" pitchFamily="49" charset="-122"/>
                </a:rPr>
                <a:t>人民代表</a:t>
              </a:r>
            </a:p>
            <a:p>
              <a:pPr>
                <a:lnSpc>
                  <a:spcPts val="14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  大会制度</a:t>
              </a:r>
            </a:p>
          </p:txBody>
        </p:sp>
        <p:sp>
          <p:nvSpPr>
            <p:cNvPr id="51217" name="AutoShape 28"/>
            <p:cNvSpPr>
              <a:spLocks noChangeArrowheads="1"/>
            </p:cNvSpPr>
            <p:nvPr/>
          </p:nvSpPr>
          <p:spPr bwMode="auto">
            <a:xfrm>
              <a:off x="3647" y="3269"/>
              <a:ext cx="1824" cy="768"/>
            </a:xfrm>
            <a:prstGeom prst="wedgeRoundRectCallout">
              <a:avLst>
                <a:gd name="adj1" fmla="val -82559"/>
                <a:gd name="adj2" fmla="val -147988"/>
                <a:gd name="adj3" fmla="val 16667"/>
              </a:avLst>
            </a:prstGeom>
            <a:solidFill>
              <a:schemeClr val="bg1">
                <a:lumMod val="85000"/>
              </a:schemeClr>
            </a:solidFill>
            <a:ln w="12700">
              <a:solidFill>
                <a:schemeClr val="tx1"/>
              </a:solidFill>
              <a:miter lim="800000"/>
              <a:headEnd/>
              <a:tailEnd/>
            </a:ln>
          </p:spPr>
          <p:txBody>
            <a:bodyPr/>
            <a:lstStyle/>
            <a:p>
              <a:pPr algn="ctr">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对极少数敌视和破坏社会主义事业的敌人实行专政</a:t>
              </a:r>
            </a:p>
          </p:txBody>
        </p:sp>
        <p:sp>
          <p:nvSpPr>
            <p:cNvPr id="51218" name="AutoShape 29"/>
            <p:cNvSpPr>
              <a:spLocks noChangeArrowheads="1"/>
            </p:cNvSpPr>
            <p:nvPr/>
          </p:nvSpPr>
          <p:spPr bwMode="auto">
            <a:xfrm>
              <a:off x="4502" y="2341"/>
              <a:ext cx="1008" cy="624"/>
            </a:xfrm>
            <a:prstGeom prst="wedgeRoundRectCallout">
              <a:avLst>
                <a:gd name="adj1" fmla="val -192162"/>
                <a:gd name="adj2" fmla="val -26282"/>
                <a:gd name="adj3" fmla="val 16667"/>
              </a:avLst>
            </a:prstGeom>
            <a:solidFill>
              <a:schemeClr val="bg1">
                <a:lumMod val="85000"/>
              </a:schemeClr>
            </a:solidFill>
            <a:ln w="12700">
              <a:solidFill>
                <a:schemeClr val="tx1"/>
              </a:solidFill>
              <a:miter lim="800000"/>
              <a:headEnd/>
              <a:tailEnd/>
            </a:ln>
          </p:spPr>
          <p:txBody>
            <a:bodyPr/>
            <a:lstStyle/>
            <a:p>
              <a:pPr>
                <a:lnSpc>
                  <a:spcPts val="1200"/>
                </a:lnSpc>
                <a:spcBef>
                  <a:spcPct val="50000"/>
                </a:spcBef>
                <a:defRPr/>
              </a:pPr>
              <a:endParaRPr kumimoji="1" lang="en-US" altLang="zh-CN" sz="2000" b="1" dirty="0">
                <a:effectLst>
                  <a:outerShdw blurRad="38100" dist="38100" dir="2700000" algn="tl">
                    <a:srgbClr val="C0C0C0"/>
                  </a:outerShdw>
                </a:effectLst>
                <a:latin typeface="楷体" pitchFamily="49" charset="-122"/>
                <a:ea typeface="楷体" pitchFamily="49" charset="-122"/>
              </a:endParaRPr>
            </a:p>
            <a:p>
              <a:pPr>
                <a:lnSpc>
                  <a:spcPts val="12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人民内部</a:t>
              </a:r>
            </a:p>
            <a:p>
              <a:pPr>
                <a:lnSpc>
                  <a:spcPts val="1200"/>
                </a:lnSpc>
                <a:spcBef>
                  <a:spcPct val="50000"/>
                </a:spcBef>
                <a:defRPr/>
              </a:pPr>
              <a:r>
                <a:rPr kumimoji="1" lang="zh-CN" altLang="en-US" sz="2000" b="1" dirty="0">
                  <a:effectLst>
                    <a:outerShdw blurRad="38100" dist="38100" dir="2700000" algn="tl">
                      <a:srgbClr val="C0C0C0"/>
                    </a:outerShdw>
                  </a:effectLst>
                  <a:latin typeface="楷体" pitchFamily="49" charset="-122"/>
                  <a:ea typeface="楷体" pitchFamily="49" charset="-122"/>
                </a:rPr>
                <a:t>实行民主</a:t>
              </a:r>
            </a:p>
          </p:txBody>
        </p:sp>
        <p:sp>
          <p:nvSpPr>
            <p:cNvPr id="48147" name="AutoShape 30"/>
            <p:cNvSpPr>
              <a:spLocks noChangeArrowheads="1"/>
            </p:cNvSpPr>
            <p:nvPr/>
          </p:nvSpPr>
          <p:spPr bwMode="auto">
            <a:xfrm>
              <a:off x="2880" y="1189"/>
              <a:ext cx="336" cy="52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43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sp>
          <p:nvSpPr>
            <p:cNvPr id="48148" name="AutoShape 31"/>
            <p:cNvSpPr>
              <a:spLocks noChangeArrowheads="1"/>
            </p:cNvSpPr>
            <p:nvPr/>
          </p:nvSpPr>
          <p:spPr bwMode="auto">
            <a:xfrm>
              <a:off x="3552" y="709"/>
              <a:ext cx="1536" cy="432"/>
            </a:xfrm>
            <a:prstGeom prst="curvedDownArrow">
              <a:avLst>
                <a:gd name="adj1" fmla="val 50864"/>
                <a:gd name="adj2" fmla="val 142222"/>
                <a:gd name="adj3" fmla="val 33333"/>
              </a:avLst>
            </a:prstGeom>
            <a:solidFill>
              <a:schemeClr val="bg1"/>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48149" name="AutoShape 32"/>
            <p:cNvSpPr>
              <a:spLocks noChangeArrowheads="1"/>
            </p:cNvSpPr>
            <p:nvPr/>
          </p:nvSpPr>
          <p:spPr bwMode="auto">
            <a:xfrm rot="10800000">
              <a:off x="1344" y="3541"/>
              <a:ext cx="240" cy="33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sp>
          <p:nvSpPr>
            <p:cNvPr id="48150" name="AutoShape 33"/>
            <p:cNvSpPr>
              <a:spLocks noChangeArrowheads="1"/>
            </p:cNvSpPr>
            <p:nvPr/>
          </p:nvSpPr>
          <p:spPr bwMode="auto">
            <a:xfrm rot="5400000">
              <a:off x="2280" y="1645"/>
              <a:ext cx="240" cy="48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3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zh-CN" altLang="en-US"/>
            </a:p>
          </p:txBody>
        </p:sp>
      </p:grpSp>
    </p:spTree>
    <p:extLst>
      <p:ext uri="{BB962C8B-B14F-4D97-AF65-F5344CB8AC3E}">
        <p14:creationId xmlns="" xmlns:p14="http://schemas.microsoft.com/office/powerpoint/2010/main" val="29339870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3" descr="2008051316294328"/>
          <p:cNvPicPr>
            <a:picLocks noChangeAspect="1" noChangeArrowheads="1"/>
          </p:cNvPicPr>
          <p:nvPr/>
        </p:nvPicPr>
        <p:blipFill>
          <a:blip r:embed="rId2" cstate="print">
            <a:extLst>
              <a:ext uri="{28A0092B-C50C-407E-A947-70E740481C1C}">
                <a14:useLocalDpi xmlns="" xmlns:a14="http://schemas.microsoft.com/office/drawing/2010/main" val="0"/>
              </a:ext>
            </a:extLst>
          </a:blip>
          <a:srcRect b="-1576"/>
          <a:stretch>
            <a:fillRect/>
          </a:stretch>
        </p:blipFill>
        <p:spPr bwMode="auto">
          <a:xfrm>
            <a:off x="1060704" y="1069848"/>
            <a:ext cx="9107424" cy="5527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156" name="Text Box 4"/>
          <p:cNvSpPr txBox="1">
            <a:spLocks noChangeArrowheads="1"/>
          </p:cNvSpPr>
          <p:nvPr/>
        </p:nvSpPr>
        <p:spPr bwMode="auto">
          <a:xfrm>
            <a:off x="10750098" y="2325752"/>
            <a:ext cx="677108" cy="3323987"/>
          </a:xfrm>
          <a:prstGeom prst="rect">
            <a:avLst/>
          </a:prstGeom>
          <a:solidFill>
            <a:srgbClr val="DDDDDD"/>
          </a:solidFill>
          <a:ln w="9525">
            <a:solidFill>
              <a:srgbClr val="9900CC"/>
            </a:solidFill>
            <a:miter lim="800000"/>
            <a:headEnd/>
            <a:tailEnd/>
          </a:ln>
        </p:spPr>
        <p:txBody>
          <a:bodyPr vert="eaVert"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9900CC"/>
                </a:solidFill>
                <a:ea typeface="黑体" panose="02010609060101010101" pitchFamily="49" charset="-122"/>
              </a:rPr>
              <a:t>我国新的社会阶层</a:t>
            </a:r>
          </a:p>
        </p:txBody>
      </p:sp>
    </p:spTree>
    <p:extLst>
      <p:ext uri="{BB962C8B-B14F-4D97-AF65-F5344CB8AC3E}">
        <p14:creationId xmlns="" xmlns:p14="http://schemas.microsoft.com/office/powerpoint/2010/main" val="33934377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10937" y="217163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人民代表大会制度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77836" y="2171636"/>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704017" y="2188400"/>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8499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1789法国人权宣言">
            <a:hlinkClick r:id="rId2" action="ppaction://hlinkfil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351088" y="3429000"/>
            <a:ext cx="2455862" cy="237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6" name="Rectangle 8"/>
          <p:cNvSpPr>
            <a:spLocks noChangeArrowheads="1"/>
          </p:cNvSpPr>
          <p:nvPr/>
        </p:nvSpPr>
        <p:spPr bwMode="auto">
          <a:xfrm>
            <a:off x="1992314" y="1196975"/>
            <a:ext cx="8218487"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zh-CN" altLang="en-US" b="1">
                <a:solidFill>
                  <a:srgbClr val="FF3300"/>
                </a:solidFill>
                <a:ea typeface="黑体" panose="02010609060101010101" pitchFamily="49" charset="-122"/>
              </a:rPr>
              <a:t>近代宪法是资产阶级革命的产物</a:t>
            </a:r>
          </a:p>
        </p:txBody>
      </p:sp>
      <p:sp>
        <p:nvSpPr>
          <p:cNvPr id="8197" name="Rectangle 9"/>
          <p:cNvSpPr>
            <a:spLocks noChangeArrowheads="1"/>
          </p:cNvSpPr>
          <p:nvPr/>
        </p:nvSpPr>
        <p:spPr bwMode="auto">
          <a:xfrm>
            <a:off x="2410730" y="2598257"/>
            <a:ext cx="1831975"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009900"/>
                </a:solidFill>
                <a:latin typeface="楷体" panose="02010609060101010101" pitchFamily="49" charset="-122"/>
                <a:ea typeface="楷体" panose="02010609060101010101" pitchFamily="49" charset="-122"/>
              </a:rPr>
              <a:t>法国宪法</a:t>
            </a:r>
            <a:endParaRPr lang="zh-CN" altLang="en-US" dirty="0">
              <a:latin typeface="楷体" panose="02010609060101010101" pitchFamily="49" charset="-122"/>
              <a:ea typeface="楷体" panose="02010609060101010101" pitchFamily="49" charset="-122"/>
            </a:endParaRPr>
          </a:p>
        </p:txBody>
      </p:sp>
      <p:sp>
        <p:nvSpPr>
          <p:cNvPr id="8198" name="Rectangle 10"/>
          <p:cNvSpPr>
            <a:spLocks noChangeArrowheads="1"/>
          </p:cNvSpPr>
          <p:nvPr/>
        </p:nvSpPr>
        <p:spPr bwMode="auto">
          <a:xfrm>
            <a:off x="5215528" y="2716213"/>
            <a:ext cx="5852964" cy="3887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buFontTx/>
              <a:buChar char="•"/>
            </a:pPr>
            <a:r>
              <a:rPr lang="en-US" altLang="zh-CN" sz="2000" b="1" dirty="0">
                <a:latin typeface="楷体" panose="02010609060101010101" pitchFamily="49" charset="-122"/>
                <a:ea typeface="楷体" panose="02010609060101010101" pitchFamily="49" charset="-122"/>
              </a:rPr>
              <a:t>1789</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人权宣言</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是法国资产阶级在反封建的革命斗争中颁布的著名纲领性文件。它充分反映了资产阶级的基本要求，宣布了资产阶级的自由、平等原则，提出了“主权在民”、“权力分立”的主张，确立了“法律面前人人平等”、“罪刑法定”、“无罪推定”等资产阶级法制原则，对法国乃至整个世界民主宪政的发展都产生了深远影响。</a:t>
            </a:r>
            <a:endParaRPr lang="en-US" altLang="zh-CN" sz="20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en-US" altLang="zh-CN" sz="2000" b="1" dirty="0">
                <a:latin typeface="楷体" panose="02010609060101010101" pitchFamily="49" charset="-122"/>
                <a:ea typeface="楷体" panose="02010609060101010101" pitchFamily="49" charset="-122"/>
              </a:rPr>
              <a:t>1791</a:t>
            </a:r>
            <a:r>
              <a:rPr lang="zh-CN" altLang="en-US" sz="2000" b="1" dirty="0">
                <a:latin typeface="楷体" panose="02010609060101010101" pitchFamily="49" charset="-122"/>
                <a:ea typeface="楷体" panose="02010609060101010101" pitchFamily="49" charset="-122"/>
              </a:rPr>
              <a:t>年法国宪法是欧洲大陆上的第一部资产阶级成文宪法。该宪法以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人权宣言</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作为序言。  </a:t>
            </a:r>
          </a:p>
        </p:txBody>
      </p:sp>
    </p:spTree>
    <p:extLst>
      <p:ext uri="{BB962C8B-B14F-4D97-AF65-F5344CB8AC3E}">
        <p14:creationId xmlns="" xmlns:p14="http://schemas.microsoft.com/office/powerpoint/2010/main" val="2557582325"/>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19479" y="1555751"/>
            <a:ext cx="6816725" cy="1081087"/>
          </a:xfrm>
        </p:spPr>
        <p:txBody>
          <a:bodyPr/>
          <a:lstStyle/>
          <a:p>
            <a:pPr algn="l" eaLnBrk="1" hangingPunct="1"/>
            <a:r>
              <a:rPr lang="zh-CN" altLang="en-US" sz="2400" b="1" dirty="0">
                <a:solidFill>
                  <a:srgbClr val="FF3300"/>
                </a:solidFill>
                <a:ea typeface="黑体" panose="02010609060101010101" pitchFamily="49" charset="-122"/>
              </a:rPr>
              <a:t>我国宪法确立的政体</a:t>
            </a:r>
            <a:r>
              <a:rPr lang="en-US" altLang="zh-CN" sz="2400" b="1" dirty="0">
                <a:solidFill>
                  <a:srgbClr val="FF3300"/>
                </a:solidFill>
                <a:ea typeface="黑体" panose="02010609060101010101" pitchFamily="49" charset="-122"/>
              </a:rPr>
              <a:t>——</a:t>
            </a:r>
            <a:r>
              <a:rPr lang="zh-CN" altLang="en-US" sz="2400" b="1" dirty="0">
                <a:solidFill>
                  <a:srgbClr val="FF3300"/>
                </a:solidFill>
                <a:ea typeface="黑体" panose="02010609060101010101" pitchFamily="49" charset="-122"/>
              </a:rPr>
              <a:t>人民代表大会制度</a:t>
            </a:r>
          </a:p>
        </p:txBody>
      </p:sp>
      <p:sp>
        <p:nvSpPr>
          <p:cNvPr id="50179" name="Rectangle 3"/>
          <p:cNvSpPr>
            <a:spLocks noGrp="1" noChangeArrowheads="1"/>
          </p:cNvSpPr>
          <p:nvPr>
            <p:ph type="body" idx="1"/>
          </p:nvPr>
        </p:nvSpPr>
        <p:spPr>
          <a:xfrm>
            <a:off x="1243585" y="2636838"/>
            <a:ext cx="6220842" cy="4392612"/>
          </a:xfrm>
        </p:spPr>
        <p:txBody>
          <a:bodyPr/>
          <a:lstStyle/>
          <a:p>
            <a:pPr eaLnBrk="1" hangingPunct="1">
              <a:lnSpc>
                <a:spcPct val="90000"/>
              </a:lnSpc>
            </a:pPr>
            <a:r>
              <a:rPr lang="zh-CN" altLang="en-US" sz="2000" b="1" dirty="0">
                <a:latin typeface="楷体" panose="02010609060101010101" pitchFamily="49" charset="-122"/>
                <a:ea typeface="楷体" panose="02010609060101010101" pitchFamily="49" charset="-122"/>
              </a:rPr>
              <a:t>人民代表大会制度是我国的根本政治制度，是我国的政权组织形式。</a:t>
            </a:r>
          </a:p>
          <a:p>
            <a:pPr eaLnBrk="1" hangingPunct="1">
              <a:lnSpc>
                <a:spcPct val="90000"/>
              </a:lnSpc>
            </a:pPr>
            <a:endParaRPr lang="zh-CN" altLang="en-US" sz="2000" b="1" dirty="0">
              <a:latin typeface="楷体" panose="02010609060101010101" pitchFamily="49" charset="-122"/>
              <a:ea typeface="楷体" panose="02010609060101010101" pitchFamily="49" charset="-122"/>
            </a:endParaRPr>
          </a:p>
          <a:p>
            <a:pPr eaLnBrk="1" hangingPunct="1">
              <a:lnSpc>
                <a:spcPct val="90000"/>
              </a:lnSpc>
            </a:pPr>
            <a:r>
              <a:rPr lang="zh-CN" altLang="en-US" sz="2000" b="1" dirty="0">
                <a:latin typeface="楷体" panose="02010609060101010101" pitchFamily="49" charset="-122"/>
                <a:ea typeface="楷体" panose="02010609060101010101" pitchFamily="49" charset="-122"/>
              </a:rPr>
              <a:t>人民行使国家权力的机关是全国人民代表大会和地方各级人民代表大会。</a:t>
            </a:r>
          </a:p>
          <a:p>
            <a:pPr eaLnBrk="1" hangingPunct="1">
              <a:lnSpc>
                <a:spcPct val="90000"/>
              </a:lnSpc>
            </a:pPr>
            <a:endParaRPr lang="zh-CN" altLang="en-US" sz="2000" b="1" dirty="0">
              <a:latin typeface="楷体" panose="02010609060101010101" pitchFamily="49" charset="-122"/>
              <a:ea typeface="楷体" panose="02010609060101010101" pitchFamily="49" charset="-122"/>
            </a:endParaRPr>
          </a:p>
          <a:p>
            <a:pPr eaLnBrk="1" hangingPunct="1">
              <a:lnSpc>
                <a:spcPct val="90000"/>
              </a:lnSpc>
            </a:pPr>
            <a:r>
              <a:rPr lang="zh-CN" altLang="en-US" sz="2000" b="1" dirty="0">
                <a:latin typeface="楷体" panose="02010609060101010101" pitchFamily="49" charset="-122"/>
                <a:ea typeface="楷体" panose="02010609060101010101" pitchFamily="49" charset="-122"/>
              </a:rPr>
              <a:t>人民代表大会制度是符合中国国情具有中国特色的能够保证人民群众当家作主、有效管理国家和社会的根本政治制度，也是党在国家政权中充分发扬民主、贯彻群众路线的最好实现形式。</a:t>
            </a:r>
          </a:p>
          <a:p>
            <a:pPr eaLnBrk="1" hangingPunct="1">
              <a:lnSpc>
                <a:spcPct val="90000"/>
              </a:lnSpc>
            </a:pPr>
            <a:endParaRPr lang="en-US" altLang="zh-CN" sz="2000" b="1" dirty="0">
              <a:latin typeface="楷体" panose="02010609060101010101" pitchFamily="49" charset="-122"/>
              <a:ea typeface="楷体" panose="02010609060101010101" pitchFamily="49" charset="-122"/>
            </a:endParaRPr>
          </a:p>
        </p:txBody>
      </p:sp>
      <p:pic>
        <p:nvPicPr>
          <p:cNvPr id="50181" name="Picture 6" descr="200409220823_3809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461312" y="3300984"/>
            <a:ext cx="2089150" cy="23025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485509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1204" name="Picture 4" descr="U397P1T1D5992500F21DT2005030520302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703389" y="908050"/>
            <a:ext cx="8785225" cy="594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8586211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8" name="Picture 5"/>
          <p:cNvPicPr>
            <a:picLocks noChangeAspect="1" noChangeArrowheads="1"/>
          </p:cNvPicPr>
          <p:nvPr/>
        </p:nvPicPr>
        <p:blipFill>
          <a:blip r:embed="rId2" cstate="print"/>
          <a:srcRect/>
          <a:stretch>
            <a:fillRect/>
          </a:stretch>
        </p:blipFill>
        <p:spPr bwMode="auto">
          <a:xfrm>
            <a:off x="1919289" y="981075"/>
            <a:ext cx="8353425" cy="55435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8110550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3252" name="Picture 5" descr="全国人民代表大会的组成"/>
          <p:cNvPicPr>
            <a:picLocks noChangeAspect="1" noChangeArrowheads="1"/>
          </p:cNvPicPr>
          <p:nvPr/>
        </p:nvPicPr>
        <p:blipFill>
          <a:blip r:embed="rId2" cstate="print">
            <a:extLst>
              <a:ext uri="{28A0092B-C50C-407E-A947-70E740481C1C}">
                <a14:useLocalDpi xmlns="" xmlns:a14="http://schemas.microsoft.com/office/drawing/2010/main" val="0"/>
              </a:ext>
            </a:extLst>
          </a:blip>
          <a:srcRect t="15681" b="11107"/>
          <a:stretch>
            <a:fillRect/>
          </a:stretch>
        </p:blipFill>
        <p:spPr bwMode="auto">
          <a:xfrm>
            <a:off x="1992314" y="981076"/>
            <a:ext cx="8351837" cy="5616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087251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4276" name="Picture 6" descr="469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47851" y="908050"/>
            <a:ext cx="8424863" cy="5761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795779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5300" name="Picture 5" descr="U397P1T1D9262536F21DT20060304111809"/>
          <p:cNvPicPr>
            <a:picLocks noChangeAspect="1" noChangeArrowheads="1"/>
          </p:cNvPicPr>
          <p:nvPr/>
        </p:nvPicPr>
        <p:blipFill>
          <a:blip r:embed="rId2" cstate="print">
            <a:extLst>
              <a:ext uri="{28A0092B-C50C-407E-A947-70E740481C1C}">
                <a14:useLocalDpi xmlns="" xmlns:a14="http://schemas.microsoft.com/office/drawing/2010/main" val="0"/>
              </a:ext>
            </a:extLst>
          </a:blip>
          <a:srcRect b="3932"/>
          <a:stretch>
            <a:fillRect/>
          </a:stretch>
        </p:blipFill>
        <p:spPr bwMode="auto">
          <a:xfrm>
            <a:off x="1847850" y="836613"/>
            <a:ext cx="8496300" cy="590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794471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4429125" y="1762126"/>
            <a:ext cx="914400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Picture 5" descr="人大代表的权利02"/>
          <p:cNvPicPr>
            <a:picLocks noChangeAspect="1" noChangeArrowheads="1"/>
          </p:cNvPicPr>
          <p:nvPr/>
        </p:nvPicPr>
        <p:blipFill>
          <a:blip r:embed="rId2" cstate="print"/>
          <a:srcRect/>
          <a:stretch>
            <a:fillRect/>
          </a:stretch>
        </p:blipFill>
        <p:spPr bwMode="auto">
          <a:xfrm>
            <a:off x="1919288" y="908050"/>
            <a:ext cx="8424862" cy="57610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898751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897505" y="1897316"/>
            <a:ext cx="8038719"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中国共产党领导的多党合作和政治协商制度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1464404" y="1897316"/>
            <a:ext cx="79424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三</a:t>
            </a:r>
          </a:p>
        </p:txBody>
      </p:sp>
      <p:sp>
        <p:nvSpPr>
          <p:cNvPr id="4" name="圆角矩形 2"/>
          <p:cNvSpPr>
            <a:spLocks noChangeArrowheads="1"/>
          </p:cNvSpPr>
          <p:nvPr/>
        </p:nvSpPr>
        <p:spPr bwMode="auto">
          <a:xfrm>
            <a:off x="1390584" y="1914080"/>
            <a:ext cx="997729"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627506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303463" y="1464056"/>
            <a:ext cx="6143625" cy="1368425"/>
          </a:xfrm>
        </p:spPr>
        <p:txBody>
          <a:bodyPr/>
          <a:lstStyle/>
          <a:p>
            <a:pPr eaLnBrk="1" hangingPunct="1"/>
            <a:r>
              <a:rPr kumimoji="1" lang="zh-CN" altLang="en-US" sz="2400" b="1" dirty="0">
                <a:solidFill>
                  <a:srgbClr val="FF3300"/>
                </a:solidFill>
                <a:ea typeface="黑体" panose="02010609060101010101" pitchFamily="49" charset="-122"/>
              </a:rPr>
              <a:t>中国共产党领导的多党合作和政治协商制度　</a:t>
            </a:r>
            <a:br>
              <a:rPr kumimoji="1" lang="zh-CN" altLang="en-US" sz="2400" b="1" dirty="0">
                <a:solidFill>
                  <a:srgbClr val="FF3300"/>
                </a:solidFill>
                <a:ea typeface="黑体" panose="02010609060101010101" pitchFamily="49" charset="-122"/>
              </a:rPr>
            </a:br>
            <a:endParaRPr kumimoji="1" lang="zh-CN" altLang="en-US" sz="2400" b="1" dirty="0">
              <a:solidFill>
                <a:srgbClr val="FF3300"/>
              </a:solidFill>
              <a:ea typeface="黑体" panose="02010609060101010101" pitchFamily="49" charset="-122"/>
            </a:endParaRPr>
          </a:p>
        </p:txBody>
      </p:sp>
      <p:sp>
        <p:nvSpPr>
          <p:cNvPr id="57347" name="Rectangle 3"/>
          <p:cNvSpPr>
            <a:spLocks noGrp="1" noChangeArrowheads="1"/>
          </p:cNvSpPr>
          <p:nvPr>
            <p:ph type="body" idx="1"/>
          </p:nvPr>
        </p:nvSpPr>
        <p:spPr>
          <a:xfrm>
            <a:off x="704089" y="2459165"/>
            <a:ext cx="4570604" cy="4197350"/>
          </a:xfrm>
        </p:spPr>
        <p:txBody>
          <a:bodyPr/>
          <a:lstStyle/>
          <a:p>
            <a:pPr eaLnBrk="1" hangingPunct="1">
              <a:lnSpc>
                <a:spcPct val="90000"/>
              </a:lnSpc>
            </a:pPr>
            <a:r>
              <a:rPr lang="zh-CN" altLang="en-US" sz="2000" b="1" dirty="0">
                <a:latin typeface="楷体" panose="02010609060101010101" pitchFamily="49" charset="-122"/>
                <a:ea typeface="楷体" panose="02010609060101010101" pitchFamily="49" charset="-122"/>
              </a:rPr>
              <a:t>中国共产党领导的多党合作和政治协商制度是我国的一项基本政治制度，是中国特色社会主义政党制度。</a:t>
            </a:r>
            <a:endParaRPr lang="en-US" altLang="zh-CN" sz="2000" b="1" dirty="0">
              <a:latin typeface="楷体" panose="02010609060101010101" pitchFamily="49" charset="-122"/>
              <a:ea typeface="楷体" panose="02010609060101010101" pitchFamily="49" charset="-122"/>
            </a:endParaRPr>
          </a:p>
          <a:p>
            <a:pPr eaLnBrk="1" hangingPunct="1">
              <a:lnSpc>
                <a:spcPct val="90000"/>
              </a:lnSpc>
            </a:pPr>
            <a:endParaRPr lang="zh-CN" altLang="en-US" sz="2000" b="1" dirty="0">
              <a:latin typeface="楷体" panose="02010609060101010101" pitchFamily="49" charset="-122"/>
              <a:ea typeface="楷体" panose="02010609060101010101" pitchFamily="49" charset="-122"/>
            </a:endParaRPr>
          </a:p>
          <a:p>
            <a:pPr eaLnBrk="1" hangingPunct="1">
              <a:lnSpc>
                <a:spcPct val="90000"/>
              </a:lnSpc>
            </a:pPr>
            <a:r>
              <a:rPr lang="zh-CN" altLang="en-US" sz="2000" b="1" dirty="0">
                <a:latin typeface="楷体" panose="02010609060101010101" pitchFamily="49" charset="-122"/>
                <a:ea typeface="楷体" panose="02010609060101010101" pitchFamily="49" charset="-122"/>
              </a:rPr>
              <a:t>中国共产党领导的多党合作和政治协商制度是我国政治制度的一大优势，将长期存在和发展。</a:t>
            </a:r>
            <a:endParaRPr lang="en-US" altLang="zh-CN" sz="2000" b="1" dirty="0">
              <a:latin typeface="楷体" panose="02010609060101010101" pitchFamily="49" charset="-122"/>
              <a:ea typeface="楷体" panose="02010609060101010101" pitchFamily="49" charset="-122"/>
            </a:endParaRPr>
          </a:p>
          <a:p>
            <a:pPr eaLnBrk="1" hangingPunct="1">
              <a:lnSpc>
                <a:spcPct val="90000"/>
              </a:lnSpc>
            </a:pPr>
            <a:endParaRPr lang="zh-CN" altLang="en-US" sz="2000" b="1" dirty="0">
              <a:latin typeface="楷体" panose="02010609060101010101" pitchFamily="49" charset="-122"/>
              <a:ea typeface="楷体" panose="02010609060101010101" pitchFamily="49" charset="-122"/>
            </a:endParaRPr>
          </a:p>
          <a:p>
            <a:pPr eaLnBrk="1" hangingPunct="1">
              <a:lnSpc>
                <a:spcPct val="90000"/>
              </a:lnSpc>
            </a:pPr>
            <a:r>
              <a:rPr lang="zh-CN" altLang="en-US" sz="2000" b="1" dirty="0">
                <a:latin typeface="楷体" panose="02010609060101010101" pitchFamily="49" charset="-122"/>
                <a:ea typeface="楷体" panose="02010609060101010101" pitchFamily="49" charset="-122"/>
              </a:rPr>
              <a:t>人民政协的主要职能是政治协商、民主监督、参政议政。</a:t>
            </a:r>
          </a:p>
          <a:p>
            <a:pPr eaLnBrk="1" hangingPunct="1">
              <a:lnSpc>
                <a:spcPct val="90000"/>
              </a:lnSpc>
            </a:pPr>
            <a:endParaRPr lang="en-US" altLang="zh-CN" sz="2000" b="1" dirty="0">
              <a:ea typeface="楷体_GB2312" pitchFamily="49" charset="-122"/>
            </a:endParaRPr>
          </a:p>
        </p:txBody>
      </p:sp>
      <p:pic>
        <p:nvPicPr>
          <p:cNvPr id="57349" name="Picture 6" descr="W02008042833727494906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260403" y="2285619"/>
            <a:ext cx="4897437" cy="3816350"/>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6491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00123f37b34b08a633090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17792" y="1204405"/>
            <a:ext cx="3887788" cy="511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2" name="Picture 4" descr="071115144563401"/>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270064" y="1204405"/>
            <a:ext cx="3960304" cy="5111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37032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378202" y="1232693"/>
            <a:ext cx="8218488" cy="719138"/>
          </a:xfrm>
        </p:spPr>
        <p:txBody>
          <a:bodyPr/>
          <a:lstStyle/>
          <a:p>
            <a:pPr eaLnBrk="1" hangingPunct="1"/>
            <a:r>
              <a:rPr lang="zh-CN" altLang="en-US" sz="3200" b="1" dirty="0">
                <a:solidFill>
                  <a:srgbClr val="FF3300"/>
                </a:solidFill>
                <a:ea typeface="黑体" panose="02010609060101010101" pitchFamily="49" charset="-122"/>
              </a:rPr>
              <a:t>近代宪法是资产阶级革命的产物</a:t>
            </a:r>
          </a:p>
        </p:txBody>
      </p:sp>
      <p:pic>
        <p:nvPicPr>
          <p:cNvPr id="9220" name="Picture 4" descr="IPB Image"/>
          <p:cNvPicPr>
            <a:picLocks noChangeAspect="1" noChangeArrowheads="1"/>
          </p:cNvPicPr>
          <p:nvPr/>
        </p:nvPicPr>
        <p:blipFill>
          <a:blip r:embed="rId2" cstate="print">
            <a:extLst>
              <a:ext uri="{28A0092B-C50C-407E-A947-70E740481C1C}">
                <a14:useLocalDpi xmlns="" xmlns:a14="http://schemas.microsoft.com/office/drawing/2010/main" val="0"/>
              </a:ext>
            </a:extLst>
          </a:blip>
          <a:srcRect t="10912"/>
          <a:stretch>
            <a:fillRect/>
          </a:stretch>
        </p:blipFill>
        <p:spPr bwMode="auto">
          <a:xfrm>
            <a:off x="7391400" y="3141663"/>
            <a:ext cx="2376488" cy="2374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1" name="Picture 5" descr="200742120649784">
            <a:hlinkClick r:id="rId3" action="ppaction://hlinkfile"/>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927350" y="2852739"/>
            <a:ext cx="3810000" cy="2879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2" name="Rectangle 6"/>
          <p:cNvSpPr>
            <a:spLocks noChangeArrowheads="1"/>
          </p:cNvSpPr>
          <p:nvPr/>
        </p:nvSpPr>
        <p:spPr bwMode="auto">
          <a:xfrm>
            <a:off x="3071813" y="1989139"/>
            <a:ext cx="181610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a:solidFill>
                  <a:srgbClr val="009900"/>
                </a:solidFill>
                <a:latin typeface="楷体" panose="02010609060101010101" pitchFamily="49" charset="-122"/>
                <a:ea typeface="楷体" panose="02010609060101010101" pitchFamily="49" charset="-122"/>
              </a:rPr>
              <a:t>美国宪法</a:t>
            </a:r>
            <a:endParaRPr lang="zh-CN" altLang="en-US">
              <a:latin typeface="楷体" panose="02010609060101010101" pitchFamily="49" charset="-122"/>
              <a:ea typeface="楷体" panose="02010609060101010101" pitchFamily="49" charset="-122"/>
            </a:endParaRPr>
          </a:p>
        </p:txBody>
      </p:sp>
      <p:sp>
        <p:nvSpPr>
          <p:cNvPr id="9223" name="Rectangle 7"/>
          <p:cNvSpPr>
            <a:spLocks noChangeArrowheads="1"/>
          </p:cNvSpPr>
          <p:nvPr/>
        </p:nvSpPr>
        <p:spPr bwMode="auto">
          <a:xfrm>
            <a:off x="2927350" y="5732464"/>
            <a:ext cx="68897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en-US" altLang="zh-CN" sz="2400" b="1" dirty="0">
                <a:latin typeface="楷体" panose="02010609060101010101" pitchFamily="49" charset="-122"/>
                <a:ea typeface="楷体" panose="02010609060101010101" pitchFamily="49" charset="-122"/>
              </a:rPr>
              <a:t>1787</a:t>
            </a:r>
            <a:r>
              <a:rPr lang="zh-CN" altLang="en-US" sz="2400" b="1" dirty="0">
                <a:latin typeface="楷体" panose="02010609060101010101" pitchFamily="49" charset="-122"/>
                <a:ea typeface="楷体" panose="02010609060101010101" pitchFamily="49" charset="-122"/>
              </a:rPr>
              <a:t>年制定的美国宪法是世界上第一部成文宪法</a:t>
            </a:r>
            <a:r>
              <a:rPr lang="zh-CN" altLang="en-US" dirty="0">
                <a:latin typeface="楷体" panose="02010609060101010101" pitchFamily="49" charset="-122"/>
                <a:ea typeface="楷体" panose="02010609060101010101" pitchFamily="49" charset="-122"/>
              </a:rPr>
              <a:t> </a:t>
            </a:r>
            <a:endParaRPr lang="zh-CN" altLang="en-US" b="1" dirty="0">
              <a:solidFill>
                <a:srgbClr val="009900"/>
              </a:solidFill>
              <a:latin typeface="楷体" panose="02010609060101010101" pitchFamily="49" charset="-122"/>
              <a:ea typeface="楷体" panose="02010609060101010101" pitchFamily="49" charset="-122"/>
            </a:endParaRPr>
          </a:p>
        </p:txBody>
      </p:sp>
    </p:spTree>
    <p:extLst>
      <p:ext uri="{BB962C8B-B14F-4D97-AF65-F5344CB8AC3E}">
        <p14:creationId xmlns="" xmlns:p14="http://schemas.microsoft.com/office/powerpoint/2010/main" val="257270981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descr="00123f37b34b08a632fc01"/>
          <p:cNvPicPr>
            <a:picLocks noChangeAspect="1" noChangeArrowheads="1"/>
          </p:cNvPicPr>
          <p:nvPr/>
        </p:nvPicPr>
        <p:blipFill>
          <a:blip r:embed="rId2" cstate="print">
            <a:extLst>
              <a:ext uri="{28A0092B-C50C-407E-A947-70E740481C1C}">
                <a14:useLocalDpi xmlns="" xmlns:a14="http://schemas.microsoft.com/office/drawing/2010/main" val="0"/>
              </a:ext>
            </a:extLst>
          </a:blip>
          <a:srcRect l="3040" r="1503"/>
          <a:stretch>
            <a:fillRect/>
          </a:stretch>
        </p:blipFill>
        <p:spPr bwMode="auto">
          <a:xfrm>
            <a:off x="2063751" y="1052514"/>
            <a:ext cx="8208963" cy="5545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516083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中国人民政治协商会议.jpg"/>
          <p:cNvPicPr>
            <a:picLocks noChangeAspect="1"/>
          </p:cNvPicPr>
          <p:nvPr/>
        </p:nvPicPr>
        <p:blipFill>
          <a:blip r:embed="rId2" cstate="print"/>
          <a:stretch>
            <a:fillRect/>
          </a:stretch>
        </p:blipFill>
        <p:spPr>
          <a:xfrm>
            <a:off x="2612558" y="1302569"/>
            <a:ext cx="6883251" cy="50698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13302372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20060302164505c52ba"/>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847850" y="1052514"/>
            <a:ext cx="8172450" cy="547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58203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10937" y="217163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民族区域自治制度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77836" y="2171636"/>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四</a:t>
            </a:r>
          </a:p>
        </p:txBody>
      </p:sp>
      <p:sp>
        <p:nvSpPr>
          <p:cNvPr id="4" name="圆角矩形 2"/>
          <p:cNvSpPr>
            <a:spLocks noChangeArrowheads="1"/>
          </p:cNvSpPr>
          <p:nvPr/>
        </p:nvSpPr>
        <p:spPr bwMode="auto">
          <a:xfrm>
            <a:off x="3704017" y="2188400"/>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2942751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4"/>
          <p:cNvSpPr>
            <a:spLocks noChangeArrowheads="1"/>
          </p:cNvSpPr>
          <p:nvPr/>
        </p:nvSpPr>
        <p:spPr bwMode="auto">
          <a:xfrm>
            <a:off x="2782888" y="1412876"/>
            <a:ext cx="2659062"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dirty="0">
                <a:solidFill>
                  <a:srgbClr val="FF3300"/>
                </a:solidFill>
                <a:ea typeface="黑体" panose="02010609060101010101" pitchFamily="49" charset="-122"/>
              </a:rPr>
              <a:t>民族区域自治制度</a:t>
            </a:r>
          </a:p>
        </p:txBody>
      </p:sp>
      <p:sp>
        <p:nvSpPr>
          <p:cNvPr id="62468" name="Rectangle 5"/>
          <p:cNvSpPr>
            <a:spLocks noChangeArrowheads="1"/>
          </p:cNvSpPr>
          <p:nvPr/>
        </p:nvSpPr>
        <p:spPr bwMode="auto">
          <a:xfrm>
            <a:off x="1847088" y="2594675"/>
            <a:ext cx="4753737" cy="370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民族区域自治制度是指在国家的统一领导下，以少数民族聚居区为基础，建立相应的自治地方，设立自治机关，行使自治权，使实行区域自治的民族的人民自主地管理地方事务的制度。</a:t>
            </a:r>
          </a:p>
          <a:p>
            <a:pPr eaLnBrk="1" hangingPunct="1">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民族区域自治制度是在单一制国家结构形式下，我国解决民族问题的基本政治制度。　</a:t>
            </a:r>
          </a:p>
        </p:txBody>
      </p:sp>
      <p:pic>
        <p:nvPicPr>
          <p:cNvPr id="62469" name="Picture 9" descr="2007101814123360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391401" y="2852738"/>
            <a:ext cx="2195513" cy="252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025486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9" descr="少数民族分布图"/>
          <p:cNvPicPr>
            <a:picLocks noChangeAspect="1" noChangeArrowheads="1"/>
          </p:cNvPicPr>
          <p:nvPr/>
        </p:nvPicPr>
        <p:blipFill>
          <a:blip r:embed="rId2" cstate="print"/>
          <a:stretch>
            <a:fillRect/>
          </a:stretch>
        </p:blipFill>
        <p:spPr bwMode="auto">
          <a:xfrm>
            <a:off x="2279650" y="1125539"/>
            <a:ext cx="7920038" cy="52990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2950351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F20070808151526115192131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11900" y="765176"/>
            <a:ext cx="4356100"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516" name="Picture 4" descr="F2005030108011000000"/>
          <p:cNvPicPr>
            <a:picLocks noChangeAspect="1" noChangeArrowheads="1"/>
          </p:cNvPicPr>
          <p:nvPr/>
        </p:nvPicPr>
        <p:blipFill>
          <a:blip r:embed="rId3" cstate="print">
            <a:extLst>
              <a:ext uri="{28A0092B-C50C-407E-A947-70E740481C1C}">
                <a14:useLocalDpi xmlns="" xmlns:a14="http://schemas.microsoft.com/office/drawing/2010/main" val="0"/>
              </a:ext>
            </a:extLst>
          </a:blip>
          <a:srcRect b="13731"/>
          <a:stretch>
            <a:fillRect/>
          </a:stretch>
        </p:blipFill>
        <p:spPr bwMode="auto">
          <a:xfrm>
            <a:off x="1524000" y="765176"/>
            <a:ext cx="4787900" cy="6092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119067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10937" y="217163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基层群众自治制度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77836" y="2171636"/>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五</a:t>
            </a:r>
          </a:p>
        </p:txBody>
      </p:sp>
      <p:sp>
        <p:nvSpPr>
          <p:cNvPr id="4" name="圆角矩形 2"/>
          <p:cNvSpPr>
            <a:spLocks noChangeArrowheads="1"/>
          </p:cNvSpPr>
          <p:nvPr/>
        </p:nvSpPr>
        <p:spPr bwMode="auto">
          <a:xfrm>
            <a:off x="3704017" y="2188400"/>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5828926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ChangeArrowheads="1"/>
          </p:cNvSpPr>
          <p:nvPr/>
        </p:nvSpPr>
        <p:spPr bwMode="auto">
          <a:xfrm>
            <a:off x="2711451" y="1268414"/>
            <a:ext cx="30702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800" b="1">
                <a:solidFill>
                  <a:srgbClr val="FF3300"/>
                </a:solidFill>
                <a:ea typeface="黑体" panose="02010609060101010101" pitchFamily="49" charset="-122"/>
              </a:rPr>
              <a:t>基层群众自治制度</a:t>
            </a:r>
          </a:p>
        </p:txBody>
      </p:sp>
      <p:sp>
        <p:nvSpPr>
          <p:cNvPr id="65540" name="Rectangle 4"/>
          <p:cNvSpPr>
            <a:spLocks noChangeArrowheads="1"/>
          </p:cNvSpPr>
          <p:nvPr/>
        </p:nvSpPr>
        <p:spPr bwMode="auto">
          <a:xfrm>
            <a:off x="1938528" y="2420939"/>
            <a:ext cx="4228911" cy="3705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zh-CN" altLang="en-US" sz="2000" b="1">
                <a:latin typeface="楷体" panose="02010609060101010101" pitchFamily="49" charset="-122"/>
                <a:ea typeface="楷体" panose="02010609060101010101" pitchFamily="49" charset="-122"/>
              </a:rPr>
              <a:t>基层群众自治制度是城乡基层群众在党的领导下，依法直接行使民主权利，管理基层公共事务和公益事业，实行自我管理、自我服务、自我教育、自我监督的一项重要政治制度。</a:t>
            </a:r>
          </a:p>
          <a:p>
            <a:pPr eaLnBrk="1" hangingPunct="1">
              <a:spcBef>
                <a:spcPct val="20000"/>
              </a:spcBef>
              <a:buFontTx/>
              <a:buChar char="•"/>
            </a:pPr>
            <a:endParaRPr lang="zh-CN" altLang="en-US" sz="2000" b="1">
              <a:latin typeface="楷体" panose="02010609060101010101" pitchFamily="49" charset="-122"/>
              <a:ea typeface="楷体" panose="02010609060101010101" pitchFamily="49" charset="-122"/>
            </a:endParaRPr>
          </a:p>
          <a:p>
            <a:pPr eaLnBrk="1" hangingPunct="1">
              <a:spcBef>
                <a:spcPct val="20000"/>
              </a:spcBef>
              <a:buFontTx/>
              <a:buChar char="•"/>
            </a:pPr>
            <a:r>
              <a:rPr lang="zh-CN" altLang="en-US" sz="2000" b="1">
                <a:latin typeface="楷体" panose="02010609060101010101" pitchFamily="49" charset="-122"/>
                <a:ea typeface="楷体" panose="02010609060101010101" pitchFamily="49" charset="-122"/>
              </a:rPr>
              <a:t>我国已建立了农村村民委员会、城市居民委员会等基层群众自治组织。</a:t>
            </a:r>
          </a:p>
        </p:txBody>
      </p:sp>
      <p:pic>
        <p:nvPicPr>
          <p:cNvPr id="65541" name="Picture 7" descr="W02007112258407787199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959600" y="2565401"/>
            <a:ext cx="2857500" cy="329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291389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6" descr="W02007052463019953411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79651" y="1484314"/>
            <a:ext cx="7993063" cy="4681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319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2063750" y="2133600"/>
            <a:ext cx="5545138" cy="403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en-US" altLang="zh-CN" sz="2000" b="1">
                <a:latin typeface="楷体" panose="02010609060101010101" pitchFamily="49" charset="-122"/>
                <a:ea typeface="楷体" panose="02010609060101010101" pitchFamily="49" charset="-122"/>
              </a:rPr>
              <a:t>1800</a:t>
            </a:r>
            <a:r>
              <a:rPr lang="zh-CN" altLang="en-US" sz="2000" b="1">
                <a:latin typeface="楷体" panose="02010609060101010101" pitchFamily="49" charset="-122"/>
                <a:ea typeface="楷体" panose="02010609060101010101" pitchFamily="49" charset="-122"/>
              </a:rPr>
              <a:t>－</a:t>
            </a:r>
            <a:r>
              <a:rPr lang="en-US" altLang="zh-CN" sz="2000" b="1">
                <a:latin typeface="楷体" panose="02010609060101010101" pitchFamily="49" charset="-122"/>
                <a:ea typeface="楷体" panose="02010609060101010101" pitchFamily="49" charset="-122"/>
              </a:rPr>
              <a:t>1880</a:t>
            </a:r>
            <a:r>
              <a:rPr lang="zh-CN" altLang="en-US" sz="2000" b="1">
                <a:latin typeface="楷体" panose="02010609060101010101" pitchFamily="49" charset="-122"/>
                <a:ea typeface="楷体" panose="02010609060101010101" pitchFamily="49" charset="-122"/>
              </a:rPr>
              <a:t>年间，受美法影响，各国纷纷制定成文宪法（除英、匈），沙俄无宪法。均为美国式民主共和制宪法和英国式君主立宪制宪法。共同之处是承认人民主权原则，对君主权力严格限制。</a:t>
            </a:r>
          </a:p>
          <a:p>
            <a:pPr eaLnBrk="1" hangingPunct="1">
              <a:spcBef>
                <a:spcPct val="20000"/>
              </a:spcBef>
              <a:buFontTx/>
              <a:buChar char="•"/>
            </a:pPr>
            <a:r>
              <a:rPr lang="en-US" altLang="zh-CN" sz="2000" b="1">
                <a:latin typeface="楷体" panose="02010609060101010101" pitchFamily="49" charset="-122"/>
                <a:ea typeface="楷体" panose="02010609060101010101" pitchFamily="49" charset="-122"/>
              </a:rPr>
              <a:t>20</a:t>
            </a:r>
            <a:r>
              <a:rPr lang="zh-CN" altLang="en-US" sz="2000" b="1">
                <a:latin typeface="楷体" panose="02010609060101010101" pitchFamily="49" charset="-122"/>
                <a:ea typeface="楷体" panose="02010609060101010101" pitchFamily="49" charset="-122"/>
              </a:rPr>
              <a:t>世纪</a:t>
            </a:r>
            <a:r>
              <a:rPr lang="en-US" altLang="zh-CN" sz="2000" b="1">
                <a:latin typeface="楷体" panose="02010609060101010101" pitchFamily="49" charset="-122"/>
                <a:ea typeface="楷体" panose="02010609060101010101" pitchFamily="49" charset="-122"/>
              </a:rPr>
              <a:t>20</a:t>
            </a:r>
            <a:r>
              <a:rPr lang="zh-CN" altLang="en-US" sz="2000" b="1">
                <a:latin typeface="楷体" panose="02010609060101010101" pitchFamily="49" charset="-122"/>
                <a:ea typeface="楷体" panose="02010609060101010101" pitchFamily="49" charset="-122"/>
              </a:rPr>
              <a:t>年代起，资产阶级民主政权遭到破坏，陷入民主宪政危机。</a:t>
            </a:r>
          </a:p>
          <a:p>
            <a:pPr eaLnBrk="1" hangingPunct="1">
              <a:spcBef>
                <a:spcPct val="20000"/>
              </a:spcBef>
              <a:buFontTx/>
              <a:buChar char="•"/>
            </a:pPr>
            <a:r>
              <a:rPr lang="zh-CN" altLang="en-US" sz="2000" b="1">
                <a:latin typeface="楷体" panose="02010609060101010101" pitchFamily="49" charset="-122"/>
                <a:ea typeface="楷体" panose="02010609060101010101" pitchFamily="49" charset="-122"/>
              </a:rPr>
              <a:t>二战后，资本主义国家稳定发展，基本政治制度和宪法结构变化较少，但在宪法民主制度内容上发生变化：扩大公民权利范围，强调对人权的保障；行政权力加强；违宪立法审查制度发展；宪法与国际法结合。</a:t>
            </a:r>
          </a:p>
          <a:p>
            <a:pPr eaLnBrk="1" hangingPunct="1">
              <a:spcBef>
                <a:spcPct val="20000"/>
              </a:spcBef>
            </a:pPr>
            <a:r>
              <a:rPr lang="zh-CN" altLang="en-US" sz="2400" b="1">
                <a:latin typeface="楷体_GB2312" pitchFamily="49" charset="-122"/>
              </a:rPr>
              <a:t> </a:t>
            </a:r>
          </a:p>
        </p:txBody>
      </p:sp>
      <p:sp>
        <p:nvSpPr>
          <p:cNvPr id="10244" name="Rectangle 4"/>
          <p:cNvSpPr>
            <a:spLocks noChangeArrowheads="1"/>
          </p:cNvSpPr>
          <p:nvPr/>
        </p:nvSpPr>
        <p:spPr bwMode="auto">
          <a:xfrm>
            <a:off x="1847850" y="981075"/>
            <a:ext cx="8218488"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zh-CN" altLang="en-US" b="1">
                <a:solidFill>
                  <a:srgbClr val="FF3300"/>
                </a:solidFill>
                <a:ea typeface="黑体" panose="02010609060101010101" pitchFamily="49" charset="-122"/>
              </a:rPr>
              <a:t>资产阶级宪法的发展</a:t>
            </a:r>
          </a:p>
        </p:txBody>
      </p:sp>
      <p:pic>
        <p:nvPicPr>
          <p:cNvPr id="10245" name="Picture 6" descr="207ea60e3a5a7df437d1226e">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112125" y="2997201"/>
            <a:ext cx="1905000" cy="266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686745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10937" y="217163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基本经济制度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77836" y="2171636"/>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六</a:t>
            </a:r>
          </a:p>
        </p:txBody>
      </p:sp>
      <p:sp>
        <p:nvSpPr>
          <p:cNvPr id="4" name="圆角矩形 2"/>
          <p:cNvSpPr>
            <a:spLocks noChangeArrowheads="1"/>
          </p:cNvSpPr>
          <p:nvPr/>
        </p:nvSpPr>
        <p:spPr bwMode="auto">
          <a:xfrm>
            <a:off x="3704017" y="2188400"/>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404093173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idx="1"/>
          </p:nvPr>
        </p:nvSpPr>
        <p:spPr>
          <a:xfrm>
            <a:off x="1774826" y="1989138"/>
            <a:ext cx="8435975" cy="4525962"/>
          </a:xfrm>
        </p:spPr>
        <p:txBody>
          <a:bodyPr/>
          <a:lstStyle/>
          <a:p>
            <a:pPr eaLnBrk="1" hangingPunct="1">
              <a:buFontTx/>
              <a:buNone/>
            </a:pPr>
            <a:r>
              <a:rPr lang="en-US" altLang="zh-CN"/>
              <a:t>            </a:t>
            </a:r>
            <a:endParaRPr lang="en-US" altLang="zh-CN" b="1">
              <a:latin typeface="楷体_GB2312" pitchFamily="49" charset="-122"/>
              <a:ea typeface="楷体_GB2312" pitchFamily="49" charset="-122"/>
            </a:endParaRPr>
          </a:p>
        </p:txBody>
      </p:sp>
      <p:sp>
        <p:nvSpPr>
          <p:cNvPr id="67587" name="Text Box 3"/>
          <p:cNvSpPr>
            <a:spLocks noGrp="1" noChangeArrowheads="1"/>
          </p:cNvSpPr>
          <p:nvPr>
            <p:ph type="title"/>
          </p:nvPr>
        </p:nvSpPr>
        <p:spPr>
          <a:xfrm>
            <a:off x="2201102" y="1062039"/>
            <a:ext cx="8229600" cy="1143000"/>
          </a:xfrm>
          <a:noFill/>
        </p:spPr>
        <p:txBody>
          <a:bodyPr/>
          <a:lstStyle/>
          <a:p>
            <a:pPr algn="l" eaLnBrk="1" hangingPunct="1">
              <a:spcBef>
                <a:spcPct val="50000"/>
              </a:spcBef>
            </a:pPr>
            <a:r>
              <a:rPr kumimoji="1" lang="zh-CN" altLang="en-US" sz="2400" b="1" dirty="0">
                <a:solidFill>
                  <a:srgbClr val="FF3300"/>
                </a:solidFill>
                <a:latin typeface="黑体" panose="02010609060101010101" pitchFamily="49" charset="-122"/>
                <a:ea typeface="黑体" panose="02010609060101010101" pitchFamily="49" charset="-122"/>
              </a:rPr>
              <a:t>我国宪法确立的基本经济制度</a:t>
            </a:r>
            <a:r>
              <a:rPr kumimoji="1" lang="zh-CN" altLang="en-US" dirty="0"/>
              <a:t>　</a:t>
            </a:r>
          </a:p>
        </p:txBody>
      </p:sp>
      <p:sp>
        <p:nvSpPr>
          <p:cNvPr id="67589" name="Rectangle 5"/>
          <p:cNvSpPr>
            <a:spLocks noChangeArrowheads="1"/>
          </p:cNvSpPr>
          <p:nvPr/>
        </p:nvSpPr>
        <p:spPr bwMode="auto">
          <a:xfrm>
            <a:off x="1335024" y="2205039"/>
            <a:ext cx="5480114" cy="432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经济制度是指一国通过宪法和法律调整以生产资料所有制为核心的各种基本经济关系的规则、原则和政策的总和。</a:t>
            </a:r>
          </a:p>
          <a:p>
            <a:pPr eaLnBrk="1" hangingPunct="1">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我国社会主义经济制度的基础是生产资料的社会主义公有制，即全民所有制和劳动群众集体所有制。</a:t>
            </a:r>
          </a:p>
          <a:p>
            <a:pPr eaLnBrk="1" hangingPunct="1">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国家在社会主义初级阶段，坚持公有制为主体，多种所有制经济共同发展的基本经济制度。坚持按劳分配为主体，多种分配方式并存的分配制度。</a:t>
            </a:r>
          </a:p>
        </p:txBody>
      </p:sp>
      <p:pic>
        <p:nvPicPr>
          <p:cNvPr id="67590" name="Picture 7" descr="kmgcyk736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705790" y="2205039"/>
            <a:ext cx="2944813"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624112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body" idx="1"/>
          </p:nvPr>
        </p:nvSpPr>
        <p:spPr>
          <a:xfrm>
            <a:off x="1774826" y="1989138"/>
            <a:ext cx="8435975" cy="4525962"/>
          </a:xfrm>
        </p:spPr>
        <p:txBody>
          <a:bodyPr/>
          <a:lstStyle/>
          <a:p>
            <a:pPr eaLnBrk="1" hangingPunct="1">
              <a:buFontTx/>
              <a:buNone/>
            </a:pPr>
            <a:r>
              <a:rPr lang="en-US" altLang="zh-CN"/>
              <a:t>            </a:t>
            </a:r>
            <a:endParaRPr lang="en-US" altLang="zh-CN" b="1">
              <a:latin typeface="楷体_GB2312" pitchFamily="49" charset="-122"/>
              <a:ea typeface="楷体_GB2312" pitchFamily="49" charset="-122"/>
            </a:endParaRPr>
          </a:p>
        </p:txBody>
      </p:sp>
      <p:pic>
        <p:nvPicPr>
          <p:cNvPr id="68612" name="Picture 8" descr="xinsimple_02204040221398901965951">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b="22826"/>
          <a:stretch>
            <a:fillRect/>
          </a:stretch>
        </p:blipFill>
        <p:spPr bwMode="auto">
          <a:xfrm>
            <a:off x="6210999" y="1065212"/>
            <a:ext cx="5111750" cy="6021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8613" name="Picture 11" descr="P200611030926291970024919"/>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289051" y="1543050"/>
            <a:ext cx="3810000" cy="4608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6103498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692336" y="1764094"/>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五节    我国的国家机构</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pic>
        <p:nvPicPr>
          <p:cNvPr id="111618" name="Picture 2" descr="https://timgsa.baidu.com/timg?image&amp;quality=80&amp;size=b9999_10000&amp;sec=1539840858370&amp;di=62523f42d8b1580aaada07325df09ff3&amp;imgtype=0&amp;src=http%3A%2F%2Fn.sinaimg.cn%2Fsinacn08%2F40%2Fw480h360%2F20180324%2F5acb-fysnevm402937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24527" y="3392106"/>
            <a:ext cx="3547873" cy="2588069"/>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4753438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5004" y="2080260"/>
            <a:ext cx="3264408" cy="5760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全国人民代表大会</a:t>
            </a:r>
          </a:p>
        </p:txBody>
      </p:sp>
      <p:sp>
        <p:nvSpPr>
          <p:cNvPr id="11" name="矩形 10"/>
          <p:cNvSpPr/>
          <p:nvPr/>
        </p:nvSpPr>
        <p:spPr>
          <a:xfrm>
            <a:off x="1490472" y="3538728"/>
            <a:ext cx="2820924" cy="57607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中华人民共和国主席</a:t>
            </a:r>
          </a:p>
        </p:txBody>
      </p:sp>
      <p:sp>
        <p:nvSpPr>
          <p:cNvPr id="15" name="矩形 14"/>
          <p:cNvSpPr/>
          <p:nvPr/>
        </p:nvSpPr>
        <p:spPr>
          <a:xfrm>
            <a:off x="6239256" y="3538728"/>
            <a:ext cx="4020312" cy="576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全国人民代表大会常务委员会</a:t>
            </a:r>
          </a:p>
        </p:txBody>
      </p:sp>
      <p:sp>
        <p:nvSpPr>
          <p:cNvPr id="16" name="矩形 15"/>
          <p:cNvSpPr/>
          <p:nvPr/>
        </p:nvSpPr>
        <p:spPr>
          <a:xfrm>
            <a:off x="3236976" y="5276088"/>
            <a:ext cx="1981200" cy="576072"/>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最高人民法院</a:t>
            </a:r>
          </a:p>
        </p:txBody>
      </p:sp>
      <p:sp>
        <p:nvSpPr>
          <p:cNvPr id="17" name="矩形 16"/>
          <p:cNvSpPr/>
          <p:nvPr/>
        </p:nvSpPr>
        <p:spPr>
          <a:xfrm>
            <a:off x="5663184" y="5276088"/>
            <a:ext cx="1688592" cy="528828"/>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国务院</a:t>
            </a:r>
          </a:p>
        </p:txBody>
      </p:sp>
      <p:sp>
        <p:nvSpPr>
          <p:cNvPr id="18" name="矩形 17"/>
          <p:cNvSpPr/>
          <p:nvPr/>
        </p:nvSpPr>
        <p:spPr>
          <a:xfrm>
            <a:off x="7796784" y="5253228"/>
            <a:ext cx="1688592" cy="1019556"/>
          </a:xfrm>
          <a:prstGeom prst="rect">
            <a:avLst/>
          </a:prstGeom>
          <a:solidFill>
            <a:srgbClr val="FF0000"/>
          </a:solidFill>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监察委员会</a:t>
            </a:r>
          </a:p>
        </p:txBody>
      </p:sp>
      <p:sp>
        <p:nvSpPr>
          <p:cNvPr id="19" name="矩形 18"/>
          <p:cNvSpPr/>
          <p:nvPr/>
        </p:nvSpPr>
        <p:spPr>
          <a:xfrm>
            <a:off x="9884664" y="5253228"/>
            <a:ext cx="1979676" cy="528828"/>
          </a:xfrm>
          <a:prstGeom prst="rect">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中央军事委员会</a:t>
            </a:r>
          </a:p>
        </p:txBody>
      </p:sp>
      <p:sp>
        <p:nvSpPr>
          <p:cNvPr id="20" name="矩形 19"/>
          <p:cNvSpPr/>
          <p:nvPr/>
        </p:nvSpPr>
        <p:spPr>
          <a:xfrm>
            <a:off x="762000" y="5276088"/>
            <a:ext cx="1981200" cy="576072"/>
          </a:xfrm>
          <a:prstGeom prst="rect">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最高人民检察院</a:t>
            </a:r>
          </a:p>
        </p:txBody>
      </p:sp>
      <p:cxnSp>
        <p:nvCxnSpPr>
          <p:cNvPr id="21" name="直接连接符 20"/>
          <p:cNvCxnSpPr/>
          <p:nvPr/>
        </p:nvCxnSpPr>
        <p:spPr>
          <a:xfrm>
            <a:off x="6611112" y="2647017"/>
            <a:ext cx="18288" cy="891711"/>
          </a:xfrm>
          <a:prstGeom prst="line">
            <a:avLst/>
          </a:prstGeom>
          <a:ln/>
        </p:spPr>
        <p:style>
          <a:lnRef idx="2">
            <a:schemeClr val="dk1"/>
          </a:lnRef>
          <a:fillRef idx="0">
            <a:schemeClr val="dk1"/>
          </a:fillRef>
          <a:effectRef idx="1">
            <a:schemeClr val="dk1"/>
          </a:effectRef>
          <a:fontRef idx="minor">
            <a:schemeClr val="tx1"/>
          </a:fontRef>
        </p:style>
      </p:cxnSp>
      <p:cxnSp>
        <p:nvCxnSpPr>
          <p:cNvPr id="24" name="直接连接符 23"/>
          <p:cNvCxnSpPr>
            <a:stCxn id="11" idx="3"/>
            <a:endCxn id="15" idx="1"/>
          </p:cNvCxnSpPr>
          <p:nvPr/>
        </p:nvCxnSpPr>
        <p:spPr>
          <a:xfrm>
            <a:off x="4311396" y="3826764"/>
            <a:ext cx="1927860" cy="0"/>
          </a:xfrm>
          <a:prstGeom prst="line">
            <a:avLst/>
          </a:prstGeom>
        </p:spPr>
        <p:style>
          <a:lnRef idx="2">
            <a:schemeClr val="dk1"/>
          </a:lnRef>
          <a:fillRef idx="0">
            <a:schemeClr val="dk1"/>
          </a:fillRef>
          <a:effectRef idx="1">
            <a:schemeClr val="dk1"/>
          </a:effectRef>
          <a:fontRef idx="minor">
            <a:schemeClr val="tx1"/>
          </a:fontRef>
        </p:style>
      </p:cxnSp>
      <p:cxnSp>
        <p:nvCxnSpPr>
          <p:cNvPr id="27" name="直接连接符 26"/>
          <p:cNvCxnSpPr/>
          <p:nvPr/>
        </p:nvCxnSpPr>
        <p:spPr>
          <a:xfrm>
            <a:off x="6656832" y="4114800"/>
            <a:ext cx="0" cy="1138428"/>
          </a:xfrm>
          <a:prstGeom prst="line">
            <a:avLst/>
          </a:prstGeom>
        </p:spPr>
        <p:style>
          <a:lnRef idx="2">
            <a:schemeClr val="dk1"/>
          </a:lnRef>
          <a:fillRef idx="0">
            <a:schemeClr val="dk1"/>
          </a:fillRef>
          <a:effectRef idx="1">
            <a:schemeClr val="dk1"/>
          </a:effectRef>
          <a:fontRef idx="minor">
            <a:schemeClr val="tx1"/>
          </a:fontRef>
        </p:style>
      </p:cxnSp>
      <p:cxnSp>
        <p:nvCxnSpPr>
          <p:cNvPr id="30" name="直接连接符 29"/>
          <p:cNvCxnSpPr/>
          <p:nvPr/>
        </p:nvCxnSpPr>
        <p:spPr>
          <a:xfrm flipV="1">
            <a:off x="2121408" y="4507992"/>
            <a:ext cx="8330184" cy="27432"/>
          </a:xfrm>
          <a:prstGeom prst="line">
            <a:avLst/>
          </a:prstGeom>
        </p:spPr>
        <p:style>
          <a:lnRef idx="2">
            <a:schemeClr val="dk1"/>
          </a:lnRef>
          <a:fillRef idx="0">
            <a:schemeClr val="dk1"/>
          </a:fillRef>
          <a:effectRef idx="1">
            <a:schemeClr val="dk1"/>
          </a:effectRef>
          <a:fontRef idx="minor">
            <a:schemeClr val="tx1"/>
          </a:fontRef>
        </p:style>
      </p:cxnSp>
      <p:cxnSp>
        <p:nvCxnSpPr>
          <p:cNvPr id="32" name="直接连接符 31"/>
          <p:cNvCxnSpPr/>
          <p:nvPr/>
        </p:nvCxnSpPr>
        <p:spPr>
          <a:xfrm>
            <a:off x="2121408" y="4537710"/>
            <a:ext cx="9144" cy="738378"/>
          </a:xfrm>
          <a:prstGeom prst="line">
            <a:avLst/>
          </a:prstGeom>
        </p:spPr>
        <p:style>
          <a:lnRef idx="2">
            <a:schemeClr val="dk1"/>
          </a:lnRef>
          <a:fillRef idx="0">
            <a:schemeClr val="dk1"/>
          </a:fillRef>
          <a:effectRef idx="1">
            <a:schemeClr val="dk1"/>
          </a:effectRef>
          <a:fontRef idx="minor">
            <a:schemeClr val="tx1"/>
          </a:fontRef>
        </p:style>
      </p:cxnSp>
      <p:cxnSp>
        <p:nvCxnSpPr>
          <p:cNvPr id="34" name="直接连接符 33"/>
          <p:cNvCxnSpPr>
            <a:endCxn id="16" idx="0"/>
          </p:cNvCxnSpPr>
          <p:nvPr/>
        </p:nvCxnSpPr>
        <p:spPr>
          <a:xfrm>
            <a:off x="4227576" y="4535424"/>
            <a:ext cx="0" cy="740664"/>
          </a:xfrm>
          <a:prstGeom prst="line">
            <a:avLst/>
          </a:prstGeom>
        </p:spPr>
        <p:style>
          <a:lnRef idx="2">
            <a:schemeClr val="dk1"/>
          </a:lnRef>
          <a:fillRef idx="0">
            <a:schemeClr val="dk1"/>
          </a:fillRef>
          <a:effectRef idx="1">
            <a:schemeClr val="dk1"/>
          </a:effectRef>
          <a:fontRef idx="minor">
            <a:schemeClr val="tx1"/>
          </a:fontRef>
        </p:style>
      </p:cxnSp>
      <p:cxnSp>
        <p:nvCxnSpPr>
          <p:cNvPr id="36" name="直接连接符 35"/>
          <p:cNvCxnSpPr>
            <a:endCxn id="18" idx="0"/>
          </p:cNvCxnSpPr>
          <p:nvPr/>
        </p:nvCxnSpPr>
        <p:spPr>
          <a:xfrm>
            <a:off x="8641080" y="4535424"/>
            <a:ext cx="0" cy="717804"/>
          </a:xfrm>
          <a:prstGeom prst="line">
            <a:avLst/>
          </a:prstGeom>
        </p:spPr>
        <p:style>
          <a:lnRef idx="2">
            <a:schemeClr val="dk1"/>
          </a:lnRef>
          <a:fillRef idx="0">
            <a:schemeClr val="dk1"/>
          </a:fillRef>
          <a:effectRef idx="1">
            <a:schemeClr val="dk1"/>
          </a:effectRef>
          <a:fontRef idx="minor">
            <a:schemeClr val="tx1"/>
          </a:fontRef>
        </p:style>
      </p:cxnSp>
      <p:cxnSp>
        <p:nvCxnSpPr>
          <p:cNvPr id="38" name="直接连接符 37"/>
          <p:cNvCxnSpPr/>
          <p:nvPr/>
        </p:nvCxnSpPr>
        <p:spPr>
          <a:xfrm>
            <a:off x="10451592" y="4507992"/>
            <a:ext cx="0" cy="84124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 xmlns:p14="http://schemas.microsoft.com/office/powerpoint/2010/main" val="15997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Picture 4" descr="xinsrc_532020525164198400242">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79651" y="1773238"/>
            <a:ext cx="7777163" cy="4679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ext Box 5"/>
          <p:cNvSpPr txBox="1">
            <a:spLocks noChangeArrowheads="1"/>
          </p:cNvSpPr>
          <p:nvPr/>
        </p:nvSpPr>
        <p:spPr bwMode="auto">
          <a:xfrm>
            <a:off x="2566988" y="908050"/>
            <a:ext cx="344805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a:solidFill>
                  <a:srgbClr val="FF3300"/>
                </a:solidFill>
                <a:ea typeface="黑体" panose="02010609060101010101" pitchFamily="49" charset="-122"/>
              </a:rPr>
              <a:t>全国人民代表大会</a:t>
            </a:r>
          </a:p>
        </p:txBody>
      </p:sp>
    </p:spTree>
    <p:extLst>
      <p:ext uri="{BB962C8B-B14F-4D97-AF65-F5344CB8AC3E}">
        <p14:creationId xmlns="" xmlns:p14="http://schemas.microsoft.com/office/powerpoint/2010/main" val="14828622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Rectangle 6"/>
          <p:cNvSpPr>
            <a:spLocks noChangeArrowheads="1"/>
          </p:cNvSpPr>
          <p:nvPr/>
        </p:nvSpPr>
        <p:spPr bwMode="auto">
          <a:xfrm>
            <a:off x="6363780" y="3328988"/>
            <a:ext cx="4444427" cy="3529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代表中华人民共和国进行国事活动；</a:t>
            </a: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根据全国人大及其常委会的决定，行使公布法律、任免国务院组成人员等职权；</a:t>
            </a: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中华人民共和国主席、副主席由全国人大选举产生。 </a:t>
            </a:r>
          </a:p>
        </p:txBody>
      </p:sp>
      <p:sp>
        <p:nvSpPr>
          <p:cNvPr id="114695" name="Text Box 11"/>
          <p:cNvSpPr txBox="1">
            <a:spLocks noChangeArrowheads="1"/>
          </p:cNvSpPr>
          <p:nvPr/>
        </p:nvSpPr>
        <p:spPr bwMode="auto">
          <a:xfrm>
            <a:off x="6555105" y="2188274"/>
            <a:ext cx="3398838"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sz="2800" b="1" dirty="0">
                <a:solidFill>
                  <a:srgbClr val="FF3300"/>
                </a:solidFill>
                <a:ea typeface="黑体" panose="02010609060101010101" pitchFamily="49" charset="-122"/>
              </a:rPr>
              <a:t>中华人民共和国主席</a:t>
            </a:r>
          </a:p>
        </p:txBody>
      </p:sp>
      <p:pic>
        <p:nvPicPr>
          <p:cNvPr id="35842" name="Picture 2" descr="https://timgsa.baidu.com/timg?image&amp;quality=80&amp;size=b9999_10000&amp;sec=1539840976700&amp;di=d861f4b5417b9ebc2941f67896171b7d&amp;imgtype=0&amp;src=http%3A%2F%2Fww.mczyw.com%2Ftpwj%2Fzixun2018%2Fnr0902%2Fawwyzmofeae.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13499" y="3402140"/>
            <a:ext cx="3059084" cy="180155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772392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Text Box 5"/>
          <p:cNvSpPr txBox="1">
            <a:spLocks noChangeArrowheads="1"/>
          </p:cNvSpPr>
          <p:nvPr/>
        </p:nvSpPr>
        <p:spPr bwMode="auto">
          <a:xfrm>
            <a:off x="988823" y="3348612"/>
            <a:ext cx="1408113"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FF3300"/>
                </a:solidFill>
                <a:ea typeface="黑体" panose="02010609060101010101" pitchFamily="49" charset="-122"/>
              </a:rPr>
              <a:t>国务院</a:t>
            </a:r>
          </a:p>
        </p:txBody>
      </p:sp>
      <p:pic>
        <p:nvPicPr>
          <p:cNvPr id="34818" name="Picture 2" descr="https://timgsa.baidu.com/timg?image&amp;quality=80&amp;size=b9999_10000&amp;sec=1539842544033&amp;di=441264837e5d04f96d6698e99c475dc2&amp;imgtype=0&amp;src=http%3A%2F%2Fn.sinaimg.cn%2Ftranslate%2F224%2Fw554h470%2F20180319%2FfkbF-fyskzkt0072108.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22856" y="952884"/>
            <a:ext cx="6846440" cy="58083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8419043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9" name="Picture 6" descr="00123f3c409804a5eaf02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895975" y="2300788"/>
            <a:ext cx="3960813" cy="3382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6740" name="Picture 8">
            <a:hlinkClick r:id="rId3"/>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88382" y="2659563"/>
            <a:ext cx="2087562" cy="3024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741" name="Text Box 9"/>
          <p:cNvSpPr txBox="1">
            <a:spLocks noChangeArrowheads="1"/>
          </p:cNvSpPr>
          <p:nvPr/>
        </p:nvSpPr>
        <p:spPr bwMode="auto">
          <a:xfrm>
            <a:off x="2855913" y="1341439"/>
            <a:ext cx="304006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a:solidFill>
                  <a:srgbClr val="FF3300"/>
                </a:solidFill>
                <a:ea typeface="黑体" panose="02010609060101010101" pitchFamily="49" charset="-122"/>
              </a:rPr>
              <a:t>中央军事委员会</a:t>
            </a:r>
          </a:p>
        </p:txBody>
      </p:sp>
    </p:spTree>
    <p:extLst>
      <p:ext uri="{BB962C8B-B14F-4D97-AF65-F5344CB8AC3E}">
        <p14:creationId xmlns="" xmlns:p14="http://schemas.microsoft.com/office/powerpoint/2010/main" val="27447419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2"/>
          <p:cNvGrpSpPr>
            <a:grpSpLocks/>
          </p:cNvGrpSpPr>
          <p:nvPr/>
        </p:nvGrpSpPr>
        <p:grpSpPr bwMode="auto">
          <a:xfrm>
            <a:off x="2208214" y="1557339"/>
            <a:ext cx="8135937" cy="4738687"/>
            <a:chOff x="96" y="960"/>
            <a:chExt cx="5385" cy="3088"/>
          </a:xfrm>
        </p:grpSpPr>
        <p:sp>
          <p:nvSpPr>
            <p:cNvPr id="119813" name="Rectangle 3"/>
            <p:cNvSpPr>
              <a:spLocks noChangeArrowheads="1"/>
            </p:cNvSpPr>
            <p:nvPr/>
          </p:nvSpPr>
          <p:spPr bwMode="auto">
            <a:xfrm>
              <a:off x="1296" y="2880"/>
              <a:ext cx="1633" cy="363"/>
            </a:xfrm>
            <a:prstGeom prst="rect">
              <a:avLst/>
            </a:prstGeom>
            <a:solidFill>
              <a:srgbClr val="FFFF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 中级人民法院</a:t>
              </a:r>
            </a:p>
          </p:txBody>
        </p:sp>
        <p:sp>
          <p:nvSpPr>
            <p:cNvPr id="119814" name="Rectangle 4"/>
            <p:cNvSpPr>
              <a:spLocks noChangeArrowheads="1"/>
            </p:cNvSpPr>
            <p:nvPr/>
          </p:nvSpPr>
          <p:spPr bwMode="auto">
            <a:xfrm>
              <a:off x="1200" y="960"/>
              <a:ext cx="1769" cy="363"/>
            </a:xfrm>
            <a:prstGeom prst="rect">
              <a:avLst/>
            </a:prstGeom>
            <a:solidFill>
              <a:srgbClr val="FFFF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最高人民法院</a:t>
              </a:r>
            </a:p>
          </p:txBody>
        </p:sp>
        <p:sp>
          <p:nvSpPr>
            <p:cNvPr id="119815" name="Line 5"/>
            <p:cNvSpPr>
              <a:spLocks noChangeShapeType="1"/>
            </p:cNvSpPr>
            <p:nvPr/>
          </p:nvSpPr>
          <p:spPr bwMode="auto">
            <a:xfrm>
              <a:off x="2064" y="1344"/>
              <a:ext cx="0" cy="76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16" name="Text Box 6"/>
            <p:cNvSpPr txBox="1">
              <a:spLocks noChangeArrowheads="1"/>
            </p:cNvSpPr>
            <p:nvPr/>
          </p:nvSpPr>
          <p:spPr bwMode="auto">
            <a:xfrm>
              <a:off x="1296" y="3744"/>
              <a:ext cx="1633" cy="304"/>
            </a:xfrm>
            <a:prstGeom prst="rect">
              <a:avLst/>
            </a:prstGeom>
            <a:solidFill>
              <a:srgbClr val="FFFF00"/>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基层人民法院</a:t>
              </a:r>
            </a:p>
          </p:txBody>
        </p:sp>
        <p:sp>
          <p:nvSpPr>
            <p:cNvPr id="119817" name="Text Box 7"/>
            <p:cNvSpPr txBox="1">
              <a:spLocks noChangeArrowheads="1"/>
            </p:cNvSpPr>
            <p:nvPr/>
          </p:nvSpPr>
          <p:spPr bwMode="auto">
            <a:xfrm>
              <a:off x="3289" y="3729"/>
              <a:ext cx="2169" cy="261"/>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000" b="1">
                  <a:latin typeface="楷体" panose="02010609060101010101" pitchFamily="49" charset="-122"/>
                  <a:ea typeface="楷体" panose="02010609060101010101" pitchFamily="49" charset="-122"/>
                </a:rPr>
                <a:t>县、市、自治县、市辖区设</a:t>
              </a:r>
            </a:p>
          </p:txBody>
        </p:sp>
        <p:sp>
          <p:nvSpPr>
            <p:cNvPr id="119818" name="Text Box 8"/>
            <p:cNvSpPr txBox="1">
              <a:spLocks noChangeArrowheads="1"/>
            </p:cNvSpPr>
            <p:nvPr/>
          </p:nvSpPr>
          <p:spPr bwMode="auto">
            <a:xfrm>
              <a:off x="96" y="1919"/>
              <a:ext cx="1181" cy="304"/>
            </a:xfrm>
            <a:prstGeom prst="rect">
              <a:avLst/>
            </a:prstGeom>
            <a:solidFill>
              <a:srgbClr val="66FF33"/>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专门法院</a:t>
              </a:r>
            </a:p>
          </p:txBody>
        </p:sp>
        <p:sp>
          <p:nvSpPr>
            <p:cNvPr id="119819" name="Text Box 9"/>
            <p:cNvSpPr txBox="1">
              <a:spLocks noChangeArrowheads="1"/>
            </p:cNvSpPr>
            <p:nvPr/>
          </p:nvSpPr>
          <p:spPr bwMode="auto">
            <a:xfrm>
              <a:off x="1344" y="2113"/>
              <a:ext cx="1680" cy="305"/>
            </a:xfrm>
            <a:prstGeom prst="rect">
              <a:avLst/>
            </a:prstGeom>
            <a:solidFill>
              <a:srgbClr val="FFFF00"/>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高级人民法院</a:t>
              </a:r>
            </a:p>
          </p:txBody>
        </p:sp>
        <p:sp>
          <p:nvSpPr>
            <p:cNvPr id="119820" name="Text Box 10"/>
            <p:cNvSpPr txBox="1">
              <a:spLocks noChangeArrowheads="1"/>
            </p:cNvSpPr>
            <p:nvPr/>
          </p:nvSpPr>
          <p:spPr bwMode="auto">
            <a:xfrm>
              <a:off x="3289" y="2790"/>
              <a:ext cx="2169" cy="461"/>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000" b="1">
                  <a:latin typeface="楷体" panose="02010609060101010101" pitchFamily="49" charset="-122"/>
                  <a:ea typeface="楷体" panose="02010609060101010101" pitchFamily="49" charset="-122"/>
                </a:rPr>
                <a:t>省自治区直辖市按地区设，省自治区辖市设</a:t>
              </a:r>
            </a:p>
          </p:txBody>
        </p:sp>
        <p:sp>
          <p:nvSpPr>
            <p:cNvPr id="119821" name="Text Box 11"/>
            <p:cNvSpPr txBox="1">
              <a:spLocks noChangeArrowheads="1"/>
            </p:cNvSpPr>
            <p:nvPr/>
          </p:nvSpPr>
          <p:spPr bwMode="auto">
            <a:xfrm>
              <a:off x="3289" y="2113"/>
              <a:ext cx="2192" cy="305"/>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000" b="1">
                  <a:latin typeface="楷体" panose="02010609060101010101" pitchFamily="49" charset="-122"/>
                  <a:ea typeface="楷体" panose="02010609060101010101" pitchFamily="49" charset="-122"/>
                </a:rPr>
                <a:t>省、自治区、直辖市设</a:t>
              </a:r>
            </a:p>
          </p:txBody>
        </p:sp>
        <p:sp>
          <p:nvSpPr>
            <p:cNvPr id="119822" name="Line 12"/>
            <p:cNvSpPr>
              <a:spLocks noChangeShapeType="1"/>
            </p:cNvSpPr>
            <p:nvPr/>
          </p:nvSpPr>
          <p:spPr bwMode="auto">
            <a:xfrm flipH="1">
              <a:off x="768" y="1776"/>
              <a:ext cx="0" cy="144"/>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23" name="Line 13"/>
            <p:cNvSpPr>
              <a:spLocks noChangeShapeType="1"/>
            </p:cNvSpPr>
            <p:nvPr/>
          </p:nvSpPr>
          <p:spPr bwMode="auto">
            <a:xfrm>
              <a:off x="2112" y="3245"/>
              <a:ext cx="0" cy="49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24" name="Line 14"/>
            <p:cNvSpPr>
              <a:spLocks noChangeShapeType="1"/>
            </p:cNvSpPr>
            <p:nvPr/>
          </p:nvSpPr>
          <p:spPr bwMode="auto">
            <a:xfrm>
              <a:off x="2928" y="3024"/>
              <a:ext cx="3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25" name="Line 15"/>
            <p:cNvSpPr>
              <a:spLocks noChangeShapeType="1"/>
            </p:cNvSpPr>
            <p:nvPr/>
          </p:nvSpPr>
          <p:spPr bwMode="auto">
            <a:xfrm>
              <a:off x="2928" y="3888"/>
              <a:ext cx="363"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26" name="Text Box 16"/>
            <p:cNvSpPr txBox="1">
              <a:spLocks noChangeArrowheads="1"/>
            </p:cNvSpPr>
            <p:nvPr/>
          </p:nvSpPr>
          <p:spPr bwMode="auto">
            <a:xfrm>
              <a:off x="2160" y="1584"/>
              <a:ext cx="681" cy="304"/>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监督</a:t>
              </a:r>
            </a:p>
          </p:txBody>
        </p:sp>
        <p:sp>
          <p:nvSpPr>
            <p:cNvPr id="119827" name="Text Box 17"/>
            <p:cNvSpPr txBox="1">
              <a:spLocks noChangeArrowheads="1"/>
            </p:cNvSpPr>
            <p:nvPr/>
          </p:nvSpPr>
          <p:spPr bwMode="auto">
            <a:xfrm>
              <a:off x="1200" y="1393"/>
              <a:ext cx="682" cy="305"/>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监督</a:t>
              </a:r>
            </a:p>
          </p:txBody>
        </p:sp>
        <p:sp>
          <p:nvSpPr>
            <p:cNvPr id="119828" name="Text Box 18"/>
            <p:cNvSpPr txBox="1">
              <a:spLocks noChangeArrowheads="1"/>
            </p:cNvSpPr>
            <p:nvPr/>
          </p:nvSpPr>
          <p:spPr bwMode="auto">
            <a:xfrm>
              <a:off x="2160" y="2494"/>
              <a:ext cx="681" cy="304"/>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latin typeface="楷体" panose="02010609060101010101" pitchFamily="49" charset="-122"/>
                  <a:ea typeface="楷体" panose="02010609060101010101" pitchFamily="49" charset="-122"/>
                </a:rPr>
                <a:t>监督</a:t>
              </a:r>
            </a:p>
          </p:txBody>
        </p:sp>
        <p:sp>
          <p:nvSpPr>
            <p:cNvPr id="119829" name="Text Box 19"/>
            <p:cNvSpPr txBox="1">
              <a:spLocks noChangeArrowheads="1"/>
            </p:cNvSpPr>
            <p:nvPr/>
          </p:nvSpPr>
          <p:spPr bwMode="auto">
            <a:xfrm>
              <a:off x="2208" y="3312"/>
              <a:ext cx="682" cy="305"/>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latin typeface="楷体" panose="02010609060101010101" pitchFamily="49" charset="-122"/>
                  <a:ea typeface="楷体" panose="02010609060101010101" pitchFamily="49" charset="-122"/>
                </a:rPr>
                <a:t>监督</a:t>
              </a:r>
            </a:p>
          </p:txBody>
        </p:sp>
        <p:sp>
          <p:nvSpPr>
            <p:cNvPr id="119830" name="Line 20"/>
            <p:cNvSpPr>
              <a:spLocks noChangeShapeType="1"/>
            </p:cNvSpPr>
            <p:nvPr/>
          </p:nvSpPr>
          <p:spPr bwMode="auto">
            <a:xfrm>
              <a:off x="768" y="1776"/>
              <a:ext cx="129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31" name="Line 21"/>
            <p:cNvSpPr>
              <a:spLocks noChangeShapeType="1"/>
            </p:cNvSpPr>
            <p:nvPr/>
          </p:nvSpPr>
          <p:spPr bwMode="auto">
            <a:xfrm>
              <a:off x="3051" y="2274"/>
              <a:ext cx="238"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9832" name="Line 22"/>
            <p:cNvSpPr>
              <a:spLocks noChangeShapeType="1"/>
            </p:cNvSpPr>
            <p:nvPr/>
          </p:nvSpPr>
          <p:spPr bwMode="auto">
            <a:xfrm>
              <a:off x="2064" y="2448"/>
              <a:ext cx="0" cy="45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119812" name="Text Box 24"/>
          <p:cNvSpPr txBox="1">
            <a:spLocks noChangeArrowheads="1"/>
          </p:cNvSpPr>
          <p:nvPr/>
        </p:nvSpPr>
        <p:spPr bwMode="auto">
          <a:xfrm>
            <a:off x="7608888" y="1412875"/>
            <a:ext cx="18161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FF3300"/>
                </a:solidFill>
                <a:ea typeface="黑体" panose="02010609060101010101" pitchFamily="49" charset="-122"/>
              </a:rPr>
              <a:t>人民法院</a:t>
            </a:r>
          </a:p>
        </p:txBody>
      </p:sp>
    </p:spTree>
    <p:extLst>
      <p:ext uri="{BB962C8B-B14F-4D97-AF65-F5344CB8AC3E}">
        <p14:creationId xmlns="" xmlns:p14="http://schemas.microsoft.com/office/powerpoint/2010/main" val="1496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175194" y="1199356"/>
            <a:ext cx="8218487" cy="719138"/>
          </a:xfrm>
        </p:spPr>
        <p:txBody>
          <a:bodyPr/>
          <a:lstStyle/>
          <a:p>
            <a:pPr eaLnBrk="1" hangingPunct="1"/>
            <a:r>
              <a:rPr lang="zh-CN" altLang="en-US" sz="3200" b="1">
                <a:solidFill>
                  <a:srgbClr val="FF3300"/>
                </a:solidFill>
                <a:ea typeface="黑体" panose="02010609060101010101" pitchFamily="49" charset="-122"/>
              </a:rPr>
              <a:t>社会主义宪法的产生及发展</a:t>
            </a:r>
          </a:p>
        </p:txBody>
      </p:sp>
      <p:sp>
        <p:nvSpPr>
          <p:cNvPr id="11268" name="Rectangle 4"/>
          <p:cNvSpPr>
            <a:spLocks noGrp="1" noChangeArrowheads="1"/>
          </p:cNvSpPr>
          <p:nvPr>
            <p:ph type="body" idx="1"/>
          </p:nvPr>
        </p:nvSpPr>
        <p:spPr>
          <a:xfrm>
            <a:off x="2279650" y="2924176"/>
            <a:ext cx="4535488" cy="3457575"/>
          </a:xfrm>
          <a:noFill/>
        </p:spPr>
        <p:txBody>
          <a:bodyPr/>
          <a:lstStyle/>
          <a:p>
            <a:pPr eaLnBrk="1" hangingPunct="1">
              <a:lnSpc>
                <a:spcPct val="90000"/>
              </a:lnSpc>
            </a:pPr>
            <a:r>
              <a:rPr lang="en-US" altLang="zh-CN" sz="2400" b="1">
                <a:latin typeface="楷体" panose="02010609060101010101" pitchFamily="49" charset="-122"/>
                <a:ea typeface="楷体" panose="02010609060101010101" pitchFamily="49" charset="-122"/>
              </a:rPr>
              <a:t>1918</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俄罗斯苏维埃联邦社会主义共和国宪法（根本法）</a:t>
            </a:r>
            <a:r>
              <a:rPr lang="en-US" altLang="zh-CN" sz="2400" b="1">
                <a:latin typeface="楷体" panose="02010609060101010101" pitchFamily="49" charset="-122"/>
                <a:ea typeface="楷体" panose="02010609060101010101" pitchFamily="49" charset="-122"/>
              </a:rPr>
              <a:t>》; </a:t>
            </a:r>
          </a:p>
          <a:p>
            <a:pPr eaLnBrk="1" hangingPunct="1">
              <a:lnSpc>
                <a:spcPct val="90000"/>
              </a:lnSpc>
            </a:pPr>
            <a:r>
              <a:rPr lang="en-US" altLang="zh-CN" sz="2400" b="1">
                <a:latin typeface="楷体" panose="02010609060101010101" pitchFamily="49" charset="-122"/>
                <a:ea typeface="楷体" panose="02010609060101010101" pitchFamily="49" charset="-122"/>
              </a:rPr>
              <a:t>1924</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苏维埃社会主义共和国联盟根本法</a:t>
            </a:r>
            <a:r>
              <a:rPr lang="en-US" altLang="zh-CN" sz="2400" b="1">
                <a:latin typeface="楷体" panose="02010609060101010101" pitchFamily="49" charset="-122"/>
                <a:ea typeface="楷体" panose="02010609060101010101" pitchFamily="49" charset="-122"/>
              </a:rPr>
              <a:t>》;</a:t>
            </a:r>
          </a:p>
          <a:p>
            <a:pPr eaLnBrk="1" hangingPunct="1">
              <a:lnSpc>
                <a:spcPct val="90000"/>
              </a:lnSpc>
            </a:pPr>
            <a:r>
              <a:rPr lang="en-US" altLang="zh-CN" sz="2400" b="1">
                <a:latin typeface="楷体" panose="02010609060101010101" pitchFamily="49" charset="-122"/>
                <a:ea typeface="楷体" panose="02010609060101010101" pitchFamily="49" charset="-122"/>
              </a:rPr>
              <a:t>1936</a:t>
            </a:r>
            <a:r>
              <a:rPr lang="zh-CN" altLang="en-US" sz="2400" b="1">
                <a:latin typeface="楷体" panose="02010609060101010101" pitchFamily="49" charset="-122"/>
                <a:ea typeface="楷体" panose="02010609060101010101" pitchFamily="49" charset="-122"/>
              </a:rPr>
              <a:t>年的</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苏维埃社会主义共和国联盟根本法</a:t>
            </a:r>
            <a:r>
              <a:rPr lang="en-US" altLang="zh-CN" sz="2400" b="1">
                <a:latin typeface="楷体" panose="02010609060101010101" pitchFamily="49" charset="-122"/>
                <a:ea typeface="楷体" panose="02010609060101010101" pitchFamily="49" charset="-122"/>
              </a:rPr>
              <a:t>》;</a:t>
            </a:r>
          </a:p>
          <a:p>
            <a:pPr eaLnBrk="1" hangingPunct="1">
              <a:lnSpc>
                <a:spcPct val="90000"/>
              </a:lnSpc>
            </a:pPr>
            <a:r>
              <a:rPr lang="en-US" altLang="zh-CN" sz="2400" b="1">
                <a:latin typeface="楷体" panose="02010609060101010101" pitchFamily="49" charset="-122"/>
                <a:ea typeface="楷体" panose="02010609060101010101" pitchFamily="49" charset="-122"/>
              </a:rPr>
              <a:t>1977</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苏维埃社会主义共和国联盟根本法</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a:t>
            </a:r>
          </a:p>
          <a:p>
            <a:pPr eaLnBrk="1" hangingPunct="1">
              <a:lnSpc>
                <a:spcPct val="90000"/>
              </a:lnSpc>
            </a:pPr>
            <a:endParaRPr lang="en-US" altLang="zh-CN" b="1"/>
          </a:p>
        </p:txBody>
      </p:sp>
      <p:sp>
        <p:nvSpPr>
          <p:cNvPr id="11269" name="Rectangle 5"/>
          <p:cNvSpPr>
            <a:spLocks noChangeArrowheads="1"/>
          </p:cNvSpPr>
          <p:nvPr/>
        </p:nvSpPr>
        <p:spPr bwMode="auto">
          <a:xfrm>
            <a:off x="2927350" y="2060575"/>
            <a:ext cx="2224088"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a:solidFill>
                  <a:srgbClr val="009900"/>
                </a:solidFill>
                <a:latin typeface="楷体" panose="02010609060101010101" pitchFamily="49" charset="-122"/>
                <a:ea typeface="楷体" panose="02010609060101010101" pitchFamily="49" charset="-122"/>
              </a:rPr>
              <a:t>前苏联宪法</a:t>
            </a:r>
            <a:endParaRPr lang="zh-CN" altLang="en-US">
              <a:latin typeface="楷体" panose="02010609060101010101" pitchFamily="49" charset="-122"/>
              <a:ea typeface="楷体" panose="02010609060101010101" pitchFamily="49" charset="-122"/>
            </a:endParaRPr>
          </a:p>
        </p:txBody>
      </p:sp>
      <p:pic>
        <p:nvPicPr>
          <p:cNvPr id="11270" name="Picture 8">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91400" y="2997201"/>
            <a:ext cx="2808288" cy="288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78031275"/>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834" name="Group 2"/>
          <p:cNvGrpSpPr>
            <a:grpSpLocks/>
          </p:cNvGrpSpPr>
          <p:nvPr/>
        </p:nvGrpSpPr>
        <p:grpSpPr bwMode="auto">
          <a:xfrm>
            <a:off x="2063751" y="1268413"/>
            <a:ext cx="8245475" cy="5376862"/>
            <a:chOff x="292" y="527"/>
            <a:chExt cx="4963" cy="2985"/>
          </a:xfrm>
        </p:grpSpPr>
        <p:sp>
          <p:nvSpPr>
            <p:cNvPr id="120837" name="Text Box 3"/>
            <p:cNvSpPr txBox="1">
              <a:spLocks noChangeArrowheads="1"/>
            </p:cNvSpPr>
            <p:nvPr/>
          </p:nvSpPr>
          <p:spPr bwMode="auto">
            <a:xfrm>
              <a:off x="2154" y="1118"/>
              <a:ext cx="635" cy="259"/>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 领导</a:t>
              </a:r>
            </a:p>
          </p:txBody>
        </p:sp>
        <p:sp>
          <p:nvSpPr>
            <p:cNvPr id="120838" name="Rectangle 4"/>
            <p:cNvSpPr>
              <a:spLocks noChangeArrowheads="1"/>
            </p:cNvSpPr>
            <p:nvPr/>
          </p:nvSpPr>
          <p:spPr bwMode="auto">
            <a:xfrm>
              <a:off x="1253" y="2383"/>
              <a:ext cx="1626" cy="351"/>
            </a:xfrm>
            <a:prstGeom prst="rect">
              <a:avLst/>
            </a:prstGeom>
            <a:solidFill>
              <a:srgbClr val="FFFF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中级人民检察院</a:t>
              </a:r>
            </a:p>
          </p:txBody>
        </p:sp>
        <p:sp>
          <p:nvSpPr>
            <p:cNvPr id="120839" name="Rectangle 5"/>
            <p:cNvSpPr>
              <a:spLocks noChangeArrowheads="1"/>
            </p:cNvSpPr>
            <p:nvPr/>
          </p:nvSpPr>
          <p:spPr bwMode="auto">
            <a:xfrm>
              <a:off x="1157" y="527"/>
              <a:ext cx="1762" cy="351"/>
            </a:xfrm>
            <a:prstGeom prst="rect">
              <a:avLst/>
            </a:prstGeom>
            <a:solidFill>
              <a:srgbClr val="FFFF00"/>
            </a:solidFill>
            <a:ln w="9525">
              <a:solidFill>
                <a:schemeClr val="tx1"/>
              </a:solidFill>
              <a:miter lim="800000"/>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最高人民检察院</a:t>
              </a:r>
            </a:p>
          </p:txBody>
        </p:sp>
        <p:sp>
          <p:nvSpPr>
            <p:cNvPr id="120840" name="Line 6"/>
            <p:cNvSpPr>
              <a:spLocks noChangeShapeType="1"/>
            </p:cNvSpPr>
            <p:nvPr/>
          </p:nvSpPr>
          <p:spPr bwMode="auto">
            <a:xfrm>
              <a:off x="2017" y="898"/>
              <a:ext cx="0" cy="74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41" name="Text Box 7"/>
            <p:cNvSpPr txBox="1">
              <a:spLocks noChangeArrowheads="1"/>
            </p:cNvSpPr>
            <p:nvPr/>
          </p:nvSpPr>
          <p:spPr bwMode="auto">
            <a:xfrm>
              <a:off x="1253" y="3219"/>
              <a:ext cx="1625" cy="293"/>
            </a:xfrm>
            <a:prstGeom prst="rect">
              <a:avLst/>
            </a:prstGeom>
            <a:solidFill>
              <a:srgbClr val="FFFF00"/>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en-US" altLang="zh-CN" sz="28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基层人民检察院</a:t>
              </a:r>
            </a:p>
          </p:txBody>
        </p:sp>
        <p:sp>
          <p:nvSpPr>
            <p:cNvPr id="120842" name="Text Box 8"/>
            <p:cNvSpPr txBox="1">
              <a:spLocks noChangeArrowheads="1"/>
            </p:cNvSpPr>
            <p:nvPr/>
          </p:nvSpPr>
          <p:spPr bwMode="auto">
            <a:xfrm>
              <a:off x="3239" y="3246"/>
              <a:ext cx="2016" cy="222"/>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000" b="1">
                  <a:solidFill>
                    <a:schemeClr val="tx2"/>
                  </a:solidFill>
                  <a:latin typeface="楷体" panose="02010609060101010101" pitchFamily="49" charset="-122"/>
                  <a:ea typeface="楷体" panose="02010609060101010101" pitchFamily="49" charset="-122"/>
                </a:rPr>
                <a:t>县、市、自治县、市辖区设</a:t>
              </a:r>
            </a:p>
          </p:txBody>
        </p:sp>
        <p:sp>
          <p:nvSpPr>
            <p:cNvPr id="120843" name="Text Box 9"/>
            <p:cNvSpPr txBox="1">
              <a:spLocks noChangeArrowheads="1"/>
            </p:cNvSpPr>
            <p:nvPr/>
          </p:nvSpPr>
          <p:spPr bwMode="auto">
            <a:xfrm>
              <a:off x="292" y="1455"/>
              <a:ext cx="780" cy="319"/>
            </a:xfrm>
            <a:prstGeom prst="rect">
              <a:avLst/>
            </a:prstGeom>
            <a:solidFill>
              <a:srgbClr val="66FF33"/>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ts val="1400"/>
                </a:lnSpc>
                <a:spcBef>
                  <a:spcPct val="50000"/>
                </a:spcBef>
              </a:pPr>
              <a:r>
                <a:rPr kumimoji="1" lang="zh-CN" altLang="en-US" sz="1600" b="1">
                  <a:solidFill>
                    <a:schemeClr val="tx2"/>
                  </a:solidFill>
                  <a:latin typeface="楷体" panose="02010609060101010101" pitchFamily="49" charset="-122"/>
                  <a:ea typeface="楷体" panose="02010609060101010101" pitchFamily="49" charset="-122"/>
                </a:rPr>
                <a:t>专门人民</a:t>
              </a:r>
            </a:p>
            <a:p>
              <a:pPr algn="ctr" eaLnBrk="1" hangingPunct="1">
                <a:lnSpc>
                  <a:spcPts val="1400"/>
                </a:lnSpc>
                <a:spcBef>
                  <a:spcPct val="50000"/>
                </a:spcBef>
              </a:pPr>
              <a:r>
                <a:rPr kumimoji="1" lang="zh-CN" altLang="en-US" sz="1600" b="1">
                  <a:solidFill>
                    <a:schemeClr val="tx2"/>
                  </a:solidFill>
                  <a:latin typeface="楷体" panose="02010609060101010101" pitchFamily="49" charset="-122"/>
                  <a:ea typeface="楷体" panose="02010609060101010101" pitchFamily="49" charset="-122"/>
                </a:rPr>
                <a:t>检察院</a:t>
              </a:r>
            </a:p>
          </p:txBody>
        </p:sp>
        <p:sp>
          <p:nvSpPr>
            <p:cNvPr id="120844" name="Text Box 10"/>
            <p:cNvSpPr txBox="1">
              <a:spLocks noChangeArrowheads="1"/>
            </p:cNvSpPr>
            <p:nvPr/>
          </p:nvSpPr>
          <p:spPr bwMode="auto">
            <a:xfrm>
              <a:off x="1301" y="1641"/>
              <a:ext cx="1672" cy="294"/>
            </a:xfrm>
            <a:prstGeom prst="rect">
              <a:avLst/>
            </a:prstGeom>
            <a:solidFill>
              <a:srgbClr val="FFFF00"/>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8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高级人民检察院</a:t>
              </a:r>
            </a:p>
          </p:txBody>
        </p:sp>
        <p:sp>
          <p:nvSpPr>
            <p:cNvPr id="120845" name="Text Box 11"/>
            <p:cNvSpPr txBox="1">
              <a:spLocks noChangeArrowheads="1"/>
            </p:cNvSpPr>
            <p:nvPr/>
          </p:nvSpPr>
          <p:spPr bwMode="auto">
            <a:xfrm>
              <a:off x="3239" y="2286"/>
              <a:ext cx="1907" cy="393"/>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zh-CN" altLang="en-US" sz="2000" b="1">
                  <a:solidFill>
                    <a:schemeClr val="tx2"/>
                  </a:solidFill>
                  <a:latin typeface="楷体" panose="02010609060101010101" pitchFamily="49" charset="-122"/>
                  <a:ea typeface="楷体" panose="02010609060101010101" pitchFamily="49" charset="-122"/>
                </a:rPr>
                <a:t>省自治区直辖市按地区设，省自治区辖市设</a:t>
              </a:r>
            </a:p>
          </p:txBody>
        </p:sp>
        <p:sp>
          <p:nvSpPr>
            <p:cNvPr id="120846" name="Text Box 12"/>
            <p:cNvSpPr txBox="1">
              <a:spLocks noChangeArrowheads="1"/>
            </p:cNvSpPr>
            <p:nvPr/>
          </p:nvSpPr>
          <p:spPr bwMode="auto">
            <a:xfrm>
              <a:off x="3196" y="1686"/>
              <a:ext cx="2029" cy="222"/>
            </a:xfrm>
            <a:prstGeom prst="rect">
              <a:avLst/>
            </a:prstGeom>
            <a:solidFill>
              <a:srgbClr val="DDDDDD"/>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zh-CN" altLang="en-US" sz="2000" b="1">
                  <a:solidFill>
                    <a:schemeClr val="tx2"/>
                  </a:solidFill>
                  <a:latin typeface="楷体" panose="02010609060101010101" pitchFamily="49" charset="-122"/>
                  <a:ea typeface="楷体" panose="02010609060101010101" pitchFamily="49" charset="-122"/>
                </a:rPr>
                <a:t>省、自治区、直辖市设</a:t>
              </a:r>
            </a:p>
          </p:txBody>
        </p:sp>
        <p:sp>
          <p:nvSpPr>
            <p:cNvPr id="120847" name="Line 13"/>
            <p:cNvSpPr>
              <a:spLocks noChangeShapeType="1"/>
            </p:cNvSpPr>
            <p:nvPr/>
          </p:nvSpPr>
          <p:spPr bwMode="auto">
            <a:xfrm flipH="1">
              <a:off x="727" y="1316"/>
              <a:ext cx="0" cy="13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48" name="Line 14"/>
            <p:cNvSpPr>
              <a:spLocks noChangeShapeType="1"/>
            </p:cNvSpPr>
            <p:nvPr/>
          </p:nvSpPr>
          <p:spPr bwMode="auto">
            <a:xfrm>
              <a:off x="2065" y="2735"/>
              <a:ext cx="0" cy="48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49" name="Line 15"/>
            <p:cNvSpPr>
              <a:spLocks noChangeShapeType="1"/>
            </p:cNvSpPr>
            <p:nvPr/>
          </p:nvSpPr>
          <p:spPr bwMode="auto">
            <a:xfrm>
              <a:off x="2878" y="2522"/>
              <a:ext cx="36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50" name="Line 16"/>
            <p:cNvSpPr>
              <a:spLocks noChangeShapeType="1"/>
            </p:cNvSpPr>
            <p:nvPr/>
          </p:nvSpPr>
          <p:spPr bwMode="auto">
            <a:xfrm>
              <a:off x="2878" y="3357"/>
              <a:ext cx="361"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51" name="Text Box 17"/>
            <p:cNvSpPr txBox="1">
              <a:spLocks noChangeArrowheads="1"/>
            </p:cNvSpPr>
            <p:nvPr/>
          </p:nvSpPr>
          <p:spPr bwMode="auto">
            <a:xfrm>
              <a:off x="1157" y="945"/>
              <a:ext cx="678" cy="259"/>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领导</a:t>
              </a:r>
            </a:p>
          </p:txBody>
        </p:sp>
        <p:sp>
          <p:nvSpPr>
            <p:cNvPr id="120852" name="Text Box 18"/>
            <p:cNvSpPr txBox="1">
              <a:spLocks noChangeArrowheads="1"/>
            </p:cNvSpPr>
            <p:nvPr/>
          </p:nvSpPr>
          <p:spPr bwMode="auto">
            <a:xfrm>
              <a:off x="2156" y="2012"/>
              <a:ext cx="635" cy="259"/>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50000"/>
                </a:spcBef>
              </a:pPr>
              <a:r>
                <a:rPr kumimoji="1" lang="en-US" altLang="zh-CN" sz="2400" b="1">
                  <a:solidFill>
                    <a:schemeClr val="tx2"/>
                  </a:solidFill>
                  <a:latin typeface="楷体_GB2312" pitchFamily="49" charset="-122"/>
                </a:rPr>
                <a:t> </a:t>
              </a:r>
              <a:r>
                <a:rPr kumimoji="1" lang="zh-CN" altLang="en-US" sz="2400" b="1">
                  <a:solidFill>
                    <a:schemeClr val="tx2"/>
                  </a:solidFill>
                  <a:latin typeface="楷体" panose="02010609060101010101" pitchFamily="49" charset="-122"/>
                  <a:ea typeface="楷体" panose="02010609060101010101" pitchFamily="49" charset="-122"/>
                </a:rPr>
                <a:t>领导</a:t>
              </a:r>
            </a:p>
          </p:txBody>
        </p:sp>
        <p:sp>
          <p:nvSpPr>
            <p:cNvPr id="120853" name="Text Box 19"/>
            <p:cNvSpPr txBox="1">
              <a:spLocks noChangeArrowheads="1"/>
            </p:cNvSpPr>
            <p:nvPr/>
          </p:nvSpPr>
          <p:spPr bwMode="auto">
            <a:xfrm>
              <a:off x="2199" y="2802"/>
              <a:ext cx="640" cy="259"/>
            </a:xfrm>
            <a:prstGeom prst="rect">
              <a:avLst/>
            </a:prstGeom>
            <a:solidFill>
              <a:schemeClr val="bg1"/>
            </a:solidFill>
            <a:ln w="9525">
              <a:solidFill>
                <a:schemeClr val="tx1"/>
              </a:solidFill>
              <a:miter lim="800000"/>
              <a:headEnd/>
              <a:tailEnd/>
            </a:ln>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spcBef>
                  <a:spcPct val="50000"/>
                </a:spcBef>
              </a:pPr>
              <a:r>
                <a:rPr kumimoji="1" lang="zh-CN" altLang="en-US" sz="2400" b="1">
                  <a:solidFill>
                    <a:schemeClr val="tx2"/>
                  </a:solidFill>
                  <a:latin typeface="楷体" panose="02010609060101010101" pitchFamily="49" charset="-122"/>
                  <a:ea typeface="楷体" panose="02010609060101010101" pitchFamily="49" charset="-122"/>
                </a:rPr>
                <a:t>领导</a:t>
              </a:r>
            </a:p>
          </p:txBody>
        </p:sp>
        <p:sp>
          <p:nvSpPr>
            <p:cNvPr id="120854" name="Line 20"/>
            <p:cNvSpPr>
              <a:spLocks noChangeShapeType="1"/>
            </p:cNvSpPr>
            <p:nvPr/>
          </p:nvSpPr>
          <p:spPr bwMode="auto">
            <a:xfrm>
              <a:off x="727" y="1316"/>
              <a:ext cx="129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55" name="Line 21"/>
            <p:cNvSpPr>
              <a:spLocks noChangeShapeType="1"/>
            </p:cNvSpPr>
            <p:nvPr/>
          </p:nvSpPr>
          <p:spPr bwMode="auto">
            <a:xfrm flipV="1">
              <a:off x="2979" y="1766"/>
              <a:ext cx="217"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20856" name="Line 22"/>
            <p:cNvSpPr>
              <a:spLocks noChangeShapeType="1"/>
            </p:cNvSpPr>
            <p:nvPr/>
          </p:nvSpPr>
          <p:spPr bwMode="auto">
            <a:xfrm>
              <a:off x="2017" y="1965"/>
              <a:ext cx="0" cy="436"/>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sp>
        <p:nvSpPr>
          <p:cNvPr id="120836" name="Text Box 24"/>
          <p:cNvSpPr txBox="1">
            <a:spLocks noChangeArrowheads="1"/>
          </p:cNvSpPr>
          <p:nvPr/>
        </p:nvSpPr>
        <p:spPr bwMode="auto">
          <a:xfrm>
            <a:off x="7319964" y="1341439"/>
            <a:ext cx="22445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FF3300"/>
                </a:solidFill>
                <a:ea typeface="黑体" panose="02010609060101010101" pitchFamily="49" charset="-122"/>
              </a:rPr>
              <a:t>人民检察院</a:t>
            </a:r>
          </a:p>
        </p:txBody>
      </p:sp>
    </p:spTree>
    <p:extLst>
      <p:ext uri="{BB962C8B-B14F-4D97-AF65-F5344CB8AC3E}">
        <p14:creationId xmlns="" xmlns:p14="http://schemas.microsoft.com/office/powerpoint/2010/main" val="42938899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 xmlns:a14="http://schemas.microsoft.com/office/drawing/2010/main" val="0"/>
              </a:ext>
            </a:extLst>
          </a:blip>
          <a:srcRect l="713" t="-1262" r="-713" b="76016"/>
          <a:stretch/>
        </p:blipFill>
        <p:spPr>
          <a:xfrm>
            <a:off x="3732276" y="1298301"/>
            <a:ext cx="4727448" cy="4975502"/>
          </a:xfrm>
          <a:prstGeom prst="rect">
            <a:avLst/>
          </a:prstGeom>
        </p:spPr>
      </p:pic>
    </p:spTree>
    <p:extLst>
      <p:ext uri="{BB962C8B-B14F-4D97-AF65-F5344CB8AC3E}">
        <p14:creationId xmlns="" xmlns:p14="http://schemas.microsoft.com/office/powerpoint/2010/main" val="31477257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https://timgsa.baidu.com/timg?image&amp;quality=80&amp;size=b9999_10000&amp;sec=1539838864403&amp;di=2e23c4404554d7c76fbde4e97b852dfb&amp;imgtype=0&amp;src=http%3A%2F%2Fn.sinaimg.cn%2Fnews%2Fcrawl%2F159%2Fw550h409%2F20180318%2FmeBI-fyshfur4401359.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62455" y="2430780"/>
            <a:ext cx="4507357" cy="3895725"/>
          </a:xfrm>
          <a:prstGeom prst="rect">
            <a:avLst/>
          </a:prstGeom>
          <a:noFill/>
          <a:extLst>
            <a:ext uri="{909E8E84-426E-40DD-AFC4-6F175D3DCCD1}">
              <a14:hiddenFill xmlns="" xmlns:a14="http://schemas.microsoft.com/office/drawing/2010/main">
                <a:solidFill>
                  <a:srgbClr val="FFFFFF"/>
                </a:solidFill>
              </a14:hiddenFill>
            </a:ext>
          </a:extLst>
        </p:spPr>
      </p:pic>
      <p:pic>
        <p:nvPicPr>
          <p:cNvPr id="105476" name="Picture 4" descr="https://timgsa.baidu.com/timg?image&amp;quality=80&amp;size=b9999_10000&amp;sec=1539839085325&amp;di=4212f7bf8f321e0f91c5a832d3f96a8a&amp;imgtype=0&amp;src=http%3A%2F%2Fimg.chuansong.me%2Fmmbiz_png%2FX5jS1sMMOoq8QyAYaduOLicU7MpUUNKOGqsicmrTtbg0bzBEXRKJiahjYFXO3IpZzASf5aAmrdibOicGv4uRyB6mlMA%2F640%3Fwx_fmt%3D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27065" y="2430780"/>
            <a:ext cx="5376672" cy="389572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 Box 24"/>
          <p:cNvSpPr txBox="1">
            <a:spLocks noChangeArrowheads="1"/>
          </p:cNvSpPr>
          <p:nvPr/>
        </p:nvSpPr>
        <p:spPr bwMode="auto">
          <a:xfrm>
            <a:off x="4902264" y="1330579"/>
            <a:ext cx="2244525"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FF3300"/>
                </a:solidFill>
                <a:ea typeface="黑体" panose="02010609060101010101" pitchFamily="49" charset="-122"/>
              </a:rPr>
              <a:t>监察委员会</a:t>
            </a:r>
          </a:p>
        </p:txBody>
      </p:sp>
    </p:spTree>
    <p:extLst>
      <p:ext uri="{BB962C8B-B14F-4D97-AF65-F5344CB8AC3E}">
        <p14:creationId xmlns="" xmlns:p14="http://schemas.microsoft.com/office/powerpoint/2010/main" val="737608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ChangeArrowheads="1"/>
          </p:cNvSpPr>
          <p:nvPr/>
        </p:nvSpPr>
        <p:spPr bwMode="auto">
          <a:xfrm>
            <a:off x="666751" y="1976846"/>
            <a:ext cx="10953749" cy="3771492"/>
          </a:xfrm>
          <a:prstGeom prst="rect">
            <a:avLst/>
          </a:prstGeom>
          <a:noFill/>
          <a:ln w="9525">
            <a:noFill/>
            <a:miter lim="800000"/>
            <a:headEnd/>
            <a:tailEnd/>
          </a:ln>
        </p:spPr>
        <p:txBody>
          <a:bodyPr/>
          <a:lstStyle/>
          <a:p>
            <a:pPr marL="342900" indent="-342900">
              <a:spcBef>
                <a:spcPct val="20000"/>
              </a:spcBef>
              <a:buFontTx/>
              <a:buChar char="•"/>
            </a:pPr>
            <a:r>
              <a:rPr lang="zh-CN" altLang="en-US" sz="2400" b="1" dirty="0">
                <a:solidFill>
                  <a:srgbClr val="0070C0"/>
                </a:solidFill>
              </a:rPr>
              <a:t>监察委员会的性质：</a:t>
            </a:r>
            <a:r>
              <a:rPr lang="zh-CN" altLang="en-US" sz="2400" b="1" dirty="0"/>
              <a:t>中华人民共和国设立国家监察委员会和地方各级监察委员会。中华人民共和国各级监察委员会是国家的监察机关。各级监察委员会是行使国家监察职能的专责机关，是依照宪法和监察法对所有行使公权力的公职人员进行监察，调查职务违法和职务犯罪开展廉政建设和反腐败工作，维护宪法和法律的尊严的机关。</a:t>
            </a:r>
            <a:endParaRPr lang="en-US" altLang="zh-CN" sz="2400" b="1" dirty="0"/>
          </a:p>
          <a:p>
            <a:pPr marL="342900" indent="-342900">
              <a:spcBef>
                <a:spcPct val="20000"/>
              </a:spcBef>
              <a:buFontTx/>
              <a:buChar char="•"/>
            </a:pPr>
            <a:r>
              <a:rPr lang="zh-CN" altLang="en-US" sz="2400" b="1" dirty="0">
                <a:solidFill>
                  <a:srgbClr val="0070C0"/>
                </a:solidFill>
              </a:rPr>
              <a:t>监察委员会的地位和组成：</a:t>
            </a:r>
            <a:r>
              <a:rPr lang="zh-CN" altLang="en-US" sz="2400" b="1" dirty="0"/>
              <a:t>中华人民共和国国家监察委员会是最高监察机关。省、自治区、直辖市、自治州、县、自治县、市、市辖区设立监察委员会。国家监察委员会由全国人民代表大会产生，负责全国监察工作。</a:t>
            </a:r>
          </a:p>
        </p:txBody>
      </p:sp>
      <p:sp>
        <p:nvSpPr>
          <p:cNvPr id="92164" name="Text Box 4"/>
          <p:cNvSpPr txBox="1">
            <a:spLocks noChangeArrowheads="1"/>
          </p:cNvSpPr>
          <p:nvPr/>
        </p:nvSpPr>
        <p:spPr bwMode="auto">
          <a:xfrm>
            <a:off x="1231175" y="1177545"/>
            <a:ext cx="1731564" cy="461665"/>
          </a:xfrm>
          <a:prstGeom prst="rect">
            <a:avLst/>
          </a:prstGeom>
          <a:noFill/>
          <a:ln w="9525">
            <a:noFill/>
            <a:miter lim="800000"/>
            <a:headEnd/>
            <a:tailEnd/>
          </a:ln>
        </p:spPr>
        <p:txBody>
          <a:bodyPr wrap="none">
            <a:spAutoFit/>
          </a:bodyPr>
          <a:lstStyle/>
          <a:p>
            <a:r>
              <a:rPr lang="zh-CN" altLang="en-US" sz="2400" b="1" dirty="0">
                <a:solidFill>
                  <a:srgbClr val="FF3300"/>
                </a:solidFill>
                <a:ea typeface="黑体" pitchFamily="49" charset="-122"/>
              </a:rPr>
              <a:t>监察委员会</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3" name="Picture 6" descr="D3199"/>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00376" y="1916114"/>
            <a:ext cx="2735263" cy="3887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7764" name="Picture 8" descr="D31910"/>
          <p:cNvPicPr>
            <a:picLocks noChangeAspect="1" noChangeArrowheads="1"/>
          </p:cNvPicPr>
          <p:nvPr/>
        </p:nvPicPr>
        <p:blipFill>
          <a:blip r:embed="rId3" cstate="print">
            <a:extLst>
              <a:ext uri="{28A0092B-C50C-407E-A947-70E740481C1C}">
                <a14:useLocalDpi xmlns="" xmlns:a14="http://schemas.microsoft.com/office/drawing/2010/main" val="0"/>
              </a:ext>
            </a:extLst>
          </a:blip>
          <a:srcRect r="2817"/>
          <a:stretch>
            <a:fillRect/>
          </a:stretch>
        </p:blipFill>
        <p:spPr bwMode="auto">
          <a:xfrm>
            <a:off x="6672263" y="1916114"/>
            <a:ext cx="2952750" cy="3889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7765" name="Text Box 9"/>
          <p:cNvSpPr txBox="1">
            <a:spLocks noChangeArrowheads="1"/>
          </p:cNvSpPr>
          <p:nvPr/>
        </p:nvSpPr>
        <p:spPr bwMode="auto">
          <a:xfrm>
            <a:off x="2654301" y="1506157"/>
            <a:ext cx="6970712"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sz="2800" b="1">
                <a:solidFill>
                  <a:srgbClr val="FF3300"/>
                </a:solidFill>
                <a:ea typeface="黑体" panose="02010609060101010101" pitchFamily="49" charset="-122"/>
              </a:rPr>
              <a:t>地方各级人民代表大会和地方各级人民政府</a:t>
            </a:r>
          </a:p>
        </p:txBody>
      </p:sp>
    </p:spTree>
    <p:extLst>
      <p:ext uri="{BB962C8B-B14F-4D97-AF65-F5344CB8AC3E}">
        <p14:creationId xmlns="" xmlns:p14="http://schemas.microsoft.com/office/powerpoint/2010/main" val="12042370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ChangeArrowheads="1"/>
          </p:cNvSpPr>
          <p:nvPr/>
        </p:nvSpPr>
        <p:spPr bwMode="auto">
          <a:xfrm>
            <a:off x="1709928" y="3131058"/>
            <a:ext cx="5302695" cy="424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民族自治地方的人民代表大会有权依照当地民族的政治、经济和文化的特点，制定自治条例和单行条例，报全国人民代表大会常务委员会批准后生效；</a:t>
            </a:r>
            <a:endParaRPr lang="en-US" altLang="zh-CN" sz="2000" b="1" dirty="0">
              <a:latin typeface="楷体" panose="02010609060101010101" pitchFamily="49" charset="-122"/>
              <a:ea typeface="楷体" panose="02010609060101010101" pitchFamily="49" charset="-122"/>
            </a:endParaRPr>
          </a:p>
          <a:p>
            <a:pPr eaLnBrk="1" hangingPunct="1">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eaLnBrk="1" hangingPunct="1">
              <a:spcBef>
                <a:spcPct val="20000"/>
              </a:spcBef>
              <a:buFontTx/>
              <a:buChar char="•"/>
            </a:pPr>
            <a:r>
              <a:rPr lang="zh-CN" altLang="en-US" sz="2000" b="1" dirty="0">
                <a:latin typeface="楷体" panose="02010609060101010101" pitchFamily="49" charset="-122"/>
                <a:ea typeface="楷体" panose="02010609060101010101" pitchFamily="49" charset="-122"/>
              </a:rPr>
              <a:t>自治州、自治县的自治条例和单行条例，报省或自治区的人民代表大会常务委员会批准后生效。 </a:t>
            </a:r>
          </a:p>
        </p:txBody>
      </p:sp>
      <p:sp>
        <p:nvSpPr>
          <p:cNvPr id="118788" name="Text Box 4"/>
          <p:cNvSpPr txBox="1">
            <a:spLocks noChangeArrowheads="1"/>
          </p:cNvSpPr>
          <p:nvPr/>
        </p:nvSpPr>
        <p:spPr bwMode="auto">
          <a:xfrm>
            <a:off x="2810193" y="1798639"/>
            <a:ext cx="46720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b="1" dirty="0">
                <a:solidFill>
                  <a:srgbClr val="FF3300"/>
                </a:solidFill>
                <a:ea typeface="黑体" panose="02010609060101010101" pitchFamily="49" charset="-122"/>
              </a:rPr>
              <a:t>民族自治地方的自治机关</a:t>
            </a:r>
          </a:p>
        </p:txBody>
      </p:sp>
      <p:pic>
        <p:nvPicPr>
          <p:cNvPr id="118789" name="Picture 6" descr="W02003112560819422745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68512" y="3310128"/>
            <a:ext cx="1691946" cy="2343468"/>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085550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灯片编号占位符 6"/>
          <p:cNvSpPr>
            <a:spLocks noGrp="1"/>
          </p:cNvSpPr>
          <p:nvPr>
            <p:ph type="sldNum" sz="quarter" idx="12"/>
          </p:nvPr>
        </p:nvSpPr>
        <p:spPr/>
        <p:txBody>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fld id="{64210646-ADCE-4080-9B5A-047D63A23943}" type="slidenum">
              <a:rPr lang="en-US" altLang="zh-CN" sz="1400">
                <a:ea typeface="宋体" panose="02010600030101010101" pitchFamily="2" charset="-122"/>
              </a:rPr>
              <a:pPr eaLnBrk="1" hangingPunct="1"/>
              <a:t>146</a:t>
            </a:fld>
            <a:endParaRPr lang="en-US" altLang="zh-CN" sz="1400">
              <a:ea typeface="宋体" panose="02010600030101010101" pitchFamily="2" charset="-122"/>
            </a:endParaRPr>
          </a:p>
        </p:txBody>
      </p:sp>
      <p:sp>
        <p:nvSpPr>
          <p:cNvPr id="89094" name="AutoShape 8" descr="https://timgsa.baidu.com/timg?image&amp;quality=80&amp;size=b9999_10000&amp;sec=1504892601754&amp;di=e3f41c1e53ee496394ef7e7e4be1663e&amp;imgtype=0&amp;src=http%3A%2F%2Fi2.sinaimg.cn%2Fhistory%2F2013%2F1129%2FU3093P1488DT20131129175034.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89096" name="TextBox 7"/>
          <p:cNvSpPr txBox="1">
            <a:spLocks noChangeArrowheads="1"/>
          </p:cNvSpPr>
          <p:nvPr/>
        </p:nvSpPr>
        <p:spPr bwMode="auto">
          <a:xfrm>
            <a:off x="3368040" y="2734057"/>
            <a:ext cx="581253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sz="3600" dirty="0">
                <a:solidFill>
                  <a:srgbClr val="FF0000"/>
                </a:solidFill>
                <a:latin typeface="华文琥珀" panose="02010800040101010101" pitchFamily="2" charset="-122"/>
                <a:ea typeface="华文琥珀" panose="02010800040101010101" pitchFamily="2" charset="-122"/>
              </a:rPr>
              <a:t>讨论    </a:t>
            </a:r>
            <a:r>
              <a:rPr lang="zh-CN" altLang="en-US" sz="3600" dirty="0">
                <a:latin typeface="华文琥珀" panose="02010800040101010101" pitchFamily="2" charset="-122"/>
                <a:ea typeface="华文琥珀" panose="02010800040101010101" pitchFamily="2" charset="-122"/>
              </a:rPr>
              <a:t>宪法与我们的生活</a:t>
            </a:r>
          </a:p>
        </p:txBody>
      </p:sp>
      <p:pic>
        <p:nvPicPr>
          <p:cNvPr id="2050" name="Picture 2" descr="https://timgsa.baidu.com/timg?image&amp;quality=80&amp;size=b9999_10000&amp;sec=1539666334097&amp;di=4255bfe034dd4dfd0b0ca0647ac34a37&amp;imgtype=0&amp;src=http%3A%2F%2Fs7.cdn.deahu.com%2Fshow%2Flfile%2F23885055925DDD9F1DBACF872E94AEAA.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216654" y="4045753"/>
            <a:ext cx="3932428" cy="1534107"/>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39638852"/>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495632" y="3435676"/>
            <a:ext cx="9618181" cy="2592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kumimoji="1" lang="en-US" altLang="zh-CN" sz="2400" b="1" dirty="0">
                <a:latin typeface="楷体" panose="02010609060101010101" pitchFamily="49" charset="-122"/>
                <a:ea typeface="楷体" panose="02010609060101010101" pitchFamily="49" charset="-122"/>
              </a:rPr>
              <a:t>1</a:t>
            </a:r>
            <a:r>
              <a:rPr kumimoji="1" lang="zh-CN" altLang="en-US" sz="2400" b="1" dirty="0">
                <a:latin typeface="楷体" panose="02010609060101010101" pitchFamily="49" charset="-122"/>
                <a:ea typeface="楷体" panose="02010609060101010101" pitchFamily="49" charset="-122"/>
              </a:rPr>
              <a:t>、如何认识我国宪法的特点和原则？</a:t>
            </a:r>
          </a:p>
          <a:p>
            <a:pPr>
              <a:buNone/>
            </a:pPr>
            <a:r>
              <a:rPr kumimoji="1" lang="en-US" altLang="zh-CN" sz="2400" b="1" dirty="0">
                <a:latin typeface="楷体" panose="02010609060101010101" pitchFamily="49" charset="-122"/>
                <a:ea typeface="楷体" panose="02010609060101010101" pitchFamily="49" charset="-122"/>
              </a:rPr>
              <a:t>2</a:t>
            </a:r>
            <a:r>
              <a:rPr kumimoji="1" lang="zh-CN" altLang="en-US" sz="2400" b="1" dirty="0">
                <a:latin typeface="楷体" panose="02010609060101010101" pitchFamily="49" charset="-122"/>
                <a:ea typeface="楷体" panose="02010609060101010101" pitchFamily="49" charset="-122"/>
              </a:rPr>
              <a:t>、如何理解我国人民代表大会制度的优越性？</a:t>
            </a:r>
          </a:p>
          <a:p>
            <a:pPr>
              <a:buNone/>
            </a:pP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、我国公民的基本权利和义务有哪些？</a:t>
            </a:r>
            <a:endParaRPr kumimoji="1" lang="zh-CN" altLang="en-US" sz="2400" b="1" dirty="0">
              <a:latin typeface="楷体" panose="02010609060101010101" pitchFamily="49" charset="-122"/>
              <a:ea typeface="楷体" panose="02010609060101010101" pitchFamily="49" charset="-122"/>
            </a:endParaRPr>
          </a:p>
          <a:p>
            <a:pPr>
              <a:buNone/>
            </a:pP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、联系实际，谈谈大学生应该如何培养宪法意识，维护宪法权威？</a:t>
            </a:r>
          </a:p>
          <a:p>
            <a:pPr>
              <a:buFontTx/>
              <a:buNone/>
            </a:pPr>
            <a:endParaRPr lang="zh-CN" altLang="en-US" sz="2400" b="1" dirty="0">
              <a:latin typeface="楷体" panose="02010609060101010101" pitchFamily="49" charset="-122"/>
              <a:ea typeface="楷体" panose="02010609060101010101" pitchFamily="49" charset="-122"/>
            </a:endParaRPr>
          </a:p>
        </p:txBody>
      </p:sp>
      <p:pic>
        <p:nvPicPr>
          <p:cNvPr id="3" name="Picture 4" descr="BD00028_"/>
          <p:cNvPicPr>
            <a:picLocks noChangeAspect="1" noChangeArrowheads="1"/>
          </p:cNvPicPr>
          <p:nvPr/>
        </p:nvPicPr>
        <p:blipFill>
          <a:blip r:embed="rId2" cstate="print">
            <a:lum contrast="24000"/>
            <a:extLst>
              <a:ext uri="{28A0092B-C50C-407E-A947-70E740481C1C}">
                <a14:useLocalDpi xmlns="" xmlns:a14="http://schemas.microsoft.com/office/drawing/2010/main" val="0"/>
              </a:ext>
            </a:extLst>
          </a:blip>
          <a:srcRect/>
          <a:stretch>
            <a:fillRect/>
          </a:stretch>
        </p:blipFill>
        <p:spPr bwMode="auto">
          <a:xfrm>
            <a:off x="8740304" y="2661729"/>
            <a:ext cx="2040472" cy="11195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377694" y="2100198"/>
            <a:ext cx="8229600"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FF0000"/>
                </a:solidFill>
                <a:latin typeface="华文琥珀" panose="02010800040101010101" pitchFamily="2" charset="-122"/>
                <a:ea typeface="华文琥珀" panose="02010800040101010101" pitchFamily="2" charset="-122"/>
              </a:rPr>
              <a:t>思考题</a:t>
            </a:r>
          </a:p>
        </p:txBody>
      </p:sp>
    </p:spTree>
    <p:extLst>
      <p:ext uri="{BB962C8B-B14F-4D97-AF65-F5344CB8AC3E}">
        <p14:creationId xmlns="" xmlns:p14="http://schemas.microsoft.com/office/powerpoint/2010/main" val="23022975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body" idx="1"/>
          </p:nvPr>
        </p:nvSpPr>
        <p:spPr>
          <a:xfrm>
            <a:off x="1635412" y="2319656"/>
            <a:ext cx="11098848" cy="4868862"/>
          </a:xfrm>
        </p:spPr>
        <p:txBody>
          <a:bodyPr/>
          <a:lstStyle/>
          <a:p>
            <a:pPr eaLnBrk="1" hangingPunct="1">
              <a:lnSpc>
                <a:spcPct val="80000"/>
              </a:lnSpc>
              <a:buFontTx/>
              <a:buNone/>
            </a:pPr>
            <a:r>
              <a:rPr lang="en-US" altLang="zh-CN" sz="1800" dirty="0">
                <a:latin typeface="楷体_GB2312" pitchFamily="49" charset="-122"/>
                <a:ea typeface="楷体_GB2312" pitchFamily="49" charset="-122"/>
              </a:rPr>
              <a:t>1</a:t>
            </a:r>
            <a:r>
              <a:rPr lang="zh-CN" altLang="en-US" sz="1800" dirty="0">
                <a:latin typeface="楷体_GB2312" pitchFamily="49" charset="-122"/>
                <a:ea typeface="楷体_GB2312" pitchFamily="49" charset="-122"/>
              </a:rPr>
              <a:t>、</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中华人民共和国宪法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、许崇德主编：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宪法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，中国人民大学出版社，</a:t>
            </a:r>
            <a:r>
              <a:rPr lang="en-US" altLang="zh-CN" sz="1800" dirty="0">
                <a:latin typeface="微软雅黑" panose="020B0503020204020204" pitchFamily="34" charset="-122"/>
                <a:ea typeface="微软雅黑" panose="020B0503020204020204" pitchFamily="34" charset="-122"/>
              </a:rPr>
              <a:t>2018</a:t>
            </a:r>
            <a:r>
              <a:rPr lang="zh-CN" altLang="en-US" sz="1800" dirty="0">
                <a:latin typeface="微软雅黑" panose="020B0503020204020204" pitchFamily="34" charset="-122"/>
                <a:ea typeface="微软雅黑" panose="020B0503020204020204" pitchFamily="34" charset="-122"/>
              </a:rPr>
              <a:t>年。</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、周叶中主编：</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宪法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（第五版），高等教育出版社，</a:t>
            </a:r>
            <a:r>
              <a:rPr lang="en-US" altLang="zh-CN" sz="1800" dirty="0">
                <a:latin typeface="微软雅黑" panose="020B0503020204020204" pitchFamily="34" charset="-122"/>
                <a:ea typeface="微软雅黑" panose="020B0503020204020204" pitchFamily="34" charset="-122"/>
              </a:rPr>
              <a:t>2020</a:t>
            </a:r>
            <a:r>
              <a:rPr lang="zh-CN" altLang="en-US" sz="1800" dirty="0">
                <a:latin typeface="微软雅黑" panose="020B0503020204020204" pitchFamily="34" charset="-122"/>
                <a:ea typeface="微软雅黑" panose="020B0503020204020204" pitchFamily="34" charset="-122"/>
              </a:rPr>
              <a:t>年。</a:t>
            </a:r>
            <a:endParaRPr lang="en-US" altLang="zh-CN" sz="1800" dirty="0">
              <a:latin typeface="微软雅黑" panose="020B0503020204020204" pitchFamily="34" charset="-122"/>
              <a:ea typeface="微软雅黑" panose="020B0503020204020204" pitchFamily="34" charset="-122"/>
            </a:endParaRPr>
          </a:p>
          <a:p>
            <a:pPr>
              <a:lnSpc>
                <a:spcPct val="80000"/>
              </a:lnSpc>
              <a:buNone/>
            </a:pP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、李勇、胡业勋：</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宪法思维与法治素养</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，人民出版社，</a:t>
            </a:r>
            <a:r>
              <a:rPr lang="en-US" altLang="zh-CN" sz="1800" dirty="0">
                <a:latin typeface="微软雅黑" panose="020B0503020204020204" pitchFamily="34" charset="-122"/>
                <a:ea typeface="微软雅黑" panose="020B0503020204020204" pitchFamily="34" charset="-122"/>
              </a:rPr>
              <a:t>2019</a:t>
            </a:r>
            <a:r>
              <a:rPr lang="zh-CN" altLang="en-US" sz="1800" dirty="0">
                <a:latin typeface="微软雅黑" panose="020B0503020204020204" pitchFamily="34" charset="-122"/>
                <a:ea typeface="微软雅黑" panose="020B0503020204020204" pitchFamily="34" charset="-122"/>
              </a:rPr>
              <a:t>年。</a:t>
            </a:r>
            <a:endParaRPr lang="en-US" altLang="zh-CN" sz="1800" dirty="0">
              <a:latin typeface="微软雅黑" panose="020B0503020204020204" pitchFamily="34" charset="-122"/>
              <a:ea typeface="微软雅黑" panose="020B0503020204020204" pitchFamily="34" charset="-122"/>
            </a:endParaRPr>
          </a:p>
          <a:p>
            <a:pPr>
              <a:lnSpc>
                <a:spcPct val="80000"/>
              </a:lnSpc>
              <a:buNone/>
            </a:pPr>
            <a:r>
              <a:rPr lang="en-US" altLang="zh-CN" sz="18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、张千帆著：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西方宪政体系</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美国宪法、欧洲宪法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，中国政法大学出版社，</a:t>
            </a:r>
            <a:r>
              <a:rPr lang="en-US" altLang="zh-CN" sz="1800" dirty="0">
                <a:latin typeface="微软雅黑" panose="020B0503020204020204" pitchFamily="34" charset="-122"/>
                <a:ea typeface="微软雅黑" panose="020B0503020204020204" pitchFamily="34" charset="-122"/>
              </a:rPr>
              <a:t>2000</a:t>
            </a:r>
            <a:r>
              <a:rPr lang="zh-CN" altLang="en-US" sz="1800" dirty="0">
                <a:latin typeface="微软雅黑" panose="020B0503020204020204" pitchFamily="34" charset="-122"/>
                <a:ea typeface="微软雅黑" panose="020B0503020204020204" pitchFamily="34" charset="-122"/>
              </a:rPr>
              <a:t>年。</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、朱曾汶：</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美国宪法及其修正案</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，商务印书馆，</a:t>
            </a:r>
            <a:r>
              <a:rPr lang="en-US" altLang="zh-CN" sz="1800" dirty="0">
                <a:latin typeface="微软雅黑" panose="020B0503020204020204" pitchFamily="34" charset="-122"/>
                <a:ea typeface="微软雅黑" panose="020B0503020204020204" pitchFamily="34" charset="-122"/>
              </a:rPr>
              <a:t>2014</a:t>
            </a:r>
            <a:r>
              <a:rPr lang="zh-CN" altLang="en-US" sz="1800" dirty="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古希腊</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亚里士多德著：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政治学</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，商务印书馆，</a:t>
            </a:r>
            <a:r>
              <a:rPr lang="en-US" altLang="zh-CN" sz="1800" dirty="0">
                <a:latin typeface="微软雅黑" panose="020B0503020204020204" pitchFamily="34" charset="-122"/>
                <a:ea typeface="微软雅黑" panose="020B0503020204020204" pitchFamily="34" charset="-122"/>
              </a:rPr>
              <a:t>1983</a:t>
            </a:r>
            <a:r>
              <a:rPr lang="zh-CN" altLang="en-US" sz="1800" dirty="0">
                <a:latin typeface="微软雅黑" panose="020B0503020204020204" pitchFamily="34" charset="-122"/>
                <a:ea typeface="微软雅黑" panose="020B0503020204020204" pitchFamily="34" charset="-122"/>
              </a:rPr>
              <a:t>。</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8</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英</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洛克著：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政府论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，商务印书馆，</a:t>
            </a:r>
            <a:r>
              <a:rPr lang="en-US" altLang="zh-CN" sz="1800" dirty="0">
                <a:latin typeface="微软雅黑" panose="020B0503020204020204" pitchFamily="34" charset="-122"/>
                <a:ea typeface="微软雅黑" panose="020B0503020204020204" pitchFamily="34" charset="-122"/>
              </a:rPr>
              <a:t>1983</a:t>
            </a:r>
            <a:r>
              <a:rPr lang="zh-CN" altLang="en-US" sz="1800" dirty="0">
                <a:latin typeface="微软雅黑" panose="020B0503020204020204" pitchFamily="34" charset="-122"/>
                <a:ea typeface="微软雅黑" panose="020B0503020204020204" pitchFamily="34" charset="-122"/>
              </a:rPr>
              <a:t>年。</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9</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卢梭著：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社会契约论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，商务印书馆，</a:t>
            </a:r>
            <a:r>
              <a:rPr lang="en-US" altLang="zh-CN" sz="1800" dirty="0">
                <a:latin typeface="微软雅黑" panose="020B0503020204020204" pitchFamily="34" charset="-122"/>
                <a:ea typeface="微软雅黑" panose="020B0503020204020204" pitchFamily="34" charset="-122"/>
              </a:rPr>
              <a:t>1982</a:t>
            </a:r>
            <a:r>
              <a:rPr lang="zh-CN" altLang="en-US" sz="1800" dirty="0">
                <a:latin typeface="微软雅黑" panose="020B0503020204020204" pitchFamily="34" charset="-122"/>
                <a:ea typeface="微软雅黑" panose="020B0503020204020204" pitchFamily="34" charset="-122"/>
              </a:rPr>
              <a:t>年。</a:t>
            </a:r>
          </a:p>
          <a:p>
            <a:pPr eaLnBrk="1" hangingPunct="1">
              <a:lnSpc>
                <a:spcPct val="80000"/>
              </a:lnSpc>
              <a:buFontTx/>
              <a:buNone/>
            </a:pP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美</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汉密尔顿等著：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联邦党人文集</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，商务印书馆，</a:t>
            </a:r>
            <a:r>
              <a:rPr lang="en-US" altLang="zh-CN" sz="1800" dirty="0">
                <a:latin typeface="微软雅黑" panose="020B0503020204020204" pitchFamily="34" charset="-122"/>
                <a:ea typeface="微软雅黑" panose="020B0503020204020204" pitchFamily="34" charset="-122"/>
              </a:rPr>
              <a:t>1980</a:t>
            </a:r>
            <a:r>
              <a:rPr lang="zh-CN" altLang="en-US" sz="1800" dirty="0">
                <a:latin typeface="微软雅黑" panose="020B0503020204020204" pitchFamily="34" charset="-122"/>
                <a:ea typeface="微软雅黑" panose="020B0503020204020204" pitchFamily="34" charset="-122"/>
              </a:rPr>
              <a:t>年。</a:t>
            </a:r>
          </a:p>
          <a:p>
            <a:pPr eaLnBrk="1" hangingPunct="1">
              <a:lnSpc>
                <a:spcPct val="80000"/>
              </a:lnSpc>
              <a:buFontTx/>
              <a:buNone/>
            </a:pPr>
            <a:endParaRPr lang="zh-CN" altLang="en-US" sz="18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8537471" y="1720282"/>
            <a:ext cx="3889375" cy="865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FF0000"/>
                </a:solidFill>
                <a:latin typeface="华文琥珀" panose="02010800040101010101" pitchFamily="2" charset="-122"/>
                <a:ea typeface="华文琥珀" panose="02010800040101010101" pitchFamily="2" charset="-122"/>
              </a:rPr>
              <a:t>参考书目</a:t>
            </a:r>
          </a:p>
        </p:txBody>
      </p:sp>
    </p:spTree>
    <p:extLst>
      <p:ext uri="{BB962C8B-B14F-4D97-AF65-F5344CB8AC3E}">
        <p14:creationId xmlns="" xmlns:p14="http://schemas.microsoft.com/office/powerpoint/2010/main" val="268318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395727" y="948055"/>
            <a:ext cx="4968875" cy="649288"/>
          </a:xfrm>
        </p:spPr>
        <p:txBody>
          <a:bodyPr/>
          <a:lstStyle/>
          <a:p>
            <a:pPr eaLnBrk="1" hangingPunct="1"/>
            <a:r>
              <a:rPr lang="zh-CN" altLang="en-US" sz="3600" b="1" dirty="0">
                <a:solidFill>
                  <a:srgbClr val="FF3300"/>
                </a:solidFill>
                <a:ea typeface="黑体" panose="02010609060101010101" pitchFamily="49" charset="-122"/>
              </a:rPr>
              <a:t>旧中国的宪法</a:t>
            </a:r>
          </a:p>
        </p:txBody>
      </p:sp>
      <p:sp>
        <p:nvSpPr>
          <p:cNvPr id="12291" name="Rectangle 3"/>
          <p:cNvSpPr>
            <a:spLocks noGrp="1" noChangeArrowheads="1"/>
          </p:cNvSpPr>
          <p:nvPr>
            <p:ph type="body" idx="1"/>
          </p:nvPr>
        </p:nvSpPr>
        <p:spPr>
          <a:xfrm>
            <a:off x="1106424" y="1822515"/>
            <a:ext cx="10058400" cy="4968875"/>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清政府</a:t>
            </a:r>
            <a:r>
              <a:rPr lang="en-US" altLang="zh-CN" sz="2400" b="1" dirty="0">
                <a:latin typeface="楷体" panose="02010609060101010101" pitchFamily="49" charset="-122"/>
                <a:ea typeface="楷体" panose="02010609060101010101" pitchFamily="49" charset="-122"/>
              </a:rPr>
              <a:t>1908</a:t>
            </a:r>
            <a:r>
              <a:rPr lang="zh-CN" altLang="en-US" sz="2400" b="1" dirty="0">
                <a:latin typeface="楷体" panose="02010609060101010101" pitchFamily="49" charset="-122"/>
                <a:ea typeface="楷体" panose="02010609060101010101" pitchFamily="49" charset="-122"/>
              </a:rPr>
              <a:t>年颁布</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钦定宪法大纲</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，规定君主神圣不可侵犯，规定臣民义务，限制权利。本身不为宪法，目的是以根本法的形式使君权至上合法化。</a:t>
            </a:r>
          </a:p>
          <a:p>
            <a:pPr eaLnBrk="1" hangingPunct="1">
              <a:lnSpc>
                <a:spcPct val="80000"/>
              </a:lnSpc>
            </a:pPr>
            <a:r>
              <a:rPr lang="en-US" altLang="zh-CN" sz="2400" b="1" dirty="0">
                <a:latin typeface="楷体" panose="02010609060101010101" pitchFamily="49" charset="-122"/>
                <a:ea typeface="楷体" panose="02010609060101010101" pitchFamily="49" charset="-122"/>
              </a:rPr>
              <a:t>1911</a:t>
            </a:r>
            <a:r>
              <a:rPr lang="zh-CN" altLang="en-US" sz="2400" b="1" dirty="0">
                <a:latin typeface="楷体" panose="02010609060101010101" pitchFamily="49" charset="-122"/>
                <a:ea typeface="楷体" panose="02010609060101010101" pitchFamily="49" charset="-122"/>
              </a:rPr>
              <a:t>年，武昌起义后，</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宪法重大信条十九条</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，仿英国君主宪章，规定皇帝总揽统治大权，扩大国会权力，为我国历史上第一部成文宪法。</a:t>
            </a:r>
          </a:p>
          <a:p>
            <a:pPr eaLnBrk="1" hangingPunct="1">
              <a:lnSpc>
                <a:spcPct val="80000"/>
              </a:lnSpc>
            </a:pPr>
            <a:r>
              <a:rPr lang="zh-CN" altLang="en-US" sz="2400" b="1" dirty="0">
                <a:latin typeface="楷体" panose="02010609060101010101" pitchFamily="49" charset="-122"/>
                <a:ea typeface="楷体" panose="02010609060101010101" pitchFamily="49" charset="-122"/>
              </a:rPr>
              <a:t>中国资产阶级民主共和国宪法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中华民国临时约法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。规定主权在民，领土划分、人民享有权利和义务，三权分立政治制度，严格修改程序，后被撕毁。</a:t>
            </a:r>
          </a:p>
          <a:p>
            <a:pPr eaLnBrk="1" hangingPunct="1">
              <a:lnSpc>
                <a:spcPct val="80000"/>
              </a:lnSpc>
            </a:pPr>
            <a:r>
              <a:rPr lang="zh-CN" altLang="en-US" sz="2400" b="1" dirty="0">
                <a:latin typeface="楷体" panose="02010609060101010101" pitchFamily="49" charset="-122"/>
                <a:ea typeface="楷体" panose="02010609060101010101" pitchFamily="49" charset="-122"/>
              </a:rPr>
              <a:t>北洋军阀时期。</a:t>
            </a:r>
            <a:r>
              <a:rPr lang="en-US" altLang="zh-CN" sz="2400" b="1" dirty="0">
                <a:latin typeface="楷体" panose="02010609060101010101" pitchFamily="49" charset="-122"/>
                <a:ea typeface="楷体" panose="02010609060101010101" pitchFamily="49" charset="-122"/>
              </a:rPr>
              <a:t>1913</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中华民国宪法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（草案）、</a:t>
            </a:r>
            <a:r>
              <a:rPr lang="en-US" altLang="zh-CN" sz="2400" b="1" dirty="0">
                <a:latin typeface="楷体" panose="02010609060101010101" pitchFamily="49" charset="-122"/>
                <a:ea typeface="楷体" panose="02010609060101010101" pitchFamily="49" charset="-122"/>
              </a:rPr>
              <a:t>1914</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中华民国约法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1924</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中华民国宪法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，均反映封建军阀专制独裁的基本特征。</a:t>
            </a:r>
          </a:p>
          <a:p>
            <a:pPr eaLnBrk="1" hangingPunct="1">
              <a:lnSpc>
                <a:spcPct val="80000"/>
              </a:lnSpc>
            </a:pPr>
            <a:r>
              <a:rPr lang="zh-CN" altLang="en-US" sz="2400" b="1" dirty="0">
                <a:latin typeface="楷体" panose="02010609060101010101" pitchFamily="49" charset="-122"/>
                <a:ea typeface="楷体" panose="02010609060101010101" pitchFamily="49" charset="-122"/>
              </a:rPr>
              <a:t>国民党政府统治时期。</a:t>
            </a:r>
            <a:r>
              <a:rPr lang="en-US" altLang="zh-CN" sz="2400" b="1" dirty="0">
                <a:latin typeface="楷体" panose="02010609060101010101" pitchFamily="49" charset="-122"/>
                <a:ea typeface="楷体" panose="02010609060101010101" pitchFamily="49" charset="-122"/>
              </a:rPr>
              <a:t>1931</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中华民国训政时期约法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r>
              <a:rPr lang="en-US" altLang="zh-CN" sz="2400" b="1" dirty="0">
                <a:latin typeface="楷体" panose="02010609060101010101" pitchFamily="49" charset="-122"/>
                <a:ea typeface="楷体" panose="02010609060101010101" pitchFamily="49" charset="-122"/>
              </a:rPr>
              <a:t>1936</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中华民国宪法草案</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（五五宪草）、</a:t>
            </a:r>
            <a:r>
              <a:rPr lang="en-US" altLang="zh-CN" sz="2400" b="1" dirty="0">
                <a:latin typeface="楷体" panose="02010609060101010101" pitchFamily="49" charset="-122"/>
                <a:ea typeface="楷体" panose="02010609060101010101" pitchFamily="49" charset="-122"/>
              </a:rPr>
              <a:t>1946</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中华民国宪法</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，实际上确认国民党在全国统治权及蒋介石最高独裁者地位。</a:t>
            </a:r>
          </a:p>
          <a:p>
            <a:pPr eaLnBrk="1" hangingPunct="1">
              <a:lnSpc>
                <a:spcPct val="80000"/>
              </a:lnSpc>
            </a:pPr>
            <a:endParaRPr lang="en-US" altLang="zh-CN" sz="2400" b="1" dirty="0">
              <a:latin typeface="楷体_GB2312" pitchFamily="49" charset="-122"/>
              <a:ea typeface="楷体_GB2312" pitchFamily="49" charset="-122"/>
            </a:endParaRPr>
          </a:p>
        </p:txBody>
      </p:sp>
    </p:spTree>
    <p:extLst>
      <p:ext uri="{BB962C8B-B14F-4D97-AF65-F5344CB8AC3E}">
        <p14:creationId xmlns="" xmlns:p14="http://schemas.microsoft.com/office/powerpoint/2010/main" val="320058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648075" y="981076"/>
            <a:ext cx="4032250" cy="936625"/>
          </a:xfrm>
        </p:spPr>
        <p:txBody>
          <a:bodyPr/>
          <a:lstStyle/>
          <a:p>
            <a:pPr eaLnBrk="1" hangingPunct="1"/>
            <a:r>
              <a:rPr lang="zh-CN" altLang="en-US" sz="3600" b="1">
                <a:solidFill>
                  <a:srgbClr val="FF3300"/>
                </a:solidFill>
                <a:ea typeface="黑体" panose="02010609060101010101" pitchFamily="49" charset="-122"/>
              </a:rPr>
              <a:t>新中国的宪法</a:t>
            </a:r>
          </a:p>
        </p:txBody>
      </p:sp>
      <p:sp>
        <p:nvSpPr>
          <p:cNvPr id="13315" name="Rectangle 3"/>
          <p:cNvSpPr>
            <a:spLocks noGrp="1" noChangeArrowheads="1"/>
          </p:cNvSpPr>
          <p:nvPr>
            <p:ph type="body" idx="1"/>
          </p:nvPr>
        </p:nvSpPr>
        <p:spPr>
          <a:xfrm>
            <a:off x="2063750" y="1916114"/>
            <a:ext cx="8229600" cy="1241425"/>
          </a:xfrm>
        </p:spPr>
        <p:txBody>
          <a:bodyPr/>
          <a:lstStyle/>
          <a:p>
            <a:pPr algn="ctr" eaLnBrk="1" hangingPunct="1">
              <a:lnSpc>
                <a:spcPct val="90000"/>
              </a:lnSpc>
              <a:buFontTx/>
              <a:buNone/>
            </a:pPr>
            <a:endParaRPr lang="en-US" altLang="zh-CN" sz="4400" b="1">
              <a:latin typeface="黑体" panose="02010609060101010101" pitchFamily="49" charset="-122"/>
              <a:ea typeface="黑体" panose="02010609060101010101" pitchFamily="49" charset="-122"/>
            </a:endParaRPr>
          </a:p>
          <a:p>
            <a:pPr eaLnBrk="1" hangingPunct="1">
              <a:lnSpc>
                <a:spcPct val="90000"/>
              </a:lnSpc>
              <a:buFontTx/>
              <a:buNone/>
            </a:pPr>
            <a:r>
              <a:rPr lang="en-US" altLang="zh-CN" b="1">
                <a:latin typeface="楷体_GB2312" pitchFamily="49" charset="-122"/>
                <a:ea typeface="楷体_GB2312" pitchFamily="49" charset="-122"/>
              </a:rPr>
              <a:t>           </a:t>
            </a:r>
            <a:endParaRPr lang="en-US" altLang="zh-CN" sz="3600" b="1">
              <a:latin typeface="楷体_GB2312" pitchFamily="49" charset="-122"/>
              <a:ea typeface="楷体_GB2312" pitchFamily="49" charset="-122"/>
            </a:endParaRPr>
          </a:p>
        </p:txBody>
      </p:sp>
      <p:sp>
        <p:nvSpPr>
          <p:cNvPr id="13317" name="AutoShape 7"/>
          <p:cNvSpPr>
            <a:spLocks noChangeArrowheads="1"/>
          </p:cNvSpPr>
          <p:nvPr/>
        </p:nvSpPr>
        <p:spPr bwMode="auto">
          <a:xfrm>
            <a:off x="7969251" y="4940300"/>
            <a:ext cx="1509713" cy="1582738"/>
          </a:xfrm>
          <a:prstGeom prst="roundRect">
            <a:avLst>
              <a:gd name="adj" fmla="val 13745"/>
            </a:avLst>
          </a:prstGeom>
          <a:solidFill>
            <a:srgbClr val="FF9999"/>
          </a:solidFill>
          <a:ln w="381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18" name="AutoShape 8"/>
          <p:cNvSpPr>
            <a:spLocks noChangeArrowheads="1"/>
          </p:cNvSpPr>
          <p:nvPr/>
        </p:nvSpPr>
        <p:spPr bwMode="auto">
          <a:xfrm>
            <a:off x="6310314" y="4940301"/>
            <a:ext cx="1470025" cy="1584325"/>
          </a:xfrm>
          <a:prstGeom prst="roundRect">
            <a:avLst>
              <a:gd name="adj" fmla="val 13745"/>
            </a:avLst>
          </a:prstGeom>
          <a:solidFill>
            <a:srgbClr val="99FF66"/>
          </a:solidFill>
          <a:ln w="381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19" name="AutoShape 9"/>
          <p:cNvSpPr>
            <a:spLocks noChangeArrowheads="1"/>
          </p:cNvSpPr>
          <p:nvPr/>
        </p:nvSpPr>
        <p:spPr bwMode="auto">
          <a:xfrm>
            <a:off x="4511675" y="4940301"/>
            <a:ext cx="1582738" cy="1584325"/>
          </a:xfrm>
          <a:prstGeom prst="roundRect">
            <a:avLst>
              <a:gd name="adj" fmla="val 13745"/>
            </a:avLst>
          </a:prstGeom>
          <a:solidFill>
            <a:srgbClr val="CC99FF"/>
          </a:solidFill>
          <a:ln w="381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20" name="AutoShape 10"/>
          <p:cNvSpPr>
            <a:spLocks noChangeArrowheads="1"/>
          </p:cNvSpPr>
          <p:nvPr/>
        </p:nvSpPr>
        <p:spPr bwMode="auto">
          <a:xfrm>
            <a:off x="2855914" y="4940301"/>
            <a:ext cx="1476375" cy="1584325"/>
          </a:xfrm>
          <a:prstGeom prst="roundRect">
            <a:avLst>
              <a:gd name="adj" fmla="val 13745"/>
            </a:avLst>
          </a:prstGeom>
          <a:solidFill>
            <a:srgbClr val="FFFF00"/>
          </a:solidFill>
          <a:ln w="38100">
            <a:solidFill>
              <a:schemeClr val="tx1"/>
            </a:solidFill>
            <a:round/>
            <a:headEnd/>
            <a:tailEnd/>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grpSp>
        <p:nvGrpSpPr>
          <p:cNvPr id="13321" name="Group 11"/>
          <p:cNvGrpSpPr>
            <a:grpSpLocks/>
          </p:cNvGrpSpPr>
          <p:nvPr/>
        </p:nvGrpSpPr>
        <p:grpSpPr bwMode="auto">
          <a:xfrm>
            <a:off x="2927351" y="4005263"/>
            <a:ext cx="5895975" cy="493712"/>
            <a:chOff x="624" y="1152"/>
            <a:chExt cx="4080" cy="720"/>
          </a:xfrm>
        </p:grpSpPr>
        <p:sp>
          <p:nvSpPr>
            <p:cNvPr id="33804" name="Rectangle 12"/>
            <p:cNvSpPr>
              <a:spLocks noChangeArrowheads="1"/>
            </p:cNvSpPr>
            <p:nvPr/>
          </p:nvSpPr>
          <p:spPr bwMode="gray">
            <a:xfrm rot="3419336">
              <a:off x="624" y="1200"/>
              <a:ext cx="671"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Arial" charset="0"/>
              </a:endParaRPr>
            </a:p>
          </p:txBody>
        </p:sp>
        <p:grpSp>
          <p:nvGrpSpPr>
            <p:cNvPr id="13332" name="Group 13"/>
            <p:cNvGrpSpPr>
              <a:grpSpLocks/>
            </p:cNvGrpSpPr>
            <p:nvPr/>
          </p:nvGrpSpPr>
          <p:grpSpPr bwMode="auto">
            <a:xfrm>
              <a:off x="1296" y="1296"/>
              <a:ext cx="624" cy="96"/>
              <a:chOff x="2003" y="3439"/>
              <a:chExt cx="468" cy="244"/>
            </a:xfrm>
          </p:grpSpPr>
          <p:sp>
            <p:nvSpPr>
              <p:cNvPr id="13346" name="Oval 14"/>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47" name="Rectangle 15"/>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33808" name="Oval 16"/>
              <p:cNvSpPr>
                <a:spLocks noChangeArrowheads="1"/>
              </p:cNvSpPr>
              <p:nvPr/>
            </p:nvSpPr>
            <p:spPr bwMode="gray">
              <a:xfrm>
                <a:off x="2400" y="3444"/>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latin typeface="Arial" charset="0"/>
                </a:endParaRPr>
              </a:p>
            </p:txBody>
          </p:sp>
          <p:sp>
            <p:nvSpPr>
              <p:cNvPr id="33809" name="Oval 17"/>
              <p:cNvSpPr>
                <a:spLocks noChangeArrowheads="1"/>
              </p:cNvSpPr>
              <p:nvPr/>
            </p:nvSpPr>
            <p:spPr bwMode="gray">
              <a:xfrm>
                <a:off x="2438" y="3520"/>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latin typeface="Arial" charset="0"/>
                </a:endParaRPr>
              </a:p>
            </p:txBody>
          </p:sp>
        </p:grpSp>
        <p:sp>
          <p:nvSpPr>
            <p:cNvPr id="13333" name="Rectangle 18"/>
            <p:cNvSpPr>
              <a:spLocks noChangeArrowheads="1"/>
            </p:cNvSpPr>
            <p:nvPr/>
          </p:nvSpPr>
          <p:spPr bwMode="gray">
            <a:xfrm rot="3419336">
              <a:off x="1776"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grpSp>
          <p:nvGrpSpPr>
            <p:cNvPr id="13334" name="Group 19"/>
            <p:cNvGrpSpPr>
              <a:grpSpLocks/>
            </p:cNvGrpSpPr>
            <p:nvPr/>
          </p:nvGrpSpPr>
          <p:grpSpPr bwMode="auto">
            <a:xfrm>
              <a:off x="2448" y="1296"/>
              <a:ext cx="624" cy="96"/>
              <a:chOff x="2003" y="3439"/>
              <a:chExt cx="468" cy="244"/>
            </a:xfrm>
          </p:grpSpPr>
          <p:sp>
            <p:nvSpPr>
              <p:cNvPr id="13342" name="Oval 2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43" name="Rectangle 2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33814" name="Oval 22"/>
              <p:cNvSpPr>
                <a:spLocks noChangeArrowheads="1"/>
              </p:cNvSpPr>
              <p:nvPr/>
            </p:nvSpPr>
            <p:spPr bwMode="gray">
              <a:xfrm>
                <a:off x="2400" y="3444"/>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latin typeface="Arial" charset="0"/>
                </a:endParaRPr>
              </a:p>
            </p:txBody>
          </p:sp>
          <p:sp>
            <p:nvSpPr>
              <p:cNvPr id="33815" name="Oval 23"/>
              <p:cNvSpPr>
                <a:spLocks noChangeArrowheads="1"/>
              </p:cNvSpPr>
              <p:nvPr/>
            </p:nvSpPr>
            <p:spPr bwMode="gray">
              <a:xfrm>
                <a:off x="2438" y="3520"/>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latin typeface="Arial" charset="0"/>
                </a:endParaRPr>
              </a:p>
            </p:txBody>
          </p:sp>
        </p:grpSp>
        <p:sp>
          <p:nvSpPr>
            <p:cNvPr id="33816" name="Rectangle 24"/>
            <p:cNvSpPr>
              <a:spLocks noChangeArrowheads="1"/>
            </p:cNvSpPr>
            <p:nvPr/>
          </p:nvSpPr>
          <p:spPr bwMode="gray">
            <a:xfrm rot="3419336">
              <a:off x="2880" y="1153"/>
              <a:ext cx="671" cy="669"/>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latin typeface="Arial" charset="0"/>
              </a:endParaRPr>
            </a:p>
          </p:txBody>
        </p:sp>
        <p:grpSp>
          <p:nvGrpSpPr>
            <p:cNvPr id="13336" name="Group 25"/>
            <p:cNvGrpSpPr>
              <a:grpSpLocks/>
            </p:cNvGrpSpPr>
            <p:nvPr/>
          </p:nvGrpSpPr>
          <p:grpSpPr bwMode="auto">
            <a:xfrm>
              <a:off x="3600" y="1296"/>
              <a:ext cx="816" cy="96"/>
              <a:chOff x="2003" y="3439"/>
              <a:chExt cx="468" cy="244"/>
            </a:xfrm>
          </p:grpSpPr>
          <p:sp>
            <p:nvSpPr>
              <p:cNvPr id="13338" name="Oval 2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3339" name="Rectangle 2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33820" name="Oval 28"/>
              <p:cNvSpPr>
                <a:spLocks noChangeArrowheads="1"/>
              </p:cNvSpPr>
              <p:nvPr/>
            </p:nvSpPr>
            <p:spPr bwMode="gray">
              <a:xfrm>
                <a:off x="2400" y="3444"/>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latin typeface="Arial" charset="0"/>
                </a:endParaRPr>
              </a:p>
            </p:txBody>
          </p:sp>
          <p:sp>
            <p:nvSpPr>
              <p:cNvPr id="33821" name="Oval 29"/>
              <p:cNvSpPr>
                <a:spLocks noChangeArrowheads="1"/>
              </p:cNvSpPr>
              <p:nvPr/>
            </p:nvSpPr>
            <p:spPr bwMode="gray">
              <a:xfrm>
                <a:off x="2438" y="3520"/>
                <a:ext cx="20" cy="71"/>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latin typeface="Arial" charset="0"/>
                </a:endParaRPr>
              </a:p>
            </p:txBody>
          </p:sp>
        </p:grpSp>
        <p:sp>
          <p:nvSpPr>
            <p:cNvPr id="13337" name="Rectangle 30"/>
            <p:cNvSpPr>
              <a:spLocks noChangeArrowheads="1"/>
            </p:cNvSpPr>
            <p:nvPr/>
          </p:nvSpPr>
          <p:spPr bwMode="gray">
            <a:xfrm rot="3419336">
              <a:off x="4032" y="1152"/>
              <a:ext cx="672" cy="672"/>
            </a:xfrm>
            <a:prstGeom prst="rect">
              <a:avLst/>
            </a:prstGeom>
            <a:solidFill>
              <a:schemeClr val="accent1"/>
            </a:solidFill>
            <a:ln w="9525">
              <a:miter lim="800000"/>
              <a:headEnd/>
              <a:tailEnd/>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wrap="none" anchor="ctr">
              <a:flatTx/>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grpSp>
      <p:sp>
        <p:nvSpPr>
          <p:cNvPr id="13322" name="Rectangle 31"/>
          <p:cNvSpPr>
            <a:spLocks noChangeArrowheads="1"/>
          </p:cNvSpPr>
          <p:nvPr/>
        </p:nvSpPr>
        <p:spPr bwMode="gray">
          <a:xfrm>
            <a:off x="3287714" y="4149726"/>
            <a:ext cx="3254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en-US" altLang="zh-CN" sz="2000" b="1">
                <a:solidFill>
                  <a:schemeClr val="bg1"/>
                </a:solidFill>
                <a:ea typeface="宋体" panose="02010600030101010101" pitchFamily="2" charset="-122"/>
              </a:rPr>
              <a:t>1</a:t>
            </a:r>
          </a:p>
        </p:txBody>
      </p:sp>
      <p:sp>
        <p:nvSpPr>
          <p:cNvPr id="13323" name="Rectangle 32"/>
          <p:cNvSpPr>
            <a:spLocks noChangeArrowheads="1"/>
          </p:cNvSpPr>
          <p:nvPr/>
        </p:nvSpPr>
        <p:spPr bwMode="gray">
          <a:xfrm>
            <a:off x="4872039" y="4076701"/>
            <a:ext cx="325437"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en-US" altLang="zh-CN" sz="2000" b="1">
                <a:solidFill>
                  <a:schemeClr val="bg1"/>
                </a:solidFill>
                <a:ea typeface="宋体" panose="02010600030101010101" pitchFamily="2" charset="-122"/>
              </a:rPr>
              <a:t>2</a:t>
            </a:r>
          </a:p>
        </p:txBody>
      </p:sp>
      <p:sp>
        <p:nvSpPr>
          <p:cNvPr id="13324" name="Rectangle 33"/>
          <p:cNvSpPr>
            <a:spLocks noChangeArrowheads="1"/>
          </p:cNvSpPr>
          <p:nvPr/>
        </p:nvSpPr>
        <p:spPr bwMode="gray">
          <a:xfrm>
            <a:off x="6527800" y="4149726"/>
            <a:ext cx="325438"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en-US" altLang="zh-CN" sz="2000" b="1">
                <a:solidFill>
                  <a:schemeClr val="bg1"/>
                </a:solidFill>
                <a:ea typeface="宋体" panose="02010600030101010101" pitchFamily="2" charset="-122"/>
              </a:rPr>
              <a:t>3</a:t>
            </a:r>
          </a:p>
        </p:txBody>
      </p:sp>
      <p:sp>
        <p:nvSpPr>
          <p:cNvPr id="13325" name="Rectangle 34"/>
          <p:cNvSpPr>
            <a:spLocks noChangeArrowheads="1"/>
          </p:cNvSpPr>
          <p:nvPr/>
        </p:nvSpPr>
        <p:spPr bwMode="gray">
          <a:xfrm>
            <a:off x="8112126" y="4149726"/>
            <a:ext cx="360363"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en-US" altLang="zh-CN" sz="2000" b="1">
                <a:solidFill>
                  <a:schemeClr val="bg1"/>
                </a:solidFill>
                <a:ea typeface="宋体" panose="02010600030101010101" pitchFamily="2" charset="-122"/>
              </a:rPr>
              <a:t>4</a:t>
            </a:r>
          </a:p>
        </p:txBody>
      </p:sp>
      <p:sp>
        <p:nvSpPr>
          <p:cNvPr id="13326" name="Rectangle 35"/>
          <p:cNvSpPr>
            <a:spLocks noChangeArrowheads="1"/>
          </p:cNvSpPr>
          <p:nvPr/>
        </p:nvSpPr>
        <p:spPr bwMode="auto">
          <a:xfrm>
            <a:off x="2960688" y="5302250"/>
            <a:ext cx="1268412" cy="95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2800" b="1">
                <a:latin typeface="楷体" panose="02010609060101010101" pitchFamily="49" charset="-122"/>
                <a:ea typeface="楷体" panose="02010609060101010101" pitchFamily="49" charset="-122"/>
              </a:rPr>
              <a:t>1954</a:t>
            </a:r>
            <a:r>
              <a:rPr lang="zh-CN" altLang="en-US" sz="2800" b="1">
                <a:latin typeface="楷体" panose="02010609060101010101" pitchFamily="49" charset="-122"/>
                <a:ea typeface="楷体" panose="02010609060101010101" pitchFamily="49" charset="-122"/>
              </a:rPr>
              <a:t>年</a:t>
            </a:r>
          </a:p>
          <a:p>
            <a:pPr algn="ctr" eaLnBrk="1" hangingPunct="1"/>
            <a:r>
              <a:rPr lang="zh-CN" altLang="en-US" sz="2800" b="1">
                <a:latin typeface="楷体" panose="02010609060101010101" pitchFamily="49" charset="-122"/>
                <a:ea typeface="楷体" panose="02010609060101010101" pitchFamily="49" charset="-122"/>
              </a:rPr>
              <a:t>宪法</a:t>
            </a:r>
          </a:p>
        </p:txBody>
      </p:sp>
      <p:sp>
        <p:nvSpPr>
          <p:cNvPr id="13327" name="Rectangle 36"/>
          <p:cNvSpPr>
            <a:spLocks noChangeArrowheads="1"/>
          </p:cNvSpPr>
          <p:nvPr/>
        </p:nvSpPr>
        <p:spPr bwMode="auto">
          <a:xfrm>
            <a:off x="4654551" y="5302250"/>
            <a:ext cx="1439863"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2800" b="1">
                <a:latin typeface="楷体" panose="02010609060101010101" pitchFamily="49" charset="-122"/>
                <a:ea typeface="楷体" panose="02010609060101010101" pitchFamily="49" charset="-122"/>
              </a:rPr>
              <a:t>1975</a:t>
            </a:r>
            <a:r>
              <a:rPr lang="zh-CN" altLang="en-US" sz="2800" b="1">
                <a:latin typeface="楷体" panose="02010609060101010101" pitchFamily="49" charset="-122"/>
                <a:ea typeface="楷体" panose="02010609060101010101" pitchFamily="49" charset="-122"/>
              </a:rPr>
              <a:t>年</a:t>
            </a:r>
          </a:p>
          <a:p>
            <a:pPr algn="ctr" eaLnBrk="1" hangingPunct="1"/>
            <a:r>
              <a:rPr lang="zh-CN" altLang="en-US" sz="2800" b="1">
                <a:latin typeface="楷体" panose="02010609060101010101" pitchFamily="49" charset="-122"/>
                <a:ea typeface="楷体" panose="02010609060101010101" pitchFamily="49" charset="-122"/>
              </a:rPr>
              <a:t>宪法</a:t>
            </a:r>
          </a:p>
        </p:txBody>
      </p:sp>
      <p:sp>
        <p:nvSpPr>
          <p:cNvPr id="13328" name="Rectangle 37"/>
          <p:cNvSpPr>
            <a:spLocks noChangeArrowheads="1"/>
          </p:cNvSpPr>
          <p:nvPr/>
        </p:nvSpPr>
        <p:spPr bwMode="auto">
          <a:xfrm>
            <a:off x="6310314" y="5302250"/>
            <a:ext cx="1584325"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2800" b="1">
                <a:latin typeface="楷体" panose="02010609060101010101" pitchFamily="49" charset="-122"/>
                <a:ea typeface="楷体" panose="02010609060101010101" pitchFamily="49" charset="-122"/>
              </a:rPr>
              <a:t>1978</a:t>
            </a:r>
            <a:r>
              <a:rPr lang="zh-CN" altLang="en-US" sz="2800" b="1">
                <a:latin typeface="楷体" panose="02010609060101010101" pitchFamily="49" charset="-122"/>
                <a:ea typeface="楷体" panose="02010609060101010101" pitchFamily="49" charset="-122"/>
              </a:rPr>
              <a:t>年</a:t>
            </a:r>
          </a:p>
          <a:p>
            <a:pPr algn="ctr" eaLnBrk="1" hangingPunct="1"/>
            <a:r>
              <a:rPr lang="zh-CN" altLang="en-US" sz="2800" b="1">
                <a:latin typeface="楷体" panose="02010609060101010101" pitchFamily="49" charset="-122"/>
                <a:ea typeface="楷体" panose="02010609060101010101" pitchFamily="49" charset="-122"/>
              </a:rPr>
              <a:t>宪法</a:t>
            </a:r>
          </a:p>
        </p:txBody>
      </p:sp>
      <p:sp>
        <p:nvSpPr>
          <p:cNvPr id="13329" name="Rectangle 38"/>
          <p:cNvSpPr>
            <a:spLocks noChangeArrowheads="1"/>
          </p:cNvSpPr>
          <p:nvPr/>
        </p:nvSpPr>
        <p:spPr bwMode="auto">
          <a:xfrm>
            <a:off x="7967663" y="5300663"/>
            <a:ext cx="1439862" cy="94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2800" b="1">
                <a:latin typeface="楷体" panose="02010609060101010101" pitchFamily="49" charset="-122"/>
                <a:ea typeface="楷体" panose="02010609060101010101" pitchFamily="49" charset="-122"/>
              </a:rPr>
              <a:t>1982</a:t>
            </a:r>
            <a:r>
              <a:rPr lang="zh-CN" altLang="en-US" sz="2800" b="1">
                <a:latin typeface="楷体" panose="02010609060101010101" pitchFamily="49" charset="-122"/>
                <a:ea typeface="楷体" panose="02010609060101010101" pitchFamily="49" charset="-122"/>
              </a:rPr>
              <a:t>年</a:t>
            </a:r>
          </a:p>
          <a:p>
            <a:pPr algn="ctr" eaLnBrk="1" hangingPunct="1"/>
            <a:r>
              <a:rPr lang="zh-CN" altLang="en-US" sz="2800" b="1">
                <a:latin typeface="楷体" panose="02010609060101010101" pitchFamily="49" charset="-122"/>
                <a:ea typeface="楷体" panose="02010609060101010101" pitchFamily="49" charset="-122"/>
              </a:rPr>
              <a:t>宪法</a:t>
            </a:r>
          </a:p>
        </p:txBody>
      </p:sp>
      <p:sp>
        <p:nvSpPr>
          <p:cNvPr id="13330" name="Rectangle 39"/>
          <p:cNvSpPr>
            <a:spLocks noChangeArrowheads="1"/>
          </p:cNvSpPr>
          <p:nvPr/>
        </p:nvSpPr>
        <p:spPr bwMode="auto">
          <a:xfrm>
            <a:off x="1992314" y="1916113"/>
            <a:ext cx="8567737" cy="165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buFontTx/>
              <a:buChar char="•"/>
            </a:pPr>
            <a:r>
              <a:rPr lang="en-US" altLang="zh-CN" sz="2400" b="1">
                <a:latin typeface="楷体" panose="02010609060101010101" pitchFamily="49" charset="-122"/>
                <a:ea typeface="楷体" panose="02010609060101010101" pitchFamily="49" charset="-122"/>
              </a:rPr>
              <a:t>1931</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中华苏维埃共和国宪法大纲</a:t>
            </a:r>
            <a:r>
              <a:rPr lang="en-US" altLang="zh-CN" sz="2400" b="1">
                <a:latin typeface="楷体" panose="02010609060101010101" pitchFamily="49" charset="-122"/>
                <a:ea typeface="楷体" panose="02010609060101010101" pitchFamily="49" charset="-122"/>
              </a:rPr>
              <a:t>》; </a:t>
            </a:r>
          </a:p>
          <a:p>
            <a:pPr eaLnBrk="1" hangingPunct="1">
              <a:lnSpc>
                <a:spcPct val="90000"/>
              </a:lnSpc>
              <a:spcBef>
                <a:spcPct val="20000"/>
              </a:spcBef>
              <a:buFontTx/>
              <a:buChar char="•"/>
            </a:pPr>
            <a:r>
              <a:rPr lang="en-US" altLang="zh-CN" sz="2400" b="1">
                <a:latin typeface="楷体" panose="02010609060101010101" pitchFamily="49" charset="-122"/>
                <a:ea typeface="楷体" panose="02010609060101010101" pitchFamily="49" charset="-122"/>
              </a:rPr>
              <a:t>1941</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陕甘宁边区施政纲领</a:t>
            </a:r>
            <a:r>
              <a:rPr lang="en-US" altLang="zh-CN" sz="2400" b="1">
                <a:latin typeface="楷体" panose="02010609060101010101" pitchFamily="49" charset="-122"/>
                <a:ea typeface="楷体" panose="02010609060101010101" pitchFamily="49" charset="-122"/>
              </a:rPr>
              <a:t>》;</a:t>
            </a:r>
          </a:p>
          <a:p>
            <a:pPr eaLnBrk="1" hangingPunct="1">
              <a:lnSpc>
                <a:spcPct val="90000"/>
              </a:lnSpc>
              <a:spcBef>
                <a:spcPct val="20000"/>
              </a:spcBef>
              <a:buFontTx/>
              <a:buChar char="•"/>
            </a:pPr>
            <a:r>
              <a:rPr lang="en-US" altLang="zh-CN" sz="2400" b="1">
                <a:latin typeface="楷体" panose="02010609060101010101" pitchFamily="49" charset="-122"/>
                <a:ea typeface="楷体" panose="02010609060101010101" pitchFamily="49" charset="-122"/>
              </a:rPr>
              <a:t>1946</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陕甘宁边区宪法原则</a:t>
            </a:r>
            <a:r>
              <a:rPr lang="en-US" altLang="zh-CN" sz="2400" b="1">
                <a:latin typeface="楷体" panose="02010609060101010101" pitchFamily="49" charset="-122"/>
                <a:ea typeface="楷体" panose="02010609060101010101" pitchFamily="49" charset="-122"/>
              </a:rPr>
              <a:t>》;</a:t>
            </a:r>
          </a:p>
          <a:p>
            <a:pPr eaLnBrk="1" hangingPunct="1">
              <a:lnSpc>
                <a:spcPct val="90000"/>
              </a:lnSpc>
              <a:spcBef>
                <a:spcPct val="20000"/>
              </a:spcBef>
              <a:buFontTx/>
              <a:buChar char="•"/>
            </a:pPr>
            <a:r>
              <a:rPr lang="en-US" altLang="zh-CN" sz="2400" b="1">
                <a:latin typeface="楷体" panose="02010609060101010101" pitchFamily="49" charset="-122"/>
                <a:ea typeface="楷体" panose="02010609060101010101" pitchFamily="49" charset="-122"/>
              </a:rPr>
              <a:t>1949</a:t>
            </a:r>
            <a:r>
              <a:rPr lang="zh-CN" altLang="en-US" sz="2400" b="1">
                <a:latin typeface="楷体" panose="02010609060101010101" pitchFamily="49" charset="-122"/>
                <a:ea typeface="楷体" panose="02010609060101010101" pitchFamily="49" charset="-122"/>
              </a:rPr>
              <a:t>年</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中国人民政治协商会议共同纲领</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临时宪法。</a:t>
            </a:r>
          </a:p>
          <a:p>
            <a:pPr eaLnBrk="1" hangingPunct="1">
              <a:lnSpc>
                <a:spcPct val="90000"/>
              </a:lnSpc>
              <a:spcBef>
                <a:spcPct val="20000"/>
              </a:spcBef>
              <a:buFontTx/>
              <a:buChar char="•"/>
            </a:pPr>
            <a:endParaRPr lang="en-US" altLang="zh-CN" b="1">
              <a:latin typeface="楷体" panose="02010609060101010101" pitchFamily="49" charset="-122"/>
              <a:ea typeface="楷体" panose="02010609060101010101" pitchFamily="49" charset="-122"/>
            </a:endParaRPr>
          </a:p>
        </p:txBody>
      </p:sp>
    </p:spTree>
    <p:extLst>
      <p:ext uri="{BB962C8B-B14F-4D97-AF65-F5344CB8AC3E}">
        <p14:creationId xmlns="" xmlns:p14="http://schemas.microsoft.com/office/powerpoint/2010/main" val="423901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694944" y="2135570"/>
            <a:ext cx="8287577" cy="3887787"/>
          </a:xfrm>
        </p:spPr>
        <p:txBody>
          <a:bodyPr/>
          <a:lstStyle/>
          <a:p>
            <a:pPr eaLnBrk="1" hangingPunct="1">
              <a:lnSpc>
                <a:spcPct val="80000"/>
              </a:lnSpc>
              <a:buFontTx/>
              <a:buNone/>
            </a:pPr>
            <a:endParaRPr lang="en-US" altLang="zh-CN" sz="2000" b="1" dirty="0">
              <a:latin typeface="黑体" panose="02010609060101010101" pitchFamily="49" charset="-122"/>
              <a:ea typeface="黑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宪法包括</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章</a:t>
            </a:r>
            <a:r>
              <a:rPr lang="en-US" altLang="zh-CN" sz="2000" b="1" dirty="0">
                <a:latin typeface="楷体" panose="02010609060101010101" pitchFamily="49" charset="-122"/>
                <a:ea typeface="楷体" panose="02010609060101010101" pitchFamily="49" charset="-122"/>
              </a:rPr>
              <a:t>106</a:t>
            </a:r>
            <a:r>
              <a:rPr lang="zh-CN" altLang="en-US" sz="2000" b="1" dirty="0">
                <a:latin typeface="楷体" panose="02010609060101010101" pitchFamily="49" charset="-122"/>
                <a:ea typeface="楷体" panose="02010609060101010101" pitchFamily="49" charset="-122"/>
              </a:rPr>
              <a:t>条，包括关于国家制度和国家总任务的规定，关于经济制度的规定，关于国家机构的规定，关于公民基本权利和义务的规定，关于民族问题的规定。</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总任务：工业化，完成对农业、手工业和资本主义工商业的社会主义改造。</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经济制度：四种生产资料所有制</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全民、集体、个体、资本家所有。</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en-US" altLang="zh-CN" sz="2000" b="1" dirty="0">
                <a:latin typeface="楷体" panose="02010609060101010101" pitchFamily="49" charset="-122"/>
                <a:ea typeface="楷体" panose="02010609060101010101" pitchFamily="49" charset="-122"/>
              </a:rPr>
              <a:t>54</a:t>
            </a:r>
            <a:r>
              <a:rPr lang="zh-CN" altLang="en-US" sz="2000" b="1" dirty="0">
                <a:latin typeface="楷体" panose="02010609060101010101" pitchFamily="49" charset="-122"/>
                <a:ea typeface="楷体" panose="02010609060101010101" pitchFamily="49" charset="-122"/>
              </a:rPr>
              <a:t>年宪法是新中国成立后革命和建设经验的总结，体现原则性和灵活性结合，为普通立法提供了原则和依据，为法制建设做出了贡献，是社会政治、经济处于过渡时期的产物。</a:t>
            </a:r>
          </a:p>
          <a:p>
            <a:pPr eaLnBrk="1" hangingPunct="1">
              <a:lnSpc>
                <a:spcPct val="80000"/>
              </a:lnSpc>
              <a:buFontTx/>
              <a:buNone/>
            </a:pPr>
            <a:endParaRPr lang="en-US" altLang="zh-CN" sz="2400" b="1" dirty="0">
              <a:latin typeface="楷体" panose="02010609060101010101" pitchFamily="49" charset="-122"/>
              <a:ea typeface="楷体" panose="02010609060101010101" pitchFamily="49" charset="-122"/>
            </a:endParaRPr>
          </a:p>
        </p:txBody>
      </p:sp>
      <p:sp>
        <p:nvSpPr>
          <p:cNvPr id="15364" name="Rectangle 4"/>
          <p:cNvSpPr>
            <a:spLocks noChangeArrowheads="1"/>
          </p:cNvSpPr>
          <p:nvPr/>
        </p:nvSpPr>
        <p:spPr bwMode="auto">
          <a:xfrm>
            <a:off x="4487419" y="1339724"/>
            <a:ext cx="2247731"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pPr>
            <a:r>
              <a:rPr lang="en-US" altLang="zh-CN" b="1">
                <a:solidFill>
                  <a:srgbClr val="FF3300"/>
                </a:solidFill>
                <a:latin typeface="黑体" panose="02010609060101010101" pitchFamily="49" charset="-122"/>
                <a:ea typeface="黑体" panose="02010609060101010101" pitchFamily="49" charset="-122"/>
              </a:rPr>
              <a:t>1954</a:t>
            </a:r>
            <a:r>
              <a:rPr lang="zh-CN" altLang="en-US" b="1">
                <a:solidFill>
                  <a:srgbClr val="FF3300"/>
                </a:solidFill>
                <a:latin typeface="黑体" panose="02010609060101010101" pitchFamily="49" charset="-122"/>
                <a:ea typeface="黑体" panose="02010609060101010101" pitchFamily="49" charset="-122"/>
              </a:rPr>
              <a:t>年宪法</a:t>
            </a:r>
          </a:p>
        </p:txBody>
      </p:sp>
      <p:pic>
        <p:nvPicPr>
          <p:cNvPr id="15365" name="Picture 6" descr="image">
            <a:hlinkClick r:id="rId2" action="ppaction://hlinkfil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183689" y="2817877"/>
            <a:ext cx="2016125" cy="2665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37384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078992" y="2205039"/>
            <a:ext cx="6483096" cy="3817937"/>
          </a:xfrm>
        </p:spPr>
        <p:txBody>
          <a:bodyPr/>
          <a:lstStyle/>
          <a:p>
            <a:pPr eaLnBrk="1" hangingPunct="1">
              <a:lnSpc>
                <a:spcPct val="80000"/>
              </a:lnSpc>
              <a:buFontTx/>
              <a:buNone/>
            </a:pPr>
            <a:r>
              <a:rPr lang="en-US" altLang="zh-CN" sz="2000" b="1" dirty="0">
                <a:latin typeface="黑体" panose="02010609060101010101" pitchFamily="49" charset="-122"/>
                <a:ea typeface="黑体" panose="02010609060101010101" pitchFamily="49" charset="-122"/>
              </a:rPr>
              <a:t>  </a:t>
            </a:r>
            <a:endParaRPr lang="en-US" altLang="zh-CN" sz="2000" b="1" dirty="0">
              <a:latin typeface="楷体_GB2312" pitchFamily="49" charset="-122"/>
              <a:ea typeface="楷体_GB2312"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文革第</a:t>
            </a:r>
            <a:r>
              <a:rPr lang="en-US" altLang="zh-CN" sz="2000" b="1" dirty="0">
                <a:latin typeface="楷体" panose="02010609060101010101" pitchFamily="49" charset="-122"/>
                <a:ea typeface="楷体" panose="02010609060101010101" pitchFamily="49" charset="-122"/>
              </a:rPr>
              <a:t>9</a:t>
            </a:r>
            <a:r>
              <a:rPr lang="zh-CN" altLang="en-US" sz="2000" b="1" dirty="0">
                <a:latin typeface="楷体" panose="02010609060101010101" pitchFamily="49" charset="-122"/>
                <a:ea typeface="楷体" panose="02010609060101010101" pitchFamily="49" charset="-122"/>
              </a:rPr>
              <a:t>年通过，总条文</a:t>
            </a:r>
            <a:r>
              <a:rPr lang="en-US" altLang="zh-CN" sz="2000" b="1" dirty="0">
                <a:latin typeface="楷体" panose="02010609060101010101" pitchFamily="49" charset="-122"/>
                <a:ea typeface="楷体" panose="02010609060101010101" pitchFamily="49" charset="-122"/>
              </a:rPr>
              <a:t>30</a:t>
            </a:r>
            <a:r>
              <a:rPr lang="zh-CN" altLang="en-US" sz="2000" b="1" dirty="0">
                <a:latin typeface="楷体" panose="02010609060101010101" pitchFamily="49" charset="-122"/>
                <a:ea typeface="楷体" panose="02010609060101010101" pitchFamily="49" charset="-122"/>
              </a:rPr>
              <a:t>条，较</a:t>
            </a:r>
            <a:r>
              <a:rPr lang="en-US" altLang="zh-CN" sz="2000" b="1" dirty="0">
                <a:latin typeface="楷体" panose="02010609060101010101" pitchFamily="49" charset="-122"/>
                <a:ea typeface="楷体" panose="02010609060101010101" pitchFamily="49" charset="-122"/>
              </a:rPr>
              <a:t>54</a:t>
            </a:r>
            <a:r>
              <a:rPr lang="zh-CN" altLang="en-US" sz="2000" b="1" dirty="0">
                <a:latin typeface="楷体" panose="02010609060101010101" pitchFamily="49" charset="-122"/>
                <a:ea typeface="楷体" panose="02010609060101010101" pitchFamily="49" charset="-122"/>
              </a:rPr>
              <a:t>年少</a:t>
            </a:r>
            <a:r>
              <a:rPr lang="en-US" altLang="zh-CN" sz="2000" b="1" dirty="0">
                <a:latin typeface="楷体" panose="02010609060101010101" pitchFamily="49" charset="-122"/>
                <a:ea typeface="楷体" panose="02010609060101010101" pitchFamily="49" charset="-122"/>
              </a:rPr>
              <a:t>76</a:t>
            </a:r>
            <a:r>
              <a:rPr lang="zh-CN" altLang="en-US" sz="2000" b="1" dirty="0">
                <a:latin typeface="楷体" panose="02010609060101010101" pitchFamily="49" charset="-122"/>
                <a:ea typeface="楷体" panose="02010609060101010101" pitchFamily="49" charset="-122"/>
              </a:rPr>
              <a:t>条，甚至用毛泽东语录为条文。肯定了一些原则，具有社会主义性质，但存在严重错误。</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指导思想以阶级斗争为纲，确认文革中国家机构的混乱状态，打乱了国家机关间的合理分工和正常活动，缩小了公民享有基本权利和自由的范围。</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左倾色彩浓厚，内容简单，规范疏漏，文词含糊，很不完善，是一部有严重错误的宪法。</a:t>
            </a:r>
          </a:p>
        </p:txBody>
      </p:sp>
      <p:sp>
        <p:nvSpPr>
          <p:cNvPr id="16387" name="Rectangle 4"/>
          <p:cNvSpPr>
            <a:spLocks noGrp="1" noChangeArrowheads="1"/>
          </p:cNvSpPr>
          <p:nvPr>
            <p:ph type="title"/>
          </p:nvPr>
        </p:nvSpPr>
        <p:spPr>
          <a:xfrm>
            <a:off x="2286889" y="1298765"/>
            <a:ext cx="8218488" cy="1079500"/>
          </a:xfrm>
        </p:spPr>
        <p:txBody>
          <a:bodyPr/>
          <a:lstStyle/>
          <a:p>
            <a:pPr eaLnBrk="1" hangingPunct="1"/>
            <a:r>
              <a:rPr lang="en-US" altLang="zh-CN" sz="3600" b="1" dirty="0">
                <a:solidFill>
                  <a:srgbClr val="FF3300"/>
                </a:solidFill>
                <a:latin typeface="黑体" panose="02010609060101010101" pitchFamily="49" charset="-122"/>
                <a:ea typeface="黑体" panose="02010609060101010101" pitchFamily="49" charset="-122"/>
              </a:rPr>
              <a:t>1975</a:t>
            </a:r>
            <a:r>
              <a:rPr lang="zh-CN" altLang="en-US" sz="3600" b="1" dirty="0">
                <a:solidFill>
                  <a:srgbClr val="FF3300"/>
                </a:solidFill>
                <a:latin typeface="黑体" panose="02010609060101010101" pitchFamily="49" charset="-122"/>
                <a:ea typeface="黑体" panose="02010609060101010101" pitchFamily="49" charset="-122"/>
              </a:rPr>
              <a:t>年宪法</a:t>
            </a:r>
          </a:p>
        </p:txBody>
      </p:sp>
      <p:pic>
        <p:nvPicPr>
          <p:cNvPr id="16389" name="Picture 7" descr="20080621103024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14817" y="2904426"/>
            <a:ext cx="2376488" cy="259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18138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1170432" y="1989139"/>
            <a:ext cx="6245352" cy="4319587"/>
          </a:xfrm>
        </p:spPr>
        <p:txBody>
          <a:bodyPr/>
          <a:lstStyle/>
          <a:p>
            <a:pPr eaLnBrk="1" hangingPunct="1">
              <a:lnSpc>
                <a:spcPct val="80000"/>
              </a:lnSpc>
              <a:buFontTx/>
              <a:buNone/>
            </a:pPr>
            <a:endParaRPr lang="en-US" altLang="zh-CN" sz="1800" dirty="0"/>
          </a:p>
          <a:p>
            <a:pPr eaLnBrk="1" hangingPunct="1">
              <a:lnSpc>
                <a:spcPct val="80000"/>
              </a:lnSpc>
            </a:pPr>
            <a:r>
              <a:rPr lang="zh-CN" altLang="en-US" sz="2000" b="1" dirty="0">
                <a:latin typeface="楷体" panose="02010609060101010101" pitchFamily="49" charset="-122"/>
                <a:ea typeface="楷体" panose="02010609060101010101" pitchFamily="49" charset="-122"/>
              </a:rPr>
              <a:t>包括</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章</a:t>
            </a:r>
            <a:r>
              <a:rPr lang="en-US" altLang="zh-CN" sz="2000" b="1" dirty="0">
                <a:latin typeface="楷体" panose="02010609060101010101" pitchFamily="49" charset="-122"/>
                <a:ea typeface="楷体" panose="02010609060101010101" pitchFamily="49" charset="-122"/>
              </a:rPr>
              <a:t>60</a:t>
            </a:r>
            <a:r>
              <a:rPr lang="zh-CN" altLang="en-US" sz="2000" b="1" dirty="0">
                <a:latin typeface="楷体" panose="02010609060101010101" pitchFamily="49" charset="-122"/>
                <a:ea typeface="楷体" panose="02010609060101010101" pitchFamily="49" charset="-122"/>
              </a:rPr>
              <a:t>条，恢复</a:t>
            </a:r>
            <a:r>
              <a:rPr lang="en-US" altLang="zh-CN" sz="2000" b="1" dirty="0">
                <a:latin typeface="楷体" panose="02010609060101010101" pitchFamily="49" charset="-122"/>
                <a:ea typeface="楷体" panose="02010609060101010101" pitchFamily="49" charset="-122"/>
              </a:rPr>
              <a:t>54</a:t>
            </a:r>
            <a:r>
              <a:rPr lang="zh-CN" altLang="en-US" sz="2000" b="1" dirty="0">
                <a:latin typeface="楷体" panose="02010609060101010101" pitchFamily="49" charset="-122"/>
                <a:ea typeface="楷体" panose="02010609060101010101" pitchFamily="49" charset="-122"/>
              </a:rPr>
              <a:t>年宪法基本原则，规定国家总任务，规定发扬社会主义民主，保障人民参加国家管理、管理各项经济和文化事业的原范和具体措施，恢复检察机关设置，扩大公民享有权利。</a:t>
            </a:r>
          </a:p>
          <a:p>
            <a:pPr eaLnBrk="1" hangingPunct="1">
              <a:lnSpc>
                <a:spcPct val="80000"/>
              </a:lnSpc>
              <a:buFontTx/>
              <a:buNone/>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总任务：本世纪内把我国建成农业、工业、国防和科学技术现代化的伟大社会主义强国。</a:t>
            </a:r>
          </a:p>
          <a:p>
            <a:pPr eaLnBrk="1" hangingPunct="1">
              <a:lnSpc>
                <a:spcPct val="80000"/>
              </a:lnSpc>
              <a:buFontTx/>
              <a:buNone/>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粉碎四人帮后颁布，左的遗毒未清，未能纠正文革的错误理论、政策、口号，有明显缺陷的宪法，条文也不够完备严谨。</a:t>
            </a:r>
          </a:p>
        </p:txBody>
      </p:sp>
      <p:sp>
        <p:nvSpPr>
          <p:cNvPr id="17411" name="Rectangle 4"/>
          <p:cNvSpPr>
            <a:spLocks noGrp="1" noChangeArrowheads="1"/>
          </p:cNvSpPr>
          <p:nvPr>
            <p:ph type="title"/>
          </p:nvPr>
        </p:nvSpPr>
        <p:spPr>
          <a:xfrm>
            <a:off x="2623376" y="1216024"/>
            <a:ext cx="8291512" cy="1150938"/>
          </a:xfrm>
        </p:spPr>
        <p:txBody>
          <a:bodyPr/>
          <a:lstStyle/>
          <a:p>
            <a:pPr eaLnBrk="1" hangingPunct="1"/>
            <a:r>
              <a:rPr lang="en-US" altLang="zh-CN" sz="3600" b="1" dirty="0">
                <a:solidFill>
                  <a:srgbClr val="FF3300"/>
                </a:solidFill>
                <a:latin typeface="黑体" panose="02010609060101010101" pitchFamily="49" charset="-122"/>
                <a:ea typeface="黑体" panose="02010609060101010101" pitchFamily="49" charset="-122"/>
              </a:rPr>
              <a:t>1978</a:t>
            </a:r>
            <a:r>
              <a:rPr lang="zh-CN" altLang="en-US" sz="3600" b="1" dirty="0">
                <a:solidFill>
                  <a:srgbClr val="FF3300"/>
                </a:solidFill>
                <a:latin typeface="黑体" panose="02010609060101010101" pitchFamily="49" charset="-122"/>
                <a:ea typeface="黑体" panose="02010609060101010101" pitchFamily="49" charset="-122"/>
              </a:rPr>
              <a:t>年宪法</a:t>
            </a:r>
          </a:p>
        </p:txBody>
      </p:sp>
      <p:pic>
        <p:nvPicPr>
          <p:cNvPr id="17413" name="Picture 7">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41107" y="2245487"/>
            <a:ext cx="2374900" cy="280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14" name="Rectangle 8"/>
          <p:cNvSpPr>
            <a:spLocks noChangeArrowheads="1"/>
          </p:cNvSpPr>
          <p:nvPr/>
        </p:nvSpPr>
        <p:spPr bwMode="auto">
          <a:xfrm>
            <a:off x="8198676" y="5249737"/>
            <a:ext cx="2716212"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1800" b="1" dirty="0">
                <a:solidFill>
                  <a:srgbClr val="009900"/>
                </a:solidFill>
                <a:latin typeface="楷体" panose="02010609060101010101" pitchFamily="49" charset="-122"/>
                <a:ea typeface="楷体" panose="02010609060101010101" pitchFamily="49" charset="-122"/>
              </a:rPr>
              <a:t>1978</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3</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5</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第五届全国人民代表大会</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第一次会议 </a:t>
            </a:r>
          </a:p>
        </p:txBody>
      </p:sp>
    </p:spTree>
    <p:extLst>
      <p:ext uri="{BB962C8B-B14F-4D97-AF65-F5344CB8AC3E}">
        <p14:creationId xmlns="" xmlns:p14="http://schemas.microsoft.com/office/powerpoint/2010/main" val="3917754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40661" y="2220061"/>
            <a:ext cx="6463297" cy="2277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400" b="1" dirty="0">
                <a:latin typeface="楷体_GB2312" pitchFamily="49" charset="-122"/>
              </a:rPr>
              <a:t>维护宪法权威，就是维护党和人民共同意志的权威，捍卫宪法尊严，就是捍卫党和人民共同意志的尊严。保证宪法实施，就是保证人民利益的根本实现。</a:t>
            </a:r>
            <a:r>
              <a:rPr kumimoji="1" lang="en-US" altLang="zh-CN" sz="2400" b="1" dirty="0">
                <a:latin typeface="Times New Roman" panose="02020603050405020304" pitchFamily="18" charset="0"/>
              </a:rPr>
              <a:t>……</a:t>
            </a:r>
            <a:r>
              <a:rPr kumimoji="1" lang="zh-CN" altLang="en-US" sz="2400" b="1" dirty="0">
                <a:latin typeface="楷体_GB2312" pitchFamily="49" charset="-122"/>
              </a:rPr>
              <a:t>我们要更加自觉地恪守宪法原则、弘扬宪法精神、履行宪法使命。</a:t>
            </a:r>
          </a:p>
        </p:txBody>
      </p:sp>
      <p:sp>
        <p:nvSpPr>
          <p:cNvPr id="3" name="Text Box 3"/>
          <p:cNvSpPr txBox="1">
            <a:spLocks noChangeArrowheads="1"/>
          </p:cNvSpPr>
          <p:nvPr/>
        </p:nvSpPr>
        <p:spPr bwMode="auto">
          <a:xfrm>
            <a:off x="1975385" y="5051826"/>
            <a:ext cx="5436467" cy="969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120000"/>
              </a:lnSpc>
            </a:pPr>
            <a:r>
              <a:rPr kumimoji="1" lang="en-US" altLang="zh-CN" sz="2800" b="1" dirty="0"/>
              <a:t>——</a:t>
            </a:r>
            <a:r>
              <a:rPr kumimoji="1" lang="zh-CN" altLang="en-US" sz="2000" b="1" dirty="0">
                <a:latin typeface="楷体_GB2312" pitchFamily="49" charset="-122"/>
              </a:rPr>
              <a:t>习近平在首都各界纪念现行宪法公布实施 </a:t>
            </a:r>
            <a:r>
              <a:rPr kumimoji="1" lang="en-US" altLang="zh-CN" sz="2000" b="1" dirty="0">
                <a:latin typeface="楷体_GB2312" pitchFamily="49" charset="-122"/>
              </a:rPr>
              <a:t>30</a:t>
            </a:r>
            <a:r>
              <a:rPr kumimoji="1" lang="zh-CN" altLang="en-US" sz="2000" b="1" dirty="0">
                <a:latin typeface="楷体_GB2312" pitchFamily="49" charset="-122"/>
              </a:rPr>
              <a:t>周年大会上的讲话（</a:t>
            </a:r>
            <a:r>
              <a:rPr kumimoji="1" lang="en-US" altLang="zh-CN" sz="2000" b="1" dirty="0">
                <a:latin typeface="楷体_GB2312" pitchFamily="49" charset="-122"/>
              </a:rPr>
              <a:t>2012</a:t>
            </a:r>
            <a:r>
              <a:rPr kumimoji="1" lang="zh-CN" altLang="en-US" sz="2000" b="1" dirty="0">
                <a:latin typeface="楷体_GB2312" pitchFamily="49" charset="-122"/>
              </a:rPr>
              <a:t>年</a:t>
            </a:r>
            <a:r>
              <a:rPr kumimoji="1" lang="en-US" altLang="zh-CN" sz="2000" b="1" dirty="0">
                <a:latin typeface="楷体_GB2312" pitchFamily="49" charset="-122"/>
              </a:rPr>
              <a:t>12</a:t>
            </a:r>
            <a:r>
              <a:rPr kumimoji="1" lang="zh-CN" altLang="en-US" sz="2000" b="1" dirty="0">
                <a:latin typeface="楷体_GB2312" pitchFamily="49" charset="-122"/>
              </a:rPr>
              <a:t>月</a:t>
            </a:r>
            <a:r>
              <a:rPr kumimoji="1" lang="en-US" altLang="zh-CN" sz="2000" b="1" dirty="0">
                <a:latin typeface="楷体_GB2312" pitchFamily="49" charset="-122"/>
              </a:rPr>
              <a:t>4</a:t>
            </a:r>
            <a:r>
              <a:rPr kumimoji="1" lang="zh-CN" altLang="en-US" sz="2000" b="1" dirty="0">
                <a:latin typeface="楷体_GB2312" pitchFamily="49" charset="-122"/>
              </a:rPr>
              <a:t>日）</a:t>
            </a:r>
            <a:endParaRPr lang="zh-CN" altLang="en-US" sz="2000" b="1" dirty="0">
              <a:latin typeface="楷体_GB2312" pitchFamily="49" charset="-122"/>
            </a:endParaRPr>
          </a:p>
        </p:txBody>
      </p:sp>
      <p:pic>
        <p:nvPicPr>
          <p:cNvPr id="1026" name="Picture 2" descr="https://timgsa.baidu.com/timg?image&amp;quality=80&amp;size=b9999_10000&amp;sec=1539844882558&amp;di=995f425eef91e1cb41d0ec88ce3e4d02&amp;imgtype=0&amp;src=http%3A%2F%2Fworld.people.com.cn%2FNMediaFile%2F2017%2F0904%2FMAIN20170904083429993906539606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52696" y="3150922"/>
            <a:ext cx="3415169" cy="1926975"/>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61675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1343024" y="2597945"/>
            <a:ext cx="5551551" cy="3313112"/>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这部宪法在结构上，除序言外，分为总纲，公民的基本权利和义务，国家机构，以及国旗、国徽、首都四章，共</a:t>
            </a:r>
            <a:r>
              <a:rPr lang="en-US" altLang="zh-CN" sz="2400" b="1" dirty="0">
                <a:latin typeface="楷体" panose="02010609060101010101" pitchFamily="49" charset="-122"/>
                <a:ea typeface="楷体" panose="02010609060101010101" pitchFamily="49" charset="-122"/>
              </a:rPr>
              <a:t>138</a:t>
            </a:r>
            <a:r>
              <a:rPr lang="zh-CN" altLang="en-US" sz="2400" b="1" dirty="0">
                <a:latin typeface="楷体" panose="02010609060101010101" pitchFamily="49" charset="-122"/>
                <a:ea typeface="楷体" panose="02010609060101010101" pitchFamily="49" charset="-122"/>
              </a:rPr>
              <a:t>条。</a:t>
            </a:r>
          </a:p>
          <a:p>
            <a:pPr eaLnBrk="1" hangingPunct="1">
              <a:lnSpc>
                <a:spcPct val="80000"/>
              </a:lnSpc>
              <a:buFontTx/>
              <a:buNone/>
            </a:pPr>
            <a:endParaRPr lang="zh-CN" altLang="en-US" sz="2400" b="1" dirty="0">
              <a:latin typeface="楷体" panose="02010609060101010101" pitchFamily="49" charset="-122"/>
              <a:ea typeface="楷体" panose="02010609060101010101" pitchFamily="49" charset="-122"/>
            </a:endParaRPr>
          </a:p>
          <a:p>
            <a:pPr eaLnBrk="1" hangingPunct="1">
              <a:lnSpc>
                <a:spcPct val="80000"/>
              </a:lnSpc>
            </a:pPr>
            <a:r>
              <a:rPr lang="en-US" altLang="zh-CN" sz="2400" b="1" dirty="0">
                <a:latin typeface="楷体" panose="02010609060101010101" pitchFamily="49" charset="-122"/>
                <a:ea typeface="楷体" panose="02010609060101010101" pitchFamily="49" charset="-122"/>
              </a:rPr>
              <a:t>1982</a:t>
            </a:r>
            <a:r>
              <a:rPr lang="zh-CN" altLang="en-US" sz="2400" b="1" dirty="0">
                <a:latin typeface="楷体" panose="02010609060101010101" pitchFamily="49" charset="-122"/>
                <a:ea typeface="楷体" panose="02010609060101010101" pitchFamily="49" charset="-122"/>
              </a:rPr>
              <a:t>年宪法是改革的产物，它对我国的经济体制制度进行了重大变革，加强了对公民权利的保障，宪法结构也作了符合世界宪法发展趋势的调整，是迄今为止最好的一部宪法。</a:t>
            </a:r>
          </a:p>
        </p:txBody>
      </p:sp>
      <p:sp>
        <p:nvSpPr>
          <p:cNvPr id="18435" name="Rectangle 4"/>
          <p:cNvSpPr>
            <a:spLocks noGrp="1" noChangeArrowheads="1"/>
          </p:cNvSpPr>
          <p:nvPr>
            <p:ph type="title"/>
          </p:nvPr>
        </p:nvSpPr>
        <p:spPr>
          <a:xfrm>
            <a:off x="2268537" y="1310697"/>
            <a:ext cx="8218488" cy="936625"/>
          </a:xfrm>
        </p:spPr>
        <p:txBody>
          <a:bodyPr/>
          <a:lstStyle/>
          <a:p>
            <a:pPr eaLnBrk="1" hangingPunct="1"/>
            <a:r>
              <a:rPr lang="en-US" altLang="zh-CN" sz="3600" b="1">
                <a:solidFill>
                  <a:srgbClr val="FF3300"/>
                </a:solidFill>
                <a:latin typeface="黑体" panose="02010609060101010101" pitchFamily="49" charset="-122"/>
                <a:ea typeface="黑体" panose="02010609060101010101" pitchFamily="49" charset="-122"/>
              </a:rPr>
              <a:t>1982</a:t>
            </a:r>
            <a:r>
              <a:rPr lang="zh-CN" altLang="en-US" sz="3600" b="1">
                <a:solidFill>
                  <a:srgbClr val="FF3300"/>
                </a:solidFill>
                <a:latin typeface="黑体" panose="02010609060101010101" pitchFamily="49" charset="-122"/>
                <a:ea typeface="黑体" panose="02010609060101010101" pitchFamily="49" charset="-122"/>
              </a:rPr>
              <a:t>年宪法</a:t>
            </a:r>
          </a:p>
        </p:txBody>
      </p:sp>
      <p:sp>
        <p:nvSpPr>
          <p:cNvPr id="18437" name="Rectangle 7"/>
          <p:cNvSpPr>
            <a:spLocks noChangeArrowheads="1"/>
          </p:cNvSpPr>
          <p:nvPr/>
        </p:nvSpPr>
        <p:spPr bwMode="auto">
          <a:xfrm>
            <a:off x="8013287" y="5589588"/>
            <a:ext cx="2486025" cy="642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ct val="90000"/>
              </a:lnSpc>
              <a:spcBef>
                <a:spcPct val="20000"/>
              </a:spcBef>
            </a:pPr>
            <a:r>
              <a:rPr lang="zh-CN" altLang="en-US" sz="1800" b="1" dirty="0">
                <a:solidFill>
                  <a:srgbClr val="009900"/>
                </a:solidFill>
                <a:latin typeface="楷体" panose="02010609060101010101" pitchFamily="49" charset="-122"/>
                <a:ea typeface="楷体" panose="02010609060101010101" pitchFamily="49" charset="-122"/>
              </a:rPr>
              <a:t>五届全国人大五次会议</a:t>
            </a:r>
          </a:p>
          <a:p>
            <a:pPr algn="ctr" eaLnBrk="1" hangingPunct="1">
              <a:lnSpc>
                <a:spcPct val="90000"/>
              </a:lnSpc>
              <a:spcBef>
                <a:spcPct val="20000"/>
              </a:spcBef>
            </a:pPr>
            <a:r>
              <a:rPr lang="zh-CN" altLang="en-US" sz="1800" b="1" dirty="0">
                <a:solidFill>
                  <a:srgbClr val="009900"/>
                </a:solidFill>
                <a:latin typeface="楷体" panose="02010609060101010101" pitchFamily="49" charset="-122"/>
                <a:ea typeface="楷体" panose="02010609060101010101" pitchFamily="49" charset="-122"/>
              </a:rPr>
              <a:t>审议通过现行宪法</a:t>
            </a:r>
          </a:p>
        </p:txBody>
      </p:sp>
      <p:graphicFrame>
        <p:nvGraphicFramePr>
          <p:cNvPr id="59411" name="Group 19"/>
          <p:cNvGraphicFramePr>
            <a:graphicFrameLocks noGrp="1"/>
          </p:cNvGraphicFramePr>
          <p:nvPr/>
        </p:nvGraphicFramePr>
        <p:xfrm>
          <a:off x="1343025" y="1484314"/>
          <a:ext cx="9144000" cy="517956"/>
        </p:xfrm>
        <a:graphic>
          <a:graphicData uri="http://schemas.openxmlformats.org/drawingml/2006/table">
            <a:tbl>
              <a:tblPr/>
              <a:tblGrid>
                <a:gridCol w="9144000">
                  <a:extLst>
                    <a:ext uri="{9D8B030D-6E8A-4147-A177-3AD203B41FA5}">
                      <a16:colId xmlns="" xmlns:a16="http://schemas.microsoft.com/office/drawing/2014/main" val="20000"/>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charset="0"/>
                        <a:ea typeface="宋体" pitchFamily="2" charset="-122"/>
                      </a:endParaRPr>
                    </a:p>
                  </a:txBody>
                  <a:tcPr marT="45618" marB="45618" anchor="ctr" horzOverflow="overflow">
                    <a:lnL cap="flat">
                      <a:noFill/>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0"/>
                  </a:ext>
                </a:extLst>
              </a:tr>
            </a:tbl>
          </a:graphicData>
        </a:graphic>
      </p:graphicFrame>
      <p:pic>
        <p:nvPicPr>
          <p:cNvPr id="18440" name="Picture 21" descr="00123f37b7a1092fb3cb0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52156" y="2420939"/>
            <a:ext cx="2808288" cy="296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440558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3" descr="U397P1T1D3022745F21DT20040315000852">
            <a:hlinkClick r:id="rId2"/>
          </p:cNvPr>
          <p:cNvPicPr>
            <a:picLocks noGrp="1" noChangeAspect="1" noChangeArrowheads="1"/>
          </p:cNvPicPr>
          <p:nvPr>
            <p:ph type="body" idx="1"/>
          </p:nvPr>
        </p:nvPicPr>
        <p:blipFill>
          <a:blip r:embed="rId3"/>
          <a:srcRect/>
          <a:stretch>
            <a:fillRect/>
          </a:stretch>
        </p:blipFill>
        <p:spPr>
          <a:xfrm>
            <a:off x="3790951" y="2781301"/>
            <a:ext cx="2880783" cy="3046413"/>
          </a:xfrm>
        </p:spPr>
      </p:pic>
      <p:sp>
        <p:nvSpPr>
          <p:cNvPr id="61444" name="Text Box 4"/>
          <p:cNvSpPr txBox="1">
            <a:spLocks noChangeArrowheads="1"/>
          </p:cNvSpPr>
          <p:nvPr/>
        </p:nvSpPr>
        <p:spPr bwMode="auto">
          <a:xfrm>
            <a:off x="8616601" y="2852738"/>
            <a:ext cx="1261884" cy="2736850"/>
          </a:xfrm>
          <a:prstGeom prst="rect">
            <a:avLst/>
          </a:prstGeom>
          <a:noFill/>
          <a:ln w="9525">
            <a:noFill/>
            <a:miter lim="800000"/>
            <a:headEnd/>
            <a:tailEnd/>
          </a:ln>
        </p:spPr>
        <p:txBody>
          <a:bodyPr vert="eaVert">
            <a:spAutoFit/>
          </a:bodyPr>
          <a:lstStyle/>
          <a:p>
            <a:pPr algn="ctr">
              <a:spcBef>
                <a:spcPct val="50000"/>
              </a:spcBef>
            </a:pPr>
            <a:r>
              <a:rPr lang="zh-CN" altLang="en-US" sz="2800" b="1">
                <a:solidFill>
                  <a:srgbClr val="009900"/>
                </a:solidFill>
              </a:rPr>
              <a:t>代表投票表决</a:t>
            </a:r>
          </a:p>
          <a:p>
            <a:pPr algn="ctr">
              <a:spcBef>
                <a:spcPct val="50000"/>
              </a:spcBef>
            </a:pPr>
            <a:r>
              <a:rPr lang="zh-CN" altLang="en-US" sz="2800" b="1">
                <a:solidFill>
                  <a:srgbClr val="009900"/>
                </a:solidFill>
              </a:rPr>
              <a:t>宪法修正案草案</a:t>
            </a:r>
          </a:p>
        </p:txBody>
      </p:sp>
      <p:sp>
        <p:nvSpPr>
          <p:cNvPr id="23556" name="Rectangle 5"/>
          <p:cNvSpPr>
            <a:spLocks noGrp="1" noChangeArrowheads="1"/>
          </p:cNvSpPr>
          <p:nvPr>
            <p:ph type="title"/>
          </p:nvPr>
        </p:nvSpPr>
        <p:spPr>
          <a:xfrm>
            <a:off x="719667" y="1268413"/>
            <a:ext cx="10957984" cy="792162"/>
          </a:xfrm>
        </p:spPr>
        <p:txBody>
          <a:bodyPr/>
          <a:lstStyle/>
          <a:p>
            <a:pPr eaLnBrk="1" hangingPunct="1"/>
            <a:r>
              <a:rPr lang="zh-CN" altLang="en-US" sz="3600" b="1" smtClean="0">
                <a:solidFill>
                  <a:srgbClr val="FF3300"/>
                </a:solidFill>
                <a:ea typeface="黑体" pitchFamily="49" charset="-122"/>
              </a:rPr>
              <a:t>现行宪法的五次修改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blinds(horizontal)">
                                      <p:cBhvr>
                                        <p:cTn id="7" dur="500"/>
                                        <p:tgtEl>
                                          <p:spTgt spid="614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1444"/>
                                        </p:tgtEl>
                                        <p:attrNameLst>
                                          <p:attrName>style.visibility</p:attrName>
                                        </p:attrNameLst>
                                      </p:cBhvr>
                                      <p:to>
                                        <p:strVal val="visible"/>
                                      </p:to>
                                    </p:set>
                                    <p:anim calcmode="lin" valueType="num">
                                      <p:cBhvr additive="base">
                                        <p:cTn id="12" dur="500" fill="hold"/>
                                        <p:tgtEl>
                                          <p:spTgt spid="61444"/>
                                        </p:tgtEl>
                                        <p:attrNameLst>
                                          <p:attrName>ppt_x</p:attrName>
                                        </p:attrNameLst>
                                      </p:cBhvr>
                                      <p:tavLst>
                                        <p:tav tm="0">
                                          <p:val>
                                            <p:strVal val="#ppt_x"/>
                                          </p:val>
                                        </p:tav>
                                        <p:tav tm="100000">
                                          <p:val>
                                            <p:strVal val="#ppt_x"/>
                                          </p:val>
                                        </p:tav>
                                      </p:tavLst>
                                    </p:anim>
                                    <p:anim calcmode="lin" valueType="num">
                                      <p:cBhvr additive="base">
                                        <p:cTn id="13" dur="500" fill="hold"/>
                                        <p:tgtEl>
                                          <p:spTgt spid="6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18862" y="1422400"/>
            <a:ext cx="8229600" cy="1143000"/>
          </a:xfrm>
        </p:spPr>
        <p:txBody>
          <a:bodyPr/>
          <a:lstStyle/>
          <a:p>
            <a:pPr eaLnBrk="1" hangingPunct="1"/>
            <a:r>
              <a:rPr lang="zh-CN" altLang="en-US" sz="3200" b="1" dirty="0">
                <a:solidFill>
                  <a:srgbClr val="FF3300"/>
                </a:solidFill>
                <a:ea typeface="黑体" panose="02010609060101010101" pitchFamily="49" charset="-122"/>
              </a:rPr>
              <a:t>一九八八年修宪：为“私营经济”正名</a:t>
            </a:r>
          </a:p>
        </p:txBody>
      </p:sp>
      <p:sp>
        <p:nvSpPr>
          <p:cNvPr id="19459" name="Rectangle 3"/>
          <p:cNvSpPr>
            <a:spLocks noGrp="1" noChangeArrowheads="1"/>
          </p:cNvSpPr>
          <p:nvPr>
            <p:ph type="body" idx="1"/>
          </p:nvPr>
        </p:nvSpPr>
        <p:spPr>
          <a:xfrm>
            <a:off x="1591858" y="2670302"/>
            <a:ext cx="5458165" cy="3455988"/>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此次修宪，明确规定了私营经济在社会主义所有制结构中的地位，肯定了它的积极作用，对推动其进一步健康发展无疑具有巨大影响。</a:t>
            </a:r>
          </a:p>
          <a:p>
            <a:pPr eaLnBrk="1" hangingPunct="1">
              <a:lnSpc>
                <a:spcPct val="80000"/>
              </a:lnSpc>
            </a:pPr>
            <a:endParaRPr lang="zh-CN" altLang="en-US" sz="2400" b="1" dirty="0">
              <a:latin typeface="楷体" panose="02010609060101010101" pitchFamily="49" charset="-122"/>
              <a:ea typeface="楷体" panose="02010609060101010101" pitchFamily="49" charset="-122"/>
            </a:endParaRPr>
          </a:p>
          <a:p>
            <a:pPr eaLnBrk="1" hangingPunct="1">
              <a:lnSpc>
                <a:spcPct val="80000"/>
              </a:lnSpc>
            </a:pPr>
            <a:r>
              <a:rPr lang="zh-CN" altLang="en-US" sz="2400" b="1" dirty="0">
                <a:latin typeface="楷体" panose="02010609060101010101" pitchFamily="49" charset="-122"/>
                <a:ea typeface="楷体" panose="02010609060101010101" pitchFamily="49" charset="-122"/>
              </a:rPr>
              <a:t>在宪法中增加了关于私营经济的规定；删去了对出租土地限制的规定，增加了土地使用权可以依法转让的规定。</a:t>
            </a:r>
          </a:p>
        </p:txBody>
      </p:sp>
      <p:pic>
        <p:nvPicPr>
          <p:cNvPr id="19461" name="Picture 6" descr="88"/>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857288" y="2670302"/>
            <a:ext cx="2613926" cy="1965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2" name="Rectangle 7"/>
          <p:cNvSpPr>
            <a:spLocks noChangeArrowheads="1"/>
          </p:cNvSpPr>
          <p:nvPr/>
        </p:nvSpPr>
        <p:spPr bwMode="auto">
          <a:xfrm>
            <a:off x="7857288" y="4935692"/>
            <a:ext cx="2716213"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1800" b="1" dirty="0">
                <a:solidFill>
                  <a:srgbClr val="009900"/>
                </a:solidFill>
                <a:latin typeface="楷体" panose="02010609060101010101" pitchFamily="49" charset="-122"/>
                <a:ea typeface="楷体" panose="02010609060101010101" pitchFamily="49" charset="-122"/>
              </a:rPr>
              <a:t>1988</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4</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12</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第七届全国人民代表大会</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第一次会议 </a:t>
            </a:r>
          </a:p>
        </p:txBody>
      </p:sp>
    </p:spTree>
    <p:extLst>
      <p:ext uri="{BB962C8B-B14F-4D97-AF65-F5344CB8AC3E}">
        <p14:creationId xmlns="" xmlns:p14="http://schemas.microsoft.com/office/powerpoint/2010/main" val="467667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923605" y="1339056"/>
            <a:ext cx="7056437" cy="792162"/>
          </a:xfrm>
        </p:spPr>
        <p:txBody>
          <a:bodyPr/>
          <a:lstStyle/>
          <a:p>
            <a:pPr eaLnBrk="1" hangingPunct="1"/>
            <a:r>
              <a:rPr lang="zh-CN" altLang="en-US" sz="3200" b="1" dirty="0">
                <a:solidFill>
                  <a:srgbClr val="FF3300"/>
                </a:solidFill>
                <a:ea typeface="黑体" panose="02010609060101010101" pitchFamily="49" charset="-122"/>
              </a:rPr>
              <a:t>一九九三年修宪：为“富强”奋斗</a:t>
            </a:r>
            <a:endParaRPr lang="zh-CN" altLang="en-US" sz="3200" b="1" dirty="0">
              <a:solidFill>
                <a:srgbClr val="FF3300"/>
              </a:solidFill>
              <a:ea typeface="隶书" panose="02010509060101010101" pitchFamily="49" charset="-122"/>
            </a:endParaRPr>
          </a:p>
        </p:txBody>
      </p:sp>
      <p:sp>
        <p:nvSpPr>
          <p:cNvPr id="20483" name="Rectangle 3"/>
          <p:cNvSpPr>
            <a:spLocks noGrp="1" noChangeArrowheads="1"/>
          </p:cNvSpPr>
          <p:nvPr>
            <p:ph type="body" idx="1"/>
          </p:nvPr>
        </p:nvSpPr>
        <p:spPr>
          <a:xfrm>
            <a:off x="1143000" y="2131218"/>
            <a:ext cx="6528183" cy="4679950"/>
          </a:xfrm>
        </p:spPr>
        <p:txBody>
          <a:bodyPr/>
          <a:lstStyle/>
          <a:p>
            <a:pPr eaLnBrk="1" hangingPunct="1">
              <a:buFontTx/>
              <a:buNone/>
            </a:pPr>
            <a:endParaRPr lang="en-US" altLang="zh-CN" sz="2000" b="1" dirty="0">
              <a:latin typeface="楷体_GB2312" pitchFamily="49" charset="-122"/>
              <a:ea typeface="楷体_GB2312" pitchFamily="49" charset="-122"/>
            </a:endParaRPr>
          </a:p>
          <a:p>
            <a:pPr eaLnBrk="1" hangingPunct="1"/>
            <a:r>
              <a:rPr lang="zh-CN" altLang="en-US" sz="2000" b="1" dirty="0">
                <a:latin typeface="楷体" panose="02010609060101010101" pitchFamily="49" charset="-122"/>
                <a:ea typeface="楷体" panose="02010609060101010101" pitchFamily="49" charset="-122"/>
              </a:rPr>
              <a:t>国家根本任务的表述改变：中国正处于社会主义初级阶段被明确写入。宪法规定，这个国家将在建设有中国特色社会主义理论指导下，集中力量进行社会主义现代化建设。 国家的奋斗目标，则由建设“高度文明、高度民主的社会主义国家”变为建设“富强、民主、文明的社会主义国家”。</a:t>
            </a:r>
            <a:endParaRPr lang="en-US" altLang="zh-CN" sz="2000" b="1" dirty="0">
              <a:latin typeface="楷体" panose="02010609060101010101" pitchFamily="49" charset="-122"/>
              <a:ea typeface="楷体" panose="02010609060101010101" pitchFamily="49" charset="-122"/>
            </a:endParaRPr>
          </a:p>
          <a:p>
            <a:pPr eaLnBrk="1" hangingPunct="1"/>
            <a:endParaRPr lang="zh-CN" altLang="en-US" sz="2000" b="1" dirty="0">
              <a:latin typeface="楷体" panose="02010609060101010101" pitchFamily="49" charset="-122"/>
              <a:ea typeface="楷体" panose="02010609060101010101" pitchFamily="49" charset="-122"/>
            </a:endParaRPr>
          </a:p>
          <a:p>
            <a:pPr eaLnBrk="1" hangingPunct="1"/>
            <a:r>
              <a:rPr lang="zh-CN" altLang="en-US" sz="2000" b="1" dirty="0">
                <a:latin typeface="楷体" panose="02010609060101010101" pitchFamily="49" charset="-122"/>
                <a:ea typeface="楷体" panose="02010609060101010101" pitchFamily="49" charset="-122"/>
              </a:rPr>
              <a:t>“市场经济”一词入宪、“计划经济”一词淡出：修正案将原来“国家在社会主义公有制基础上实行计划经济”等内容，修改为“国家实行社会主义市场经济”、“国家加强经济立法，完善宏观调控”等。 </a:t>
            </a:r>
          </a:p>
        </p:txBody>
      </p:sp>
      <p:sp>
        <p:nvSpPr>
          <p:cNvPr id="20485" name="Rectangle 5"/>
          <p:cNvSpPr>
            <a:spLocks noChangeArrowheads="1"/>
          </p:cNvSpPr>
          <p:nvPr/>
        </p:nvSpPr>
        <p:spPr bwMode="auto">
          <a:xfrm>
            <a:off x="8338501" y="5201172"/>
            <a:ext cx="2716212" cy="91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1800" b="1" dirty="0">
                <a:solidFill>
                  <a:srgbClr val="009900"/>
                </a:solidFill>
                <a:latin typeface="楷体" panose="02010609060101010101" pitchFamily="49" charset="-122"/>
                <a:ea typeface="楷体" panose="02010609060101010101" pitchFamily="49" charset="-122"/>
              </a:rPr>
              <a:t>1993</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3</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29</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第八届全国人民代表大会</a:t>
            </a:r>
          </a:p>
          <a:p>
            <a:pPr algn="ctr" eaLnBrk="1" hangingPunct="1"/>
            <a:r>
              <a:rPr lang="zh-CN" altLang="en-US" sz="1800" b="1" dirty="0">
                <a:solidFill>
                  <a:srgbClr val="009900"/>
                </a:solidFill>
                <a:latin typeface="楷体" panose="02010609060101010101" pitchFamily="49" charset="-122"/>
                <a:ea typeface="楷体" panose="02010609060101010101" pitchFamily="49" charset="-122"/>
              </a:rPr>
              <a:t>第一次会议 </a:t>
            </a:r>
          </a:p>
        </p:txBody>
      </p:sp>
      <p:pic>
        <p:nvPicPr>
          <p:cNvPr id="20486" name="Picture 7" descr="第八届全国人民代表大会第一次会议盛况"/>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38501" y="2761717"/>
            <a:ext cx="2520950" cy="226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5056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621534" y="1255523"/>
            <a:ext cx="8218488" cy="1152525"/>
          </a:xfrm>
        </p:spPr>
        <p:txBody>
          <a:bodyPr/>
          <a:lstStyle/>
          <a:p>
            <a:pPr eaLnBrk="1" hangingPunct="1"/>
            <a:r>
              <a:rPr lang="zh-CN" altLang="en-US" sz="2800" b="1">
                <a:solidFill>
                  <a:srgbClr val="FF3300"/>
                </a:solidFill>
                <a:ea typeface="黑体" panose="02010609060101010101" pitchFamily="49" charset="-122"/>
              </a:rPr>
              <a:t>一九九九年修宪：为“法治”鼓与呼</a:t>
            </a:r>
          </a:p>
        </p:txBody>
      </p:sp>
      <p:sp>
        <p:nvSpPr>
          <p:cNvPr id="21507" name="Rectangle 3"/>
          <p:cNvSpPr>
            <a:spLocks noGrp="1" noChangeArrowheads="1"/>
          </p:cNvSpPr>
          <p:nvPr>
            <p:ph type="body" idx="1"/>
          </p:nvPr>
        </p:nvSpPr>
        <p:spPr>
          <a:xfrm>
            <a:off x="1252728" y="2528635"/>
            <a:ext cx="6574535" cy="4465637"/>
          </a:xfrm>
        </p:spPr>
        <p:txBody>
          <a:bodyPr/>
          <a:lstStyle/>
          <a:p>
            <a:pPr eaLnBrk="1" hangingPunct="1">
              <a:lnSpc>
                <a:spcPct val="80000"/>
              </a:lnSpc>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依法治国”入宪：修改后的宪法明确规定：“中华人民共和国实行依法治国，建设社会主义法治国家。” “法治”成为国家意志，此举具有划时代的意义。</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为经济体制改革提供了更强有力的保障：中国将“长期”处于社会主义初级阶段”，在初级阶段要坚持公有制为主体、多种所有制经济共同发展的基本经济制度，坚持按劳分配为主体、多种分配方式并存的分配制度；</a:t>
            </a: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“发展社会主义市场经济”被写入国家根本任务。并规定，“国家保护个体经济、私营经济的合法的权利和利益。”</a:t>
            </a:r>
          </a:p>
        </p:txBody>
      </p:sp>
      <p:pic>
        <p:nvPicPr>
          <p:cNvPr id="21509" name="Picture 6" descr="00123f37b7a1092fb3dc05"/>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51114" y="2528635"/>
            <a:ext cx="2447925" cy="251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0" name="Rectangle 7"/>
          <p:cNvSpPr>
            <a:spLocks noChangeArrowheads="1"/>
          </p:cNvSpPr>
          <p:nvPr/>
        </p:nvSpPr>
        <p:spPr bwMode="auto">
          <a:xfrm>
            <a:off x="8651114" y="5324222"/>
            <a:ext cx="2689225" cy="739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ct val="85000"/>
              </a:lnSpc>
            </a:pPr>
            <a:r>
              <a:rPr lang="en-US" altLang="zh-CN" sz="1800" b="1" dirty="0">
                <a:solidFill>
                  <a:srgbClr val="009900"/>
                </a:solidFill>
                <a:latin typeface="楷体" panose="02010609060101010101" pitchFamily="49" charset="-122"/>
                <a:ea typeface="楷体" panose="02010609060101010101" pitchFamily="49" charset="-122"/>
              </a:rPr>
              <a:t> 1999</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3</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15</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lnSpc>
                <a:spcPct val="85000"/>
              </a:lnSpc>
            </a:pPr>
            <a:r>
              <a:rPr lang="zh-CN" altLang="en-US" sz="1800" b="1" dirty="0">
                <a:solidFill>
                  <a:srgbClr val="009900"/>
                </a:solidFill>
                <a:latin typeface="楷体" panose="02010609060101010101" pitchFamily="49" charset="-122"/>
                <a:ea typeface="楷体" panose="02010609060101010101" pitchFamily="49" charset="-122"/>
              </a:rPr>
              <a:t>九届全国人大二次会议</a:t>
            </a:r>
            <a:r>
              <a:rPr lang="zh-CN" altLang="en-US" dirty="0">
                <a:latin typeface="楷体" panose="02010609060101010101" pitchFamily="49" charset="-122"/>
                <a:ea typeface="楷体" panose="02010609060101010101" pitchFamily="49" charset="-122"/>
              </a:rPr>
              <a:t> </a:t>
            </a:r>
          </a:p>
        </p:txBody>
      </p:sp>
    </p:spTree>
    <p:extLst>
      <p:ext uri="{BB962C8B-B14F-4D97-AF65-F5344CB8AC3E}">
        <p14:creationId xmlns="" xmlns:p14="http://schemas.microsoft.com/office/powerpoint/2010/main" val="1270914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857122" y="1451294"/>
            <a:ext cx="8435975" cy="1152525"/>
          </a:xfrm>
        </p:spPr>
        <p:txBody>
          <a:bodyPr/>
          <a:lstStyle/>
          <a:p>
            <a:pPr eaLnBrk="1" hangingPunct="1"/>
            <a:r>
              <a:rPr lang="zh-CN" altLang="en-US" sz="3200" b="1" dirty="0">
                <a:solidFill>
                  <a:srgbClr val="FF3300"/>
                </a:solidFill>
                <a:ea typeface="黑体" panose="02010609060101010101" pitchFamily="49" charset="-122"/>
              </a:rPr>
              <a:t>二零零四年修宪：五个新的角度</a:t>
            </a:r>
          </a:p>
        </p:txBody>
      </p:sp>
      <p:sp>
        <p:nvSpPr>
          <p:cNvPr id="22531" name="Rectangle 3"/>
          <p:cNvSpPr>
            <a:spLocks noGrp="1" noChangeArrowheads="1"/>
          </p:cNvSpPr>
          <p:nvPr>
            <p:ph type="body" idx="1"/>
          </p:nvPr>
        </p:nvSpPr>
        <p:spPr>
          <a:xfrm>
            <a:off x="1426464" y="2752758"/>
            <a:ext cx="6922008" cy="4608512"/>
          </a:xfrm>
        </p:spPr>
        <p:txBody>
          <a:bodyPr/>
          <a:lstStyle/>
          <a:p>
            <a:pPr eaLnBrk="1" hangingPunct="1"/>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三个代表”重要思想写进宪法，作为我们国家发展必须长期坚持的指导思想。</a:t>
            </a:r>
          </a:p>
          <a:p>
            <a:pPr eaLnBrk="1" hangingPunct="1"/>
            <a:r>
              <a:rPr lang="zh-CN" altLang="en-US" sz="2000" b="1" dirty="0">
                <a:latin typeface="楷体" panose="02010609060101010101" pitchFamily="49" charset="-122"/>
                <a:ea typeface="楷体" panose="02010609060101010101" pitchFamily="49" charset="-122"/>
              </a:rPr>
              <a:t>在社会变革中出现的新社会阶层，都是中国特色社会主义事业的建设者。这个精神写进宪法，表明政权更加巩固，人民民主专政的联盟的范围更加广泛和扩大。 </a:t>
            </a:r>
          </a:p>
          <a:p>
            <a:pPr eaLnBrk="1" hangingPunct="1"/>
            <a:r>
              <a:rPr lang="zh-CN" altLang="en-US" sz="2000" b="1" dirty="0">
                <a:latin typeface="楷体" panose="02010609060101010101" pitchFamily="49" charset="-122"/>
                <a:ea typeface="楷体" panose="02010609060101010101" pitchFamily="49" charset="-122"/>
              </a:rPr>
              <a:t>把物质文明、精神文明、政治文明三个文明写进宪法，表明全面推进三个文明的协调发展是我们国家的重要任务。 </a:t>
            </a:r>
          </a:p>
          <a:p>
            <a:pPr eaLnBrk="1" hangingPunct="1"/>
            <a:r>
              <a:rPr lang="zh-CN" altLang="en-US" sz="2000" b="1" dirty="0">
                <a:latin typeface="楷体" panose="02010609060101010101" pitchFamily="49" charset="-122"/>
                <a:ea typeface="楷体" panose="02010609060101010101" pitchFamily="49" charset="-122"/>
              </a:rPr>
              <a:t>在私有财产权的问题上，对私人所有的财产加以保护。 </a:t>
            </a:r>
          </a:p>
          <a:p>
            <a:pPr eaLnBrk="1" hangingPunct="1"/>
            <a:r>
              <a:rPr lang="zh-CN" altLang="en-US" sz="2000" b="1" dirty="0">
                <a:latin typeface="楷体" panose="02010609060101010101" pitchFamily="49" charset="-122"/>
                <a:ea typeface="楷体" panose="02010609060101010101" pitchFamily="49" charset="-122"/>
              </a:rPr>
              <a:t>第一次将“人权”的概念写入宪法。</a:t>
            </a:r>
          </a:p>
        </p:txBody>
      </p:sp>
      <p:pic>
        <p:nvPicPr>
          <p:cNvPr id="22533" name="Picture 6" descr="00123f37b7a1092fb3e106"/>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81962" y="2675653"/>
            <a:ext cx="1868487" cy="2160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4" name="Rectangle 7"/>
          <p:cNvSpPr>
            <a:spLocks noChangeArrowheads="1"/>
          </p:cNvSpPr>
          <p:nvPr/>
        </p:nvSpPr>
        <p:spPr bwMode="auto">
          <a:xfrm>
            <a:off x="8818056" y="5185794"/>
            <a:ext cx="25987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ct val="80000"/>
              </a:lnSpc>
            </a:pPr>
            <a:r>
              <a:rPr lang="en-US" altLang="zh-CN" sz="1800" b="1" dirty="0">
                <a:solidFill>
                  <a:srgbClr val="009900"/>
                </a:solidFill>
                <a:latin typeface="楷体" panose="02010609060101010101" pitchFamily="49" charset="-122"/>
                <a:ea typeface="楷体" panose="02010609060101010101" pitchFamily="49" charset="-122"/>
              </a:rPr>
              <a:t>2004</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3</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14</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lnSpc>
                <a:spcPct val="80000"/>
              </a:lnSpc>
            </a:pPr>
            <a:r>
              <a:rPr lang="zh-CN" altLang="en-US" sz="1800" b="1" dirty="0">
                <a:solidFill>
                  <a:srgbClr val="009900"/>
                </a:solidFill>
                <a:latin typeface="楷体" panose="02010609060101010101" pitchFamily="49" charset="-122"/>
                <a:ea typeface="楷体" panose="02010609060101010101" pitchFamily="49" charset="-122"/>
              </a:rPr>
              <a:t>十届全国人大二次会议</a:t>
            </a:r>
            <a:r>
              <a:rPr lang="zh-CN" altLang="en-US" dirty="0"/>
              <a:t> </a:t>
            </a:r>
          </a:p>
        </p:txBody>
      </p:sp>
    </p:spTree>
    <p:extLst>
      <p:ext uri="{BB962C8B-B14F-4D97-AF65-F5344CB8AC3E}">
        <p14:creationId xmlns="" xmlns:p14="http://schemas.microsoft.com/office/powerpoint/2010/main" val="3814839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12178" y="903411"/>
            <a:ext cx="11247967" cy="1152525"/>
          </a:xfrm>
        </p:spPr>
        <p:txBody>
          <a:bodyPr/>
          <a:lstStyle/>
          <a:p>
            <a:pPr eaLnBrk="1" hangingPunct="1"/>
            <a:r>
              <a:rPr lang="zh-CN" altLang="en-US" sz="2400" b="1" dirty="0" smtClean="0">
                <a:solidFill>
                  <a:srgbClr val="FF3300"/>
                </a:solidFill>
                <a:ea typeface="黑体" pitchFamily="49" charset="-122"/>
              </a:rPr>
              <a:t>二零一八年修宪的内容：</a:t>
            </a:r>
          </a:p>
        </p:txBody>
      </p:sp>
      <p:sp>
        <p:nvSpPr>
          <p:cNvPr id="28675" name="Rectangle 3"/>
          <p:cNvSpPr>
            <a:spLocks noGrp="1" noChangeArrowheads="1"/>
          </p:cNvSpPr>
          <p:nvPr>
            <p:ph type="body" idx="1"/>
          </p:nvPr>
        </p:nvSpPr>
        <p:spPr>
          <a:xfrm>
            <a:off x="476251" y="1500188"/>
            <a:ext cx="7620000" cy="5143500"/>
          </a:xfrm>
        </p:spPr>
        <p:txBody>
          <a:bodyPr/>
          <a:lstStyle/>
          <a:p>
            <a:pPr eaLnBrk="1" hangingPunct="1"/>
            <a:r>
              <a:rPr lang="zh-CN" altLang="en-US" sz="1600" b="1" dirty="0" smtClean="0">
                <a:latin typeface="楷体_GB2312" pitchFamily="49" charset="-122"/>
                <a:ea typeface="楷体_GB2312" pitchFamily="49" charset="-122"/>
              </a:rPr>
              <a:t>科学发展观和习近平新时代中国特色社会主义思想写入宪法，进一步丰富和发展了我国宪法的指导思想。</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将健全社会主义法制修改为健全社会主义法治</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增强了习近平新时代中国特色社会主义思想的内涵</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增加“中国共产党领导是中国特色社会主义最本质的特征”的规定</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增加规定“国家倡导社会主义核心价值观”</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增加规定“国家工作人员就职时应当依照法律规定公开进行宪法宣誓” </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将全国人大法律委员会更名为“宪法和法律委员会”</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删除国家主席、副主席“连续任职不得超过两届”的规定</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增加设区的市的人大及其常委会有设定地方性法规的权力的规定</a:t>
            </a:r>
            <a:endParaRPr lang="en-US" altLang="zh-CN" sz="1600" b="1" dirty="0" smtClean="0">
              <a:latin typeface="楷体_GB2312" pitchFamily="49" charset="-122"/>
              <a:ea typeface="楷体_GB2312" pitchFamily="49" charset="-122"/>
            </a:endParaRPr>
          </a:p>
          <a:p>
            <a:pPr eaLnBrk="1" hangingPunct="1"/>
            <a:r>
              <a:rPr lang="zh-CN" altLang="en-US" sz="1600" b="1" dirty="0" smtClean="0">
                <a:latin typeface="楷体_GB2312" pitchFamily="49" charset="-122"/>
                <a:ea typeface="楷体_GB2312" pitchFamily="49" charset="-122"/>
              </a:rPr>
              <a:t>在宪法第三章“国家机构”中增加一节，作为第七节“监察委员会”，规定了监察委员会的性质、地位、组成、职权及相互关系，并修改了宪法相关条款</a:t>
            </a:r>
            <a:endParaRPr lang="en-US" altLang="zh-CN" sz="1600" b="1" dirty="0" smtClean="0">
              <a:latin typeface="楷体_GB2312" pitchFamily="49" charset="-122"/>
              <a:ea typeface="楷体_GB2312" pitchFamily="49" charset="-122"/>
            </a:endParaRPr>
          </a:p>
          <a:p>
            <a:pPr eaLnBrk="1" hangingPunct="1"/>
            <a:endParaRPr lang="en-US" altLang="zh-CN" sz="1800" b="1" dirty="0" smtClean="0">
              <a:latin typeface="楷体_GB2312" pitchFamily="49" charset="-122"/>
              <a:ea typeface="楷体_GB2312" pitchFamily="49" charset="-122"/>
            </a:endParaRPr>
          </a:p>
          <a:p>
            <a:pPr eaLnBrk="1" hangingPunct="1">
              <a:buFontTx/>
              <a:buNone/>
            </a:pPr>
            <a:endParaRPr lang="en-US" altLang="zh-CN" sz="1800" b="1" dirty="0" smtClean="0">
              <a:latin typeface="楷体_GB2312" pitchFamily="49" charset="-122"/>
              <a:ea typeface="楷体_GB2312" pitchFamily="49" charset="-122"/>
            </a:endParaRPr>
          </a:p>
        </p:txBody>
      </p:sp>
      <p:sp>
        <p:nvSpPr>
          <p:cNvPr id="28677" name="Rectangle 7"/>
          <p:cNvSpPr>
            <a:spLocks noChangeArrowheads="1"/>
          </p:cNvSpPr>
          <p:nvPr/>
        </p:nvSpPr>
        <p:spPr bwMode="auto">
          <a:xfrm>
            <a:off x="8140700" y="5143501"/>
            <a:ext cx="3860800" cy="485775"/>
          </a:xfrm>
          <a:prstGeom prst="rect">
            <a:avLst/>
          </a:prstGeom>
          <a:noFill/>
          <a:ln w="9525">
            <a:noFill/>
            <a:miter lim="800000"/>
            <a:headEnd/>
            <a:tailEnd/>
          </a:ln>
        </p:spPr>
        <p:txBody>
          <a:bodyPr anchor="ctr">
            <a:spAutoFit/>
          </a:bodyPr>
          <a:lstStyle/>
          <a:p>
            <a:pPr algn="ctr">
              <a:lnSpc>
                <a:spcPct val="80000"/>
              </a:lnSpc>
            </a:pPr>
            <a:r>
              <a:rPr lang="en-US" altLang="zh-CN" sz="1600" b="1">
                <a:solidFill>
                  <a:srgbClr val="009900"/>
                </a:solidFill>
                <a:latin typeface="楷体_GB2312" pitchFamily="49" charset="-122"/>
              </a:rPr>
              <a:t>2018</a:t>
            </a:r>
            <a:r>
              <a:rPr lang="zh-CN" altLang="en-US" sz="1600" b="1">
                <a:solidFill>
                  <a:srgbClr val="009900"/>
                </a:solidFill>
                <a:latin typeface="楷体_GB2312" pitchFamily="49" charset="-122"/>
              </a:rPr>
              <a:t>年</a:t>
            </a:r>
            <a:r>
              <a:rPr lang="en-US" altLang="zh-CN" sz="1600" b="1">
                <a:solidFill>
                  <a:srgbClr val="009900"/>
                </a:solidFill>
                <a:latin typeface="楷体_GB2312" pitchFamily="49" charset="-122"/>
              </a:rPr>
              <a:t>3</a:t>
            </a:r>
            <a:r>
              <a:rPr lang="zh-CN" altLang="en-US" sz="1600" b="1">
                <a:solidFill>
                  <a:srgbClr val="009900"/>
                </a:solidFill>
                <a:latin typeface="楷体_GB2312" pitchFamily="49" charset="-122"/>
              </a:rPr>
              <a:t>月</a:t>
            </a:r>
            <a:r>
              <a:rPr lang="en-US" altLang="zh-CN" sz="1600" b="1">
                <a:solidFill>
                  <a:srgbClr val="009900"/>
                </a:solidFill>
                <a:latin typeface="楷体_GB2312" pitchFamily="49" charset="-122"/>
              </a:rPr>
              <a:t>5</a:t>
            </a:r>
            <a:r>
              <a:rPr lang="zh-CN" altLang="en-US" sz="1600" b="1">
                <a:solidFill>
                  <a:srgbClr val="009900"/>
                </a:solidFill>
                <a:latin typeface="楷体_GB2312" pitchFamily="49" charset="-122"/>
              </a:rPr>
              <a:t>日</a:t>
            </a:r>
            <a:endParaRPr lang="en-US" altLang="zh-CN" sz="1600" b="1">
              <a:solidFill>
                <a:srgbClr val="009900"/>
              </a:solidFill>
              <a:latin typeface="楷体_GB2312" pitchFamily="49" charset="-122"/>
            </a:endParaRPr>
          </a:p>
          <a:p>
            <a:pPr algn="ctr">
              <a:lnSpc>
                <a:spcPct val="80000"/>
              </a:lnSpc>
            </a:pPr>
            <a:r>
              <a:rPr lang="zh-CN" altLang="en-US" sz="1600" b="1">
                <a:solidFill>
                  <a:srgbClr val="009900"/>
                </a:solidFill>
                <a:latin typeface="楷体_GB2312" pitchFamily="49" charset="-122"/>
              </a:rPr>
              <a:t> 第十三届全国人大一次会议</a:t>
            </a:r>
            <a:r>
              <a:rPr lang="zh-CN" altLang="en-US" sz="1600"/>
              <a:t> </a:t>
            </a:r>
          </a:p>
        </p:txBody>
      </p:sp>
      <p:pic>
        <p:nvPicPr>
          <p:cNvPr id="28678" name="Picture 2" descr="C:\Users\lenovo\Desktop\c9deb940a5f5c89b08e504574b808ce4.jpg"/>
          <p:cNvPicPr>
            <a:picLocks noChangeAspect="1" noChangeArrowheads="1"/>
          </p:cNvPicPr>
          <p:nvPr/>
        </p:nvPicPr>
        <p:blipFill>
          <a:blip r:embed="rId2"/>
          <a:srcRect/>
          <a:stretch>
            <a:fillRect/>
          </a:stretch>
        </p:blipFill>
        <p:spPr bwMode="auto">
          <a:xfrm>
            <a:off x="8382000" y="1857375"/>
            <a:ext cx="3539067"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56464" y="1522859"/>
            <a:ext cx="9479072" cy="538102"/>
          </a:xfrm>
        </p:spPr>
        <p:txBody>
          <a:bodyPr/>
          <a:lstStyle/>
          <a:p>
            <a:pPr algn="ctr" eaLnBrk="1" hangingPunct="1"/>
            <a:r>
              <a:rPr lang="zh-CN" altLang="en-US" sz="2800" b="1" dirty="0">
                <a:solidFill>
                  <a:srgbClr val="FF3300"/>
                </a:solidFill>
                <a:ea typeface="黑体" panose="02010609060101010101" pitchFamily="49" charset="-122"/>
              </a:rPr>
              <a:t>二零一八年修宪：突出中国特色社会主义新时代 </a:t>
            </a:r>
          </a:p>
        </p:txBody>
      </p:sp>
      <p:sp>
        <p:nvSpPr>
          <p:cNvPr id="22531" name="Rectangle 3"/>
          <p:cNvSpPr>
            <a:spLocks noGrp="1" noChangeArrowheads="1"/>
          </p:cNvSpPr>
          <p:nvPr>
            <p:ph type="body" idx="1"/>
          </p:nvPr>
        </p:nvSpPr>
        <p:spPr>
          <a:xfrm>
            <a:off x="1191152" y="2618501"/>
            <a:ext cx="11131984" cy="2029242"/>
          </a:xfrm>
        </p:spPr>
        <p:txBody>
          <a:bodyPr/>
          <a:lstStyle/>
          <a:p>
            <a:r>
              <a:rPr lang="zh-CN" altLang="en-US" sz="1800" b="1" dirty="0">
                <a:latin typeface="楷体" panose="02010609060101010101" pitchFamily="49" charset="-122"/>
                <a:ea typeface="楷体" panose="02010609060101010101" pitchFamily="49" charset="-122"/>
              </a:rPr>
              <a:t>确立了科学发展观、习近平新时代中国特色社会主义思想在国家政治和社会生活中的指导地位</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新发展理念</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建设富强民主文明和谐美丽的社会主义现代化强国</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实现中华民族伟大复兴</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中国共产党领导是中国特色社会主义最本质的特征</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倡导社会主义核心价值观</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确立宪法宣誓制度</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完善国家主席任期制度</a:t>
            </a:r>
            <a:endParaRPr lang="en-US" altLang="zh-CN" sz="1800" b="1" dirty="0">
              <a:latin typeface="楷体" panose="02010609060101010101" pitchFamily="49" charset="-122"/>
              <a:ea typeface="楷体" panose="02010609060101010101" pitchFamily="49" charset="-122"/>
            </a:endParaRPr>
          </a:p>
          <a:p>
            <a:r>
              <a:rPr lang="zh-CN" altLang="en-US" sz="1800" b="1" dirty="0">
                <a:latin typeface="楷体" panose="02010609060101010101" pitchFamily="49" charset="-122"/>
                <a:ea typeface="楷体" panose="02010609060101010101" pitchFamily="49" charset="-122"/>
              </a:rPr>
              <a:t>深化国家监察体制改革</a:t>
            </a:r>
          </a:p>
        </p:txBody>
      </p:sp>
      <p:sp>
        <p:nvSpPr>
          <p:cNvPr id="22534" name="Rectangle 7"/>
          <p:cNvSpPr>
            <a:spLocks noChangeArrowheads="1"/>
          </p:cNvSpPr>
          <p:nvPr/>
        </p:nvSpPr>
        <p:spPr bwMode="auto">
          <a:xfrm>
            <a:off x="8399097" y="5539422"/>
            <a:ext cx="2973891"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lnSpc>
                <a:spcPct val="80000"/>
              </a:lnSpc>
            </a:pPr>
            <a:r>
              <a:rPr lang="en-US" altLang="zh-CN" sz="1800" b="1" dirty="0">
                <a:solidFill>
                  <a:srgbClr val="009900"/>
                </a:solidFill>
                <a:latin typeface="楷体" panose="02010609060101010101" pitchFamily="49" charset="-122"/>
                <a:ea typeface="楷体" panose="02010609060101010101" pitchFamily="49" charset="-122"/>
              </a:rPr>
              <a:t>2018</a:t>
            </a:r>
            <a:r>
              <a:rPr lang="zh-CN" altLang="en-US" sz="1800" b="1" dirty="0">
                <a:solidFill>
                  <a:srgbClr val="009900"/>
                </a:solidFill>
                <a:latin typeface="楷体" panose="02010609060101010101" pitchFamily="49" charset="-122"/>
                <a:ea typeface="楷体" panose="02010609060101010101" pitchFamily="49" charset="-122"/>
              </a:rPr>
              <a:t>年</a:t>
            </a:r>
            <a:r>
              <a:rPr lang="en-US" altLang="zh-CN" sz="1800" b="1" dirty="0">
                <a:solidFill>
                  <a:srgbClr val="009900"/>
                </a:solidFill>
                <a:latin typeface="楷体" panose="02010609060101010101" pitchFamily="49" charset="-122"/>
                <a:ea typeface="楷体" panose="02010609060101010101" pitchFamily="49" charset="-122"/>
              </a:rPr>
              <a:t>3</a:t>
            </a:r>
            <a:r>
              <a:rPr lang="zh-CN" altLang="en-US" sz="1800" b="1" dirty="0">
                <a:solidFill>
                  <a:srgbClr val="009900"/>
                </a:solidFill>
                <a:latin typeface="楷体" panose="02010609060101010101" pitchFamily="49" charset="-122"/>
                <a:ea typeface="楷体" panose="02010609060101010101" pitchFamily="49" charset="-122"/>
              </a:rPr>
              <a:t>月</a:t>
            </a:r>
            <a:r>
              <a:rPr lang="en-US" altLang="zh-CN" sz="1800" b="1" dirty="0">
                <a:solidFill>
                  <a:srgbClr val="009900"/>
                </a:solidFill>
                <a:latin typeface="楷体" panose="02010609060101010101" pitchFamily="49" charset="-122"/>
                <a:ea typeface="楷体" panose="02010609060101010101" pitchFamily="49" charset="-122"/>
              </a:rPr>
              <a:t>11</a:t>
            </a:r>
            <a:r>
              <a:rPr lang="zh-CN" altLang="en-US" sz="1800" b="1" dirty="0">
                <a:solidFill>
                  <a:srgbClr val="009900"/>
                </a:solidFill>
                <a:latin typeface="楷体" panose="02010609060101010101" pitchFamily="49" charset="-122"/>
                <a:ea typeface="楷体" panose="02010609060101010101" pitchFamily="49" charset="-122"/>
              </a:rPr>
              <a:t>日</a:t>
            </a:r>
          </a:p>
          <a:p>
            <a:pPr algn="ctr" eaLnBrk="1" hangingPunct="1">
              <a:lnSpc>
                <a:spcPct val="80000"/>
              </a:lnSpc>
            </a:pPr>
            <a:r>
              <a:rPr lang="zh-CN" altLang="en-US" sz="1800" b="1" dirty="0">
                <a:solidFill>
                  <a:srgbClr val="009900"/>
                </a:solidFill>
                <a:latin typeface="楷体" panose="02010609060101010101" pitchFamily="49" charset="-122"/>
                <a:ea typeface="楷体" panose="02010609060101010101" pitchFamily="49" charset="-122"/>
              </a:rPr>
              <a:t>十三届全国人大第一次会议</a:t>
            </a:r>
          </a:p>
        </p:txBody>
      </p:sp>
      <p:pic>
        <p:nvPicPr>
          <p:cNvPr id="113666" name="Picture 2" descr="https://timgsa.baidu.com/timg?image&amp;quality=80&amp;size=b9999_10000&amp;sec=1539843786660&amp;di=9a873106c4c34eb2de9aef68686ae8f7&amp;imgtype=0&amp;src=http%3A%2F%2Fimage.thepaper.cn%2Fwww%2Fimage%2F7%2F22%2F559.jpe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45108" y="3510180"/>
            <a:ext cx="2250646" cy="15416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6579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0977E9-F9BF-4B15-9FA3-9C186C9C3DB6}"/>
              </a:ext>
            </a:extLst>
          </p:cNvPr>
          <p:cNvSpPr>
            <a:spLocks noGrp="1"/>
          </p:cNvSpPr>
          <p:nvPr>
            <p:ph type="title"/>
          </p:nvPr>
        </p:nvSpPr>
        <p:spPr>
          <a:xfrm>
            <a:off x="6096000" y="1665798"/>
            <a:ext cx="10972800" cy="529364"/>
          </a:xfrm>
        </p:spPr>
        <p:txBody>
          <a:bodyPr/>
          <a:lstStyle/>
          <a:p>
            <a:r>
              <a:rPr lang="zh-CN" altLang="en-US" sz="2800" b="1" dirty="0">
                <a:solidFill>
                  <a:srgbClr val="FF3300"/>
                </a:solidFill>
                <a:ea typeface="黑体" panose="02010609060101010101" pitchFamily="49" charset="-122"/>
              </a:rPr>
              <a:t>现行宪法修改的意义</a:t>
            </a:r>
            <a:endParaRPr lang="zh-CN" altLang="en-US" sz="2800" dirty="0"/>
          </a:p>
        </p:txBody>
      </p:sp>
      <p:sp>
        <p:nvSpPr>
          <p:cNvPr id="5" name="内容占位符 4">
            <a:extLst>
              <a:ext uri="{FF2B5EF4-FFF2-40B4-BE49-F238E27FC236}">
                <a16:creationId xmlns="" xmlns:a16="http://schemas.microsoft.com/office/drawing/2014/main" id="{964D0D62-1E49-4306-93D3-DC9E30542F12}"/>
              </a:ext>
            </a:extLst>
          </p:cNvPr>
          <p:cNvSpPr>
            <a:spLocks noGrp="1"/>
          </p:cNvSpPr>
          <p:nvPr>
            <p:ph sz="half" idx="2"/>
          </p:nvPr>
        </p:nvSpPr>
        <p:spPr>
          <a:xfrm>
            <a:off x="4912571" y="2842519"/>
            <a:ext cx="6416139" cy="4384450"/>
          </a:xfrm>
        </p:spPr>
        <p:txBody>
          <a:bodyPr/>
          <a:lstStyle/>
          <a:p>
            <a:r>
              <a:rPr lang="zh-CN" altLang="en-US" sz="2000" b="1" dirty="0">
                <a:latin typeface="+mn-ea"/>
              </a:rPr>
              <a:t>体现了中国共产党领导人民进行改革开放和社会主义现代化建设的成功经验；</a:t>
            </a:r>
            <a:endParaRPr lang="en-US" altLang="zh-CN" sz="2000" b="1" dirty="0">
              <a:latin typeface="+mn-ea"/>
            </a:endParaRPr>
          </a:p>
          <a:p>
            <a:r>
              <a:rPr lang="zh-CN" altLang="en-US" sz="2000" b="1" dirty="0">
                <a:latin typeface="+mn-ea"/>
              </a:rPr>
              <a:t>体现了中国特色社会主义道路、理论、制度、文化的发展成果；</a:t>
            </a:r>
            <a:endParaRPr lang="en-US" altLang="zh-CN" sz="2000" b="1" dirty="0">
              <a:latin typeface="+mn-ea"/>
            </a:endParaRPr>
          </a:p>
          <a:p>
            <a:r>
              <a:rPr lang="zh-CN" altLang="en-US" sz="2000" b="1" dirty="0">
                <a:latin typeface="+mn-ea"/>
              </a:rPr>
              <a:t>表明了我国宪法同党和人民进行的艰苦奋斗和创造的辉煌成就紧密相连，同党和人民开辟的前进道路和积累的宝贵经验紧密相连。</a:t>
            </a:r>
          </a:p>
        </p:txBody>
      </p:sp>
      <p:pic>
        <p:nvPicPr>
          <p:cNvPr id="6" name="图片 5">
            <a:extLst>
              <a:ext uri="{FF2B5EF4-FFF2-40B4-BE49-F238E27FC236}">
                <a16:creationId xmlns="" xmlns:a16="http://schemas.microsoft.com/office/drawing/2014/main" id="{910E1C3F-2E83-4C00-AFD9-6BEE39A7875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r="7221"/>
          <a:stretch/>
        </p:blipFill>
        <p:spPr>
          <a:xfrm>
            <a:off x="1536139" y="2509284"/>
            <a:ext cx="2718631" cy="2915020"/>
          </a:xfrm>
          <a:prstGeom prst="rect">
            <a:avLst/>
          </a:prstGeom>
          <a:effectLst>
            <a:outerShdw blurRad="50800" dist="38100" dir="2700000" algn="tl" rotWithShape="0">
              <a:prstClr val="black">
                <a:alpha val="40000"/>
              </a:prstClr>
            </a:outerShdw>
            <a:softEdge rad="393700"/>
          </a:effectLst>
        </p:spPr>
      </p:pic>
    </p:spTree>
    <p:extLst>
      <p:ext uri="{BB962C8B-B14F-4D97-AF65-F5344CB8AC3E}">
        <p14:creationId xmlns="" xmlns:p14="http://schemas.microsoft.com/office/powerpoint/2010/main" val="169461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 xmlns:a16="http://schemas.microsoft.com/office/drawing/2014/main" id="{5126E85C-3774-43F7-80F5-ACE9A42B5141}"/>
              </a:ext>
            </a:extLst>
          </p:cNvPr>
          <p:cNvSpPr>
            <a:spLocks noGrp="1"/>
          </p:cNvSpPr>
          <p:nvPr>
            <p:ph type="title"/>
          </p:nvPr>
        </p:nvSpPr>
        <p:spPr>
          <a:xfrm>
            <a:off x="4586177" y="1121942"/>
            <a:ext cx="7119938" cy="650875"/>
          </a:xfrm>
        </p:spPr>
        <p:txBody>
          <a:bodyPr/>
          <a:lstStyle/>
          <a:p>
            <a:pPr eaLnBrk="1" hangingPunct="1"/>
            <a:r>
              <a:rPr lang="zh-CN" altLang="en-US" sz="2800" dirty="0">
                <a:solidFill>
                  <a:srgbClr val="C00000"/>
                </a:solidFill>
                <a:latin typeface="黑体" panose="02010609060101010101" pitchFamily="49" charset="-122"/>
                <a:ea typeface="黑体" panose="02010609060101010101" pitchFamily="49" charset="-122"/>
              </a:rPr>
              <a:t>我国宪法建设经验总结</a:t>
            </a:r>
          </a:p>
        </p:txBody>
      </p:sp>
      <p:graphicFrame>
        <p:nvGraphicFramePr>
          <p:cNvPr id="3" name="图示 2">
            <a:extLst>
              <a:ext uri="{FF2B5EF4-FFF2-40B4-BE49-F238E27FC236}">
                <a16:creationId xmlns="" xmlns:a16="http://schemas.microsoft.com/office/drawing/2014/main" id="{AEF67E14-82EE-4D5E-B62B-1DB5F0EF9891}"/>
              </a:ext>
            </a:extLst>
          </p:cNvPr>
          <p:cNvGraphicFramePr/>
          <p:nvPr>
            <p:extLst>
              <p:ext uri="{D42A27DB-BD31-4B8C-83A1-F6EECF244321}">
                <p14:modId xmlns="" xmlns:p14="http://schemas.microsoft.com/office/powerpoint/2010/main" val="1688504391"/>
              </p:ext>
            </p:extLst>
          </p:nvPr>
        </p:nvGraphicFramePr>
        <p:xfrm>
          <a:off x="2063552" y="1772817"/>
          <a:ext cx="9132532"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 xmlns:p14="http://schemas.microsoft.com/office/powerpoint/2010/main" val="3633815856"/>
              </p:ext>
            </p:extLst>
          </p:nvPr>
        </p:nvGraphicFramePr>
        <p:xfrm>
          <a:off x="3212306" y="1802675"/>
          <a:ext cx="6096000" cy="4636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txBox="1">
            <a:spLocks noChangeArrowheads="1"/>
          </p:cNvSpPr>
          <p:nvPr/>
        </p:nvSpPr>
        <p:spPr bwMode="auto">
          <a:xfrm>
            <a:off x="2542903" y="1374866"/>
            <a:ext cx="5063965" cy="427808"/>
          </a:xfrm>
          <a:prstGeom prst="rect">
            <a:avLst/>
          </a:prstGeom>
          <a:noFill/>
          <a:ln w="9525">
            <a:noFill/>
            <a:miter lim="800000"/>
            <a:headEnd/>
            <a:tailEnd/>
          </a:ln>
        </p:spPr>
        <p:txBody>
          <a:bodyPr anchor="ctr"/>
          <a:lstStyle/>
          <a:p>
            <a:pPr eaLnBrk="1" hangingPunct="1">
              <a:defRPr/>
            </a:pPr>
            <a:r>
              <a:rPr lang="zh-CN" altLang="en-US" sz="3200" kern="0" dirty="0">
                <a:solidFill>
                  <a:srgbClr val="C00000"/>
                </a:solidFill>
                <a:latin typeface="华文琥珀" panose="02010800040101010101" pitchFamily="2" charset="-122"/>
                <a:ea typeface="华文琥珀" panose="02010800040101010101" pitchFamily="2" charset="-122"/>
              </a:rPr>
              <a:t>主要内容</a:t>
            </a:r>
            <a:endParaRPr lang="en-US" altLang="zh-CN" sz="3200" kern="0" dirty="0">
              <a:solidFill>
                <a:srgbClr val="C00000"/>
              </a:solidFill>
              <a:latin typeface="华文琥珀" panose="02010800040101010101" pitchFamily="2" charset="-122"/>
              <a:ea typeface="华文琥珀" panose="02010800040101010101" pitchFamily="2" charset="-122"/>
            </a:endParaRPr>
          </a:p>
        </p:txBody>
      </p:sp>
      <p:sp>
        <p:nvSpPr>
          <p:cNvPr id="5" name="等腰三角形 3"/>
          <p:cNvSpPr>
            <a:spLocks noChangeArrowheads="1"/>
          </p:cNvSpPr>
          <p:nvPr/>
        </p:nvSpPr>
        <p:spPr bwMode="auto">
          <a:xfrm rot="5400000" flipH="1">
            <a:off x="1909325" y="1542323"/>
            <a:ext cx="215900" cy="161925"/>
          </a:xfrm>
          <a:prstGeom prst="triangle">
            <a:avLst>
              <a:gd name="adj" fmla="val 50000"/>
            </a:avLst>
          </a:prstGeom>
          <a:solidFill>
            <a:srgbClr val="C00000"/>
          </a:solidFill>
          <a:ln>
            <a:noFill/>
          </a:ln>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sz="2400"/>
          </a:p>
        </p:txBody>
      </p:sp>
      <p:sp>
        <p:nvSpPr>
          <p:cNvPr id="6" name="圆角矩形 2"/>
          <p:cNvSpPr>
            <a:spLocks noChangeArrowheads="1"/>
          </p:cNvSpPr>
          <p:nvPr/>
        </p:nvSpPr>
        <p:spPr bwMode="auto">
          <a:xfrm>
            <a:off x="1837889" y="1443899"/>
            <a:ext cx="358775" cy="358775"/>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Tree>
    <p:extLst>
      <p:ext uri="{BB962C8B-B14F-4D97-AF65-F5344CB8AC3E}">
        <p14:creationId xmlns="" xmlns:p14="http://schemas.microsoft.com/office/powerpoint/2010/main" val="1578196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692336" y="1764094"/>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二节  我国宪法的</a:t>
            </a:r>
            <a:r>
              <a:rPr lang="zh-CN" altLang="en-US" sz="3200" dirty="0">
                <a:solidFill>
                  <a:srgbClr val="FF0000"/>
                </a:solidFill>
                <a:latin typeface="华文琥珀" panose="02010800040101010101" pitchFamily="2" charset="-122"/>
                <a:ea typeface="华文琥珀" panose="02010800040101010101" pitchFamily="2" charset="-122"/>
                <a:cs typeface="+mj-cs"/>
              </a:rPr>
              <a:t>地位和基本</a:t>
            </a:r>
            <a:r>
              <a:rPr lang="zh-CN" altLang="en-US" sz="3200" b="0" dirty="0">
                <a:solidFill>
                  <a:srgbClr val="FF0000"/>
                </a:solidFill>
                <a:latin typeface="华文琥珀" panose="02010800040101010101" pitchFamily="2" charset="-122"/>
                <a:ea typeface="华文琥珀" panose="02010800040101010101" pitchFamily="2" charset="-122"/>
                <a:cs typeface="+mj-cs"/>
              </a:rPr>
              <a:t>原则</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1384598080"/>
              </p:ext>
            </p:extLst>
          </p:nvPr>
        </p:nvGraphicFramePr>
        <p:xfrm>
          <a:off x="4468250" y="3271052"/>
          <a:ext cx="4867135" cy="210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17968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841873" y="2116772"/>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我国宪法的地位</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408772" y="2116772"/>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4334953" y="213353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763462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9D13C67-CAAB-4402-A446-98F3295872C8}"/>
              </a:ext>
            </a:extLst>
          </p:cNvPr>
          <p:cNvSpPr>
            <a:spLocks noGrp="1"/>
          </p:cNvSpPr>
          <p:nvPr>
            <p:ph type="title"/>
          </p:nvPr>
        </p:nvSpPr>
        <p:spPr>
          <a:xfrm>
            <a:off x="609600" y="1286742"/>
            <a:ext cx="10972800" cy="783772"/>
          </a:xfrm>
        </p:spPr>
        <p:txBody>
          <a:bodyPr/>
          <a:lstStyle/>
          <a:p>
            <a:r>
              <a:rPr lang="zh-CN" altLang="en-US" sz="3200" b="1" dirty="0">
                <a:solidFill>
                  <a:srgbClr val="C00000"/>
                </a:solidFill>
                <a:latin typeface="Microsoft YaHei Light" panose="020B0502040204020203" pitchFamily="34" charset="-122"/>
                <a:ea typeface="Microsoft YaHei Light" panose="020B0502040204020203" pitchFamily="34" charset="-122"/>
              </a:rPr>
              <a:t>                               我国宪法的地位</a:t>
            </a:r>
            <a:endParaRPr lang="zh-CN" altLang="en-US" sz="3200" dirty="0"/>
          </a:p>
        </p:txBody>
      </p:sp>
      <p:sp>
        <p:nvSpPr>
          <p:cNvPr id="3" name="内容占位符 2">
            <a:extLst>
              <a:ext uri="{FF2B5EF4-FFF2-40B4-BE49-F238E27FC236}">
                <a16:creationId xmlns="" xmlns:a16="http://schemas.microsoft.com/office/drawing/2014/main" id="{8B415D77-7579-4A58-81D9-32896CA908F9}"/>
              </a:ext>
            </a:extLst>
          </p:cNvPr>
          <p:cNvSpPr>
            <a:spLocks noGrp="1"/>
          </p:cNvSpPr>
          <p:nvPr>
            <p:ph idx="1"/>
          </p:nvPr>
        </p:nvSpPr>
        <p:spPr>
          <a:xfrm>
            <a:off x="1024270" y="2201114"/>
            <a:ext cx="9969795" cy="3967580"/>
          </a:xfrm>
        </p:spPr>
        <p:txBody>
          <a:bodyPr/>
          <a:lstStyle/>
          <a:p>
            <a:pPr indent="0" algn="just">
              <a:lnSpc>
                <a:spcPct val="120000"/>
              </a:lnSpc>
              <a:buNone/>
            </a:pPr>
            <a:r>
              <a:rPr lang="zh-CN" altLang="en-US" b="1" dirty="0">
                <a:latin typeface="楷体" panose="02010609060101010101" pitchFamily="49" charset="-122"/>
                <a:ea typeface="楷体" panose="02010609060101010101" pitchFamily="49" charset="-122"/>
              </a:rPr>
              <a:t>     一个团体要有一个章程，一个国家也要有一个章程，宪法就是一个总章程，是根本大法。用宪法这样一个根本大法的形式，把人民民主和社会主义原则固定下来，使全国人民有一条清楚的轨道，使全国人民感到有一条清楚的明确的和正确的道路可走，就可以提高全国人民的积极性。</a:t>
            </a:r>
            <a:endParaRPr lang="en-US" altLang="zh-CN" b="1" dirty="0">
              <a:latin typeface="楷体" panose="02010609060101010101" pitchFamily="49" charset="-122"/>
              <a:ea typeface="楷体" panose="02010609060101010101" pitchFamily="49" charset="-122"/>
            </a:endParaRPr>
          </a:p>
          <a:p>
            <a:pPr indent="0" algn="just">
              <a:lnSpc>
                <a:spcPct val="120000"/>
              </a:lnSpc>
              <a:buNone/>
            </a:pPr>
            <a:r>
              <a:rPr lang="en-US" altLang="zh-CN" b="1" dirty="0">
                <a:solidFill>
                  <a:schemeClr val="tx1">
                    <a:lumMod val="50000"/>
                    <a:lumOff val="50000"/>
                  </a:schemeClr>
                </a:solidFill>
                <a:latin typeface="楷体" panose="02010609060101010101" pitchFamily="49" charset="-122"/>
                <a:ea typeface="楷体" panose="02010609060101010101" pitchFamily="49" charset="-122"/>
              </a:rPr>
              <a:t>                                          ——</a:t>
            </a:r>
            <a:r>
              <a:rPr lang="zh-CN" altLang="en-US" b="1" dirty="0">
                <a:solidFill>
                  <a:schemeClr val="tx1">
                    <a:lumMod val="50000"/>
                    <a:lumOff val="50000"/>
                  </a:schemeClr>
                </a:solidFill>
                <a:latin typeface="楷体" panose="02010609060101010101" pitchFamily="49" charset="-122"/>
                <a:ea typeface="楷体" panose="02010609060101010101" pitchFamily="49" charset="-122"/>
              </a:rPr>
              <a:t>毛泽东</a:t>
            </a:r>
          </a:p>
          <a:p>
            <a:endParaRPr lang="zh-CN" altLang="en-US" dirty="0"/>
          </a:p>
        </p:txBody>
      </p:sp>
    </p:spTree>
    <p:extLst>
      <p:ext uri="{BB962C8B-B14F-4D97-AF65-F5344CB8AC3E}">
        <p14:creationId xmlns="" xmlns:p14="http://schemas.microsoft.com/office/powerpoint/2010/main" val="1463825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2196148" y="3870156"/>
            <a:ext cx="79248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4579" name="Text Box 4"/>
          <p:cNvSpPr txBox="1">
            <a:spLocks noChangeArrowheads="1"/>
          </p:cNvSpPr>
          <p:nvPr/>
        </p:nvSpPr>
        <p:spPr bwMode="auto">
          <a:xfrm>
            <a:off x="2114550" y="4724401"/>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4581" name="Text Box 6"/>
          <p:cNvSpPr txBox="1">
            <a:spLocks noChangeArrowheads="1"/>
          </p:cNvSpPr>
          <p:nvPr/>
        </p:nvSpPr>
        <p:spPr bwMode="auto">
          <a:xfrm>
            <a:off x="2114550" y="5661026"/>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3" name="文本框 2">
            <a:extLst>
              <a:ext uri="{FF2B5EF4-FFF2-40B4-BE49-F238E27FC236}">
                <a16:creationId xmlns="" xmlns:a16="http://schemas.microsoft.com/office/drawing/2014/main" id="{3FF9EB2C-B27C-4C33-A438-C6118642851B}"/>
              </a:ext>
            </a:extLst>
          </p:cNvPr>
          <p:cNvSpPr txBox="1"/>
          <p:nvPr/>
        </p:nvSpPr>
        <p:spPr>
          <a:xfrm>
            <a:off x="3343274" y="1397608"/>
            <a:ext cx="3048001" cy="523220"/>
          </a:xfrm>
          <a:prstGeom prst="rect">
            <a:avLst/>
          </a:prstGeom>
          <a:noFill/>
        </p:spPr>
        <p:txBody>
          <a:bodyPr wrap="square" rtlCol="0">
            <a:spAutoFit/>
          </a:bodyPr>
          <a:lstStyle/>
          <a:p>
            <a:r>
              <a:rPr lang="zh-CN" altLang="en-US" sz="2800" dirty="0">
                <a:solidFill>
                  <a:srgbClr val="C00000"/>
                </a:solidFill>
              </a:rPr>
              <a:t>宪法的至上地位</a:t>
            </a:r>
          </a:p>
        </p:txBody>
      </p:sp>
      <p:sp>
        <p:nvSpPr>
          <p:cNvPr id="6" name="矩形: 圆角 5">
            <a:extLst>
              <a:ext uri="{FF2B5EF4-FFF2-40B4-BE49-F238E27FC236}">
                <a16:creationId xmlns="" xmlns:a16="http://schemas.microsoft.com/office/drawing/2014/main" id="{BC928438-A150-4E77-A25E-45B233EAC510}"/>
              </a:ext>
            </a:extLst>
          </p:cNvPr>
          <p:cNvSpPr/>
          <p:nvPr/>
        </p:nvSpPr>
        <p:spPr>
          <a:xfrm>
            <a:off x="1845709" y="3295951"/>
            <a:ext cx="5688331" cy="7213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宪法是国家各项制度和法律法规的总依据。</a:t>
            </a:r>
          </a:p>
        </p:txBody>
      </p:sp>
      <p:sp>
        <p:nvSpPr>
          <p:cNvPr id="7" name="矩形: 圆角 6">
            <a:extLst>
              <a:ext uri="{FF2B5EF4-FFF2-40B4-BE49-F238E27FC236}">
                <a16:creationId xmlns="" xmlns:a16="http://schemas.microsoft.com/office/drawing/2014/main" id="{6CAC9428-2A42-4BF5-81DC-E2152B3C83BE}"/>
              </a:ext>
            </a:extLst>
          </p:cNvPr>
          <p:cNvSpPr/>
          <p:nvPr/>
        </p:nvSpPr>
        <p:spPr>
          <a:xfrm>
            <a:off x="1837661" y="4137174"/>
            <a:ext cx="5740583" cy="72131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宪法规定了国家的根本制度。</a:t>
            </a:r>
          </a:p>
        </p:txBody>
      </p:sp>
      <p:sp>
        <p:nvSpPr>
          <p:cNvPr id="12" name="矩形: 圆角 11">
            <a:extLst>
              <a:ext uri="{FF2B5EF4-FFF2-40B4-BE49-F238E27FC236}">
                <a16:creationId xmlns="" xmlns:a16="http://schemas.microsoft.com/office/drawing/2014/main" id="{135CD6ED-1678-480B-AC7A-0CF4C8AA1ACA}"/>
              </a:ext>
            </a:extLst>
          </p:cNvPr>
          <p:cNvSpPr/>
          <p:nvPr/>
        </p:nvSpPr>
        <p:spPr>
          <a:xfrm>
            <a:off x="1845709" y="2386652"/>
            <a:ext cx="5871212" cy="776809"/>
          </a:xfrm>
          <a:prstGeom prst="roundRect">
            <a:avLst>
              <a:gd name="adj"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宪法是国家的根本法，是党和人民意志的集中体现。</a:t>
            </a:r>
            <a:endParaRPr lang="zh-CN" altLang="en-US" dirty="0">
              <a:solidFill>
                <a:schemeClr val="tx1"/>
              </a:solidFill>
            </a:endParaRPr>
          </a:p>
        </p:txBody>
      </p:sp>
      <p:pic>
        <p:nvPicPr>
          <p:cNvPr id="15" name="图片 14">
            <a:extLst>
              <a:ext uri="{FF2B5EF4-FFF2-40B4-BE49-F238E27FC236}">
                <a16:creationId xmlns="" xmlns:a16="http://schemas.microsoft.com/office/drawing/2014/main" id="{7F94898B-6FDB-4A0C-8E0A-F4CE80F1832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483783" y="2237704"/>
            <a:ext cx="2542704" cy="2837808"/>
          </a:xfrm>
          <a:prstGeom prst="rect">
            <a:avLst/>
          </a:prstGeom>
          <a:effectLst>
            <a:softEdge rad="355600"/>
          </a:effectLst>
        </p:spPr>
      </p:pic>
      <p:sp>
        <p:nvSpPr>
          <p:cNvPr id="10" name="矩形: 圆角 9">
            <a:extLst>
              <a:ext uri="{FF2B5EF4-FFF2-40B4-BE49-F238E27FC236}">
                <a16:creationId xmlns="" xmlns:a16="http://schemas.microsoft.com/office/drawing/2014/main" id="{3F7FA7DF-BB5D-4201-B010-1AA502B471CB}"/>
              </a:ext>
            </a:extLst>
          </p:cNvPr>
          <p:cNvSpPr/>
          <p:nvPr/>
        </p:nvSpPr>
        <p:spPr>
          <a:xfrm>
            <a:off x="1845709" y="5177203"/>
            <a:ext cx="6894254" cy="77680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宪法是实现国家认同、凝聚社会共识、促进个人发展的基本准则，是维系一个国家、一个民族凝聚力的根本纽带。</a:t>
            </a:r>
            <a:endParaRPr lang="zh-CN" altLang="en-US" dirty="0">
              <a:solidFill>
                <a:schemeClr val="tx1"/>
              </a:solidFill>
            </a:endParaRPr>
          </a:p>
        </p:txBody>
      </p:sp>
    </p:spTree>
    <p:extLst>
      <p:ext uri="{BB962C8B-B14F-4D97-AF65-F5344CB8AC3E}">
        <p14:creationId xmlns="" xmlns:p14="http://schemas.microsoft.com/office/powerpoint/2010/main" val="108311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C89FA650-B223-4E00-B128-9C45BED2B33D}"/>
              </a:ext>
            </a:extLst>
          </p:cNvPr>
          <p:cNvSpPr/>
          <p:nvPr/>
        </p:nvSpPr>
        <p:spPr>
          <a:xfrm>
            <a:off x="1785257" y="1531108"/>
            <a:ext cx="5871212" cy="77680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我国宪法是国家的根本法，是党和人民意志的集中体现。</a:t>
            </a:r>
            <a:endParaRPr lang="zh-CN" altLang="en-US" dirty="0">
              <a:solidFill>
                <a:schemeClr val="tx1"/>
              </a:solidFill>
            </a:endParaRPr>
          </a:p>
        </p:txBody>
      </p:sp>
      <p:pic>
        <p:nvPicPr>
          <p:cNvPr id="3" name="图片 2">
            <a:extLst>
              <a:ext uri="{FF2B5EF4-FFF2-40B4-BE49-F238E27FC236}">
                <a16:creationId xmlns="" xmlns:a16="http://schemas.microsoft.com/office/drawing/2014/main" id="{56D9F6D7-2590-4801-806E-19178FC811E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724500" y="2133599"/>
            <a:ext cx="2542704" cy="3590920"/>
          </a:xfrm>
          <a:prstGeom prst="rect">
            <a:avLst/>
          </a:prstGeom>
          <a:effectLst>
            <a:softEdge rad="292100"/>
          </a:effectLst>
        </p:spPr>
      </p:pic>
      <p:sp>
        <p:nvSpPr>
          <p:cNvPr id="4" name="矩形: 圆角 3">
            <a:extLst>
              <a:ext uri="{FF2B5EF4-FFF2-40B4-BE49-F238E27FC236}">
                <a16:creationId xmlns="" xmlns:a16="http://schemas.microsoft.com/office/drawing/2014/main" id="{A55341AE-62B3-4828-8FE4-62FBF3FF40F5}"/>
              </a:ext>
            </a:extLst>
          </p:cNvPr>
          <p:cNvSpPr/>
          <p:nvPr/>
        </p:nvSpPr>
        <p:spPr>
          <a:xfrm>
            <a:off x="1785256" y="3030583"/>
            <a:ext cx="6156961" cy="242098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我国现行宪法在坚持中国共产党领导，保障人民当家作主，促进改革开放和社会主义现代化建设，推动社会主义法治国家建设进程，维护国家统一、民族团结、社会稳定等方面发挥了有力的推动作用是始终沿着中国特色社会主义道路前进的根本法治保障。</a:t>
            </a:r>
            <a:endParaRPr lang="zh-CN" altLang="en-US" dirty="0">
              <a:solidFill>
                <a:schemeClr val="tx1"/>
              </a:solidFill>
            </a:endParaRPr>
          </a:p>
        </p:txBody>
      </p:sp>
    </p:spTree>
    <p:extLst>
      <p:ext uri="{BB962C8B-B14F-4D97-AF65-F5344CB8AC3E}">
        <p14:creationId xmlns="" xmlns:p14="http://schemas.microsoft.com/office/powerpoint/2010/main" val="241878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9977E0E9-5390-4356-8DE4-9C60DCED36A9}"/>
              </a:ext>
            </a:extLst>
          </p:cNvPr>
          <p:cNvSpPr/>
          <p:nvPr/>
        </p:nvSpPr>
        <p:spPr>
          <a:xfrm>
            <a:off x="1809750" y="1629148"/>
            <a:ext cx="5688331" cy="72131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我国宪法是国家各项制度和法律法规的总依据。</a:t>
            </a:r>
          </a:p>
        </p:txBody>
      </p:sp>
      <p:pic>
        <p:nvPicPr>
          <p:cNvPr id="3" name="图片 2">
            <a:extLst>
              <a:ext uri="{FF2B5EF4-FFF2-40B4-BE49-F238E27FC236}">
                <a16:creationId xmlns="" xmlns:a16="http://schemas.microsoft.com/office/drawing/2014/main" id="{4CE7BD32-A648-429D-8A02-57B147A214B1}"/>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341728" y="1943731"/>
            <a:ext cx="2542704" cy="3590920"/>
          </a:xfrm>
          <a:prstGeom prst="rect">
            <a:avLst/>
          </a:prstGeom>
          <a:effectLst>
            <a:softEdge rad="292100"/>
          </a:effectLst>
        </p:spPr>
      </p:pic>
      <p:sp>
        <p:nvSpPr>
          <p:cNvPr id="4" name="矩形: 圆角 3">
            <a:extLst>
              <a:ext uri="{FF2B5EF4-FFF2-40B4-BE49-F238E27FC236}">
                <a16:creationId xmlns="" xmlns:a16="http://schemas.microsoft.com/office/drawing/2014/main" id="{D0D8F04E-0EA6-4603-84EA-2A58C4FFA455}"/>
              </a:ext>
            </a:extLst>
          </p:cNvPr>
          <p:cNvSpPr/>
          <p:nvPr/>
        </p:nvSpPr>
        <p:spPr>
          <a:xfrm>
            <a:off x="1809750" y="3048000"/>
            <a:ext cx="5688331" cy="218085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40000">
              <a:lnSpc>
                <a:spcPct val="150000"/>
              </a:lnSpc>
            </a:pPr>
            <a:r>
              <a:rPr lang="zh-CN" altLang="en-US" dirty="0">
                <a:solidFill>
                  <a:schemeClr val="tx1"/>
                </a:solidFill>
                <a:latin typeface="微软雅黑" panose="020B0503020204020204" pitchFamily="34" charset="-122"/>
                <a:ea typeface="微软雅黑" panose="020B0503020204020204" pitchFamily="34" charset="-122"/>
              </a:rPr>
              <a:t>宪法在中国特色社会主义法律体系中居于统帅地位。我国宪法具有最高法律地位、法律权威、法律效力。一切法律、行政法规、地方性法规的制定都必须以宪法为依据，遵循宪法的基本原则，不得与宪法相抵触。</a:t>
            </a:r>
          </a:p>
        </p:txBody>
      </p:sp>
    </p:spTree>
    <p:extLst>
      <p:ext uri="{BB962C8B-B14F-4D97-AF65-F5344CB8AC3E}">
        <p14:creationId xmlns="" xmlns:p14="http://schemas.microsoft.com/office/powerpoint/2010/main" val="2594354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13AE805B-9833-498F-BD04-B0666E06C993}"/>
              </a:ext>
            </a:extLst>
          </p:cNvPr>
          <p:cNvSpPr/>
          <p:nvPr/>
        </p:nvSpPr>
        <p:spPr>
          <a:xfrm>
            <a:off x="1661702" y="1493521"/>
            <a:ext cx="5740583" cy="721315"/>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我国宪法规定了国家的根本制度。</a:t>
            </a:r>
          </a:p>
        </p:txBody>
      </p:sp>
      <p:pic>
        <p:nvPicPr>
          <p:cNvPr id="3" name="图片 2">
            <a:extLst>
              <a:ext uri="{FF2B5EF4-FFF2-40B4-BE49-F238E27FC236}">
                <a16:creationId xmlns="" xmlns:a16="http://schemas.microsoft.com/office/drawing/2014/main" id="{A32BA373-3633-4A9D-B4B3-FF71CF36495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01216" y="1725738"/>
            <a:ext cx="2542704" cy="3590920"/>
          </a:xfrm>
          <a:prstGeom prst="rect">
            <a:avLst/>
          </a:prstGeom>
          <a:effectLst>
            <a:softEdge rad="254000"/>
          </a:effectLst>
        </p:spPr>
      </p:pic>
      <p:sp>
        <p:nvSpPr>
          <p:cNvPr id="5" name="矩形: 圆角 4">
            <a:extLst>
              <a:ext uri="{FF2B5EF4-FFF2-40B4-BE49-F238E27FC236}">
                <a16:creationId xmlns="" xmlns:a16="http://schemas.microsoft.com/office/drawing/2014/main" id="{6D34C923-91BB-4D47-9D04-17D066591E32}"/>
              </a:ext>
            </a:extLst>
          </p:cNvPr>
          <p:cNvSpPr/>
          <p:nvPr/>
        </p:nvSpPr>
        <p:spPr>
          <a:xfrm>
            <a:off x="1759129" y="2734491"/>
            <a:ext cx="5643155" cy="2185852"/>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宪法确立了：</a:t>
            </a:r>
            <a:endParaRPr lang="en-US" altLang="zh-CN" dirty="0">
              <a:solidFill>
                <a:schemeClr val="tx1"/>
              </a:solidFill>
            </a:endParaRPr>
          </a:p>
          <a:p>
            <a:r>
              <a:rPr lang="zh-CN" altLang="en-US" dirty="0">
                <a:solidFill>
                  <a:schemeClr val="tx1"/>
                </a:solidFill>
              </a:rPr>
              <a:t>中国共产党的领导地位</a:t>
            </a:r>
            <a:endParaRPr lang="en-US" altLang="zh-CN" dirty="0">
              <a:solidFill>
                <a:schemeClr val="tx1"/>
              </a:solidFill>
            </a:endParaRPr>
          </a:p>
          <a:p>
            <a:r>
              <a:rPr lang="zh-CN" altLang="en-US" dirty="0">
                <a:solidFill>
                  <a:schemeClr val="tx1"/>
                </a:solidFill>
              </a:rPr>
              <a:t>国家的根本任务</a:t>
            </a:r>
            <a:endParaRPr lang="en-US" altLang="zh-CN" dirty="0">
              <a:solidFill>
                <a:schemeClr val="tx1"/>
              </a:solidFill>
            </a:endParaRPr>
          </a:p>
          <a:p>
            <a:r>
              <a:rPr lang="zh-CN" altLang="en-US" dirty="0">
                <a:solidFill>
                  <a:schemeClr val="tx1"/>
                </a:solidFill>
              </a:rPr>
              <a:t>我国的国体、政体</a:t>
            </a:r>
            <a:endParaRPr lang="en-US" altLang="zh-CN" dirty="0">
              <a:solidFill>
                <a:schemeClr val="tx1"/>
              </a:solidFill>
            </a:endParaRPr>
          </a:p>
          <a:p>
            <a:r>
              <a:rPr lang="zh-CN" altLang="en-US" dirty="0">
                <a:solidFill>
                  <a:schemeClr val="tx1"/>
                </a:solidFill>
              </a:rPr>
              <a:t>公民的基本权利和义务</a:t>
            </a:r>
            <a:endParaRPr lang="en-US" altLang="zh-CN" dirty="0">
              <a:solidFill>
                <a:schemeClr val="tx1"/>
              </a:solidFill>
            </a:endParaRPr>
          </a:p>
          <a:p>
            <a:r>
              <a:rPr lang="zh-CN" altLang="en-US" dirty="0">
                <a:solidFill>
                  <a:schemeClr val="tx1"/>
                </a:solidFill>
              </a:rPr>
              <a:t>国家机构、基本政治制度、经济制度等</a:t>
            </a:r>
          </a:p>
        </p:txBody>
      </p:sp>
    </p:spTree>
    <p:extLst>
      <p:ext uri="{BB962C8B-B14F-4D97-AF65-F5344CB8AC3E}">
        <p14:creationId xmlns="" xmlns:p14="http://schemas.microsoft.com/office/powerpoint/2010/main" val="3407031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 xmlns:a16="http://schemas.microsoft.com/office/drawing/2014/main" id="{C89FA650-B223-4E00-B128-9C45BED2B33D}"/>
              </a:ext>
            </a:extLst>
          </p:cNvPr>
          <p:cNvSpPr/>
          <p:nvPr/>
        </p:nvSpPr>
        <p:spPr>
          <a:xfrm>
            <a:off x="1615135" y="1250440"/>
            <a:ext cx="9240707" cy="1174436"/>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dirty="0">
                <a:solidFill>
                  <a:schemeClr val="tx1"/>
                </a:solidFill>
                <a:latin typeface="微软雅黑" panose="020B0503020204020204" pitchFamily="34" charset="-122"/>
                <a:ea typeface="微软雅黑" panose="020B0503020204020204" pitchFamily="34" charset="-122"/>
              </a:rPr>
              <a:t>宪法是实现国家认同、凝聚社会共识、促进个人发展的基本准则，是维系一个国家、一个民族凝聚力的根本纽带。</a:t>
            </a:r>
            <a:endParaRPr lang="zh-CN" altLang="en-US" dirty="0">
              <a:solidFill>
                <a:schemeClr val="tx1"/>
              </a:solidFill>
            </a:endParaRPr>
          </a:p>
        </p:txBody>
      </p:sp>
      <p:pic>
        <p:nvPicPr>
          <p:cNvPr id="3" name="图片 2">
            <a:extLst>
              <a:ext uri="{FF2B5EF4-FFF2-40B4-BE49-F238E27FC236}">
                <a16:creationId xmlns="" xmlns:a16="http://schemas.microsoft.com/office/drawing/2014/main" id="{56D9F6D7-2590-4801-806E-19178FC811EB}"/>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575643" y="3030583"/>
            <a:ext cx="2542704" cy="2693936"/>
          </a:xfrm>
          <a:prstGeom prst="rect">
            <a:avLst/>
          </a:prstGeom>
          <a:effectLst>
            <a:softEdge rad="292100"/>
          </a:effectLst>
        </p:spPr>
      </p:pic>
      <p:sp>
        <p:nvSpPr>
          <p:cNvPr id="4" name="矩形: 圆角 3">
            <a:extLst>
              <a:ext uri="{FF2B5EF4-FFF2-40B4-BE49-F238E27FC236}">
                <a16:creationId xmlns="" xmlns:a16="http://schemas.microsoft.com/office/drawing/2014/main" id="{A55341AE-62B3-4828-8FE4-62FBF3FF40F5}"/>
              </a:ext>
            </a:extLst>
          </p:cNvPr>
          <p:cNvSpPr/>
          <p:nvPr/>
        </p:nvSpPr>
        <p:spPr>
          <a:xfrm>
            <a:off x="1753359" y="3030583"/>
            <a:ext cx="6156961" cy="2693935"/>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现行宪法是中国历史上第一部真正的人民宪法，是规范国家权力运行、保障公民权利实现的根本活动准则。</a:t>
            </a:r>
            <a:endParaRPr lang="en-US" altLang="zh-CN"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rPr>
              <a:t>要以宪法为最高法律规范，充分发挥宪法的引领、规范和保障作用，把国家各项事业和各项工作全面纳入法治轨道，维护社会公平正义，实现国家和社会生活制度化、法治化，把依法治国、依宪治国工作提高到一个新水平。</a:t>
            </a:r>
          </a:p>
        </p:txBody>
      </p:sp>
    </p:spTree>
    <p:extLst>
      <p:ext uri="{BB962C8B-B14F-4D97-AF65-F5344CB8AC3E}">
        <p14:creationId xmlns="" xmlns:p14="http://schemas.microsoft.com/office/powerpoint/2010/main" val="167565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7FA0C26-9005-440E-9759-3E8FB1550328}"/>
              </a:ext>
            </a:extLst>
          </p:cNvPr>
          <p:cNvSpPr>
            <a:spLocks noGrp="1"/>
          </p:cNvSpPr>
          <p:nvPr>
            <p:ph type="title"/>
          </p:nvPr>
        </p:nvSpPr>
        <p:spPr>
          <a:xfrm>
            <a:off x="2558193" y="1655236"/>
            <a:ext cx="8055427" cy="93933"/>
          </a:xfrm>
        </p:spPr>
        <p:txBody>
          <a:bodyPr/>
          <a:lstStyle/>
          <a:p>
            <a:r>
              <a:rPr lang="zh-CN" altLang="en-US" sz="3200" dirty="0">
                <a:solidFill>
                  <a:srgbClr val="FF0000"/>
                </a:solidFill>
                <a:latin typeface="黑体" panose="02010609060101010101" pitchFamily="49" charset="-122"/>
                <a:ea typeface="黑体" panose="02010609060101010101" pitchFamily="49" charset="-122"/>
              </a:rPr>
              <a:t>思考：依法治国与依宪治国是什么关系</a:t>
            </a:r>
          </a:p>
        </p:txBody>
      </p:sp>
      <p:sp>
        <p:nvSpPr>
          <p:cNvPr id="3" name="内容占位符 2">
            <a:extLst>
              <a:ext uri="{FF2B5EF4-FFF2-40B4-BE49-F238E27FC236}">
                <a16:creationId xmlns="" xmlns:a16="http://schemas.microsoft.com/office/drawing/2014/main" id="{8F43C182-299C-49A4-BCF8-0E76CB806488}"/>
              </a:ext>
            </a:extLst>
          </p:cNvPr>
          <p:cNvSpPr>
            <a:spLocks noGrp="1"/>
          </p:cNvSpPr>
          <p:nvPr>
            <p:ph idx="1"/>
          </p:nvPr>
        </p:nvSpPr>
        <p:spPr>
          <a:xfrm>
            <a:off x="1297578" y="2647721"/>
            <a:ext cx="9611427" cy="4210279"/>
          </a:xfrm>
        </p:spPr>
        <p:txBody>
          <a:bodyPr/>
          <a:lstStyle/>
          <a:p>
            <a:pPr marL="457200" lvl="1" indent="0">
              <a:lnSpc>
                <a:spcPct val="150000"/>
              </a:lnSpc>
              <a:buNone/>
            </a:pPr>
            <a:r>
              <a:rPr lang="zh-CN" altLang="en-US" dirty="0"/>
              <a:t>     党的十八届四中全会</a:t>
            </a:r>
            <a:r>
              <a:rPr lang="en-US" altLang="zh-CN" dirty="0"/>
              <a:t>《</a:t>
            </a:r>
            <a:r>
              <a:rPr lang="zh-CN" altLang="en-US" dirty="0"/>
              <a:t>决定</a:t>
            </a:r>
            <a:r>
              <a:rPr lang="en-US" altLang="zh-CN" dirty="0"/>
              <a:t>》</a:t>
            </a:r>
            <a:r>
              <a:rPr lang="zh-CN" altLang="en-US" dirty="0"/>
              <a:t>明确指出：</a:t>
            </a:r>
            <a:r>
              <a:rPr lang="en-US" altLang="zh-CN" dirty="0"/>
              <a:t>“</a:t>
            </a:r>
            <a:r>
              <a:rPr lang="zh-CN" altLang="en-US" dirty="0"/>
              <a:t>坚持依法治国首先要坚持依宪治国，坚持依法执政首先要坚持依宪执政。</a:t>
            </a:r>
            <a:r>
              <a:rPr lang="en-US" altLang="zh-CN" dirty="0"/>
              <a:t>”</a:t>
            </a:r>
          </a:p>
          <a:p>
            <a:pPr marL="457200" lvl="1" indent="0">
              <a:lnSpc>
                <a:spcPct val="150000"/>
              </a:lnSpc>
              <a:buNone/>
            </a:pPr>
            <a:r>
              <a:rPr lang="zh-CN" altLang="en-US" dirty="0"/>
              <a:t>     </a:t>
            </a:r>
            <a:endParaRPr lang="en-US" altLang="zh-CN" dirty="0"/>
          </a:p>
          <a:p>
            <a:pPr marL="457200" lvl="1" indent="0">
              <a:lnSpc>
                <a:spcPct val="150000"/>
              </a:lnSpc>
              <a:buNone/>
            </a:pPr>
            <a:r>
              <a:rPr lang="zh-CN" altLang="en-US"/>
              <a:t>    依法</a:t>
            </a:r>
            <a:r>
              <a:rPr lang="zh-CN" altLang="en-US" dirty="0"/>
              <a:t>治国与依宪治国是什么关系？</a:t>
            </a:r>
            <a:endParaRPr lang="en-US" altLang="zh-CN" dirty="0"/>
          </a:p>
          <a:p>
            <a:pPr marL="457200" lvl="1" indent="0">
              <a:buNone/>
            </a:pPr>
            <a:endParaRPr lang="zh-CN" altLang="en-US" dirty="0"/>
          </a:p>
        </p:txBody>
      </p:sp>
    </p:spTree>
    <p:extLst>
      <p:ext uri="{BB962C8B-B14F-4D97-AF65-F5344CB8AC3E}">
        <p14:creationId xmlns="" xmlns:p14="http://schemas.microsoft.com/office/powerpoint/2010/main" val="66165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6ED073EA-FCB2-4F80-BDA4-3CB23F5A2EA6}"/>
              </a:ext>
            </a:extLst>
          </p:cNvPr>
          <p:cNvSpPr>
            <a:spLocks noGrp="1"/>
          </p:cNvSpPr>
          <p:nvPr>
            <p:ph idx="1"/>
          </p:nvPr>
        </p:nvSpPr>
        <p:spPr>
          <a:xfrm>
            <a:off x="747823" y="1166018"/>
            <a:ext cx="10972800" cy="4525963"/>
          </a:xfrm>
        </p:spPr>
        <p:txBody>
          <a:bodyPr/>
          <a:lstStyle/>
          <a:p>
            <a:r>
              <a:rPr lang="zh-CN" altLang="en-US" dirty="0"/>
              <a:t>依法治国首先要依宪治国这是由</a:t>
            </a:r>
            <a:r>
              <a:rPr lang="zh-CN" altLang="en-US" dirty="0">
                <a:solidFill>
                  <a:srgbClr val="C00000"/>
                </a:solidFill>
              </a:rPr>
              <a:t>宪法的独特地位和作用</a:t>
            </a:r>
            <a:r>
              <a:rPr lang="zh-CN" altLang="en-US" dirty="0"/>
              <a:t>决定的。</a:t>
            </a:r>
            <a:endParaRPr lang="en-US" altLang="zh-CN" dirty="0"/>
          </a:p>
          <a:p>
            <a:endParaRPr lang="en-US" altLang="zh-CN" dirty="0"/>
          </a:p>
          <a:p>
            <a:r>
              <a:rPr lang="zh-CN" altLang="en-US" sz="2000" dirty="0"/>
              <a:t>我国现行宪法，以国家根本法的形式，确立了中国特色社会主义道路、中国特色社会主义理论体系、中国特色社会主义制度的发展成果，反映了我国各族人民的共同意志和根本利益，成为党和国家的中心工作、基本原则、重大方针、重要政策在国家法制上的最高体现。坚持依法治国首先是坚持依宪治国，最重要的也是坚持依宪治国。</a:t>
            </a:r>
            <a:endParaRPr lang="en-US" altLang="zh-CN" sz="2000" dirty="0"/>
          </a:p>
          <a:p>
            <a:r>
              <a:rPr lang="en-US" altLang="zh-CN" sz="2000" dirty="0">
                <a:solidFill>
                  <a:srgbClr val="C00000"/>
                </a:solidFill>
              </a:rPr>
              <a:t>1.</a:t>
            </a:r>
            <a:r>
              <a:rPr lang="zh-CN" altLang="en-US" sz="2000" dirty="0">
                <a:solidFill>
                  <a:srgbClr val="C00000"/>
                </a:solidFill>
              </a:rPr>
              <a:t>依宪治国体现了依法治国的核心内容</a:t>
            </a:r>
            <a:r>
              <a:rPr lang="zh-CN" altLang="en-US" sz="2000" dirty="0"/>
              <a:t>。从内容上，宪法规定国家和社会生活中最根本、最重要的方面。依法治国的过程，首先就是贯彻落实宪法中所确立的制度和原则。</a:t>
            </a:r>
            <a:endParaRPr lang="en-US" altLang="zh-CN" sz="2000" dirty="0"/>
          </a:p>
          <a:p>
            <a:r>
              <a:rPr lang="en-US" altLang="zh-CN" sz="2000" dirty="0">
                <a:solidFill>
                  <a:srgbClr val="C00000"/>
                </a:solidFill>
              </a:rPr>
              <a:t>2.</a:t>
            </a:r>
            <a:r>
              <a:rPr lang="zh-CN" altLang="en-US" sz="2000" dirty="0">
                <a:solidFill>
                  <a:srgbClr val="C00000"/>
                </a:solidFill>
              </a:rPr>
              <a:t>依宪治国是依法治国的法律基础。</a:t>
            </a:r>
            <a:r>
              <a:rPr lang="zh-CN" altLang="en-US" sz="2000" dirty="0"/>
              <a:t>从效力上看，宪法在我国法律体系中居于统帅地位，具有最高的法律地位和法律效力。依法治国所依之法，首先就是宪法。</a:t>
            </a:r>
            <a:endParaRPr lang="en-US" altLang="zh-CN" sz="2000" dirty="0"/>
          </a:p>
          <a:p>
            <a:r>
              <a:rPr lang="en-US" altLang="zh-CN" sz="2000" dirty="0">
                <a:solidFill>
                  <a:srgbClr val="C00000"/>
                </a:solidFill>
              </a:rPr>
              <a:t>3.</a:t>
            </a:r>
            <a:r>
              <a:rPr lang="zh-CN" altLang="en-US" sz="2000" dirty="0">
                <a:solidFill>
                  <a:srgbClr val="C00000"/>
                </a:solidFill>
              </a:rPr>
              <a:t>依宪治国为依法治国确定了最高准则。</a:t>
            </a:r>
            <a:r>
              <a:rPr lang="zh-CN" altLang="en-US" sz="2000" dirty="0"/>
              <a:t>从权威上看，宪法是一切组织和个人的根本活动准则，任何组织和个人都必须遵守宪法，不得超越宪法。法治的权威，首先体现为宪法的权威；对法律的遵守，首先是对宪法的遵守。</a:t>
            </a:r>
            <a:endParaRPr lang="en-US" altLang="zh-CN" sz="2000" dirty="0"/>
          </a:p>
          <a:p>
            <a:r>
              <a:rPr lang="zh-CN" altLang="en-US" sz="2000" dirty="0"/>
              <a:t>因此，强调依法治国首先要依宪治国，表明了我们党坚持依法治国、依宪治国的鲜明态度和坚定决心，确立了宪法在国家治理体系和治理能力法治化中的核心地位。</a:t>
            </a:r>
          </a:p>
        </p:txBody>
      </p:sp>
    </p:spTree>
    <p:extLst>
      <p:ext uri="{BB962C8B-B14F-4D97-AF65-F5344CB8AC3E}">
        <p14:creationId xmlns="" xmlns:p14="http://schemas.microsoft.com/office/powerpoint/2010/main" val="2340116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692336" y="1764094"/>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一节  宪法的概念及历史发展</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1460892128"/>
              </p:ext>
            </p:extLst>
          </p:nvPr>
        </p:nvGraphicFramePr>
        <p:xfrm>
          <a:off x="4617107" y="3504968"/>
          <a:ext cx="3351358" cy="2109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75361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44CA34-E85C-4B0D-B92F-9F25B2D33F92}"/>
              </a:ext>
            </a:extLst>
          </p:cNvPr>
          <p:cNvSpPr>
            <a:spLocks noGrp="1"/>
          </p:cNvSpPr>
          <p:nvPr>
            <p:ph type="title"/>
          </p:nvPr>
        </p:nvSpPr>
        <p:spPr>
          <a:xfrm>
            <a:off x="7085738" y="2210878"/>
            <a:ext cx="7367451" cy="386973"/>
          </a:xfrm>
        </p:spPr>
        <p:txBody>
          <a:bodyPr/>
          <a:lstStyle/>
          <a:p>
            <a:r>
              <a:rPr lang="zh-CN" altLang="en-US" sz="2800" dirty="0">
                <a:solidFill>
                  <a:srgbClr val="C00000"/>
                </a:solidFill>
                <a:latin typeface="Microsoft YaHei Light" panose="020B0502040204020203" pitchFamily="34" charset="-122"/>
                <a:ea typeface="Microsoft YaHei Light" panose="020B0502040204020203" pitchFamily="34" charset="-122"/>
              </a:rPr>
              <a:t>弘扬宪法精神</a:t>
            </a:r>
          </a:p>
        </p:txBody>
      </p:sp>
      <p:pic>
        <p:nvPicPr>
          <p:cNvPr id="4" name="内容占位符 3">
            <a:extLst>
              <a:ext uri="{FF2B5EF4-FFF2-40B4-BE49-F238E27FC236}">
                <a16:creationId xmlns="" xmlns:a16="http://schemas.microsoft.com/office/drawing/2014/main" id="{E47562D6-1213-4E91-A34E-72DFB78AC2D9}"/>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2084284" y="2870332"/>
            <a:ext cx="3733042" cy="2355720"/>
          </a:xfrm>
          <a:prstGeom prst="rect">
            <a:avLst/>
          </a:prstGeom>
          <a:ln w="28575">
            <a:noFill/>
          </a:ln>
          <a:effectLst>
            <a:outerShdw blurRad="50800" dist="38100" dir="2700000" algn="tl" rotWithShape="0">
              <a:prstClr val="black">
                <a:alpha val="40000"/>
              </a:prstClr>
            </a:outerShdw>
          </a:effectLst>
        </p:spPr>
      </p:pic>
      <p:sp>
        <p:nvSpPr>
          <p:cNvPr id="6" name="文本框 5">
            <a:extLst>
              <a:ext uri="{FF2B5EF4-FFF2-40B4-BE49-F238E27FC236}">
                <a16:creationId xmlns="" xmlns:a16="http://schemas.microsoft.com/office/drawing/2014/main" id="{1F46F6EB-D9AC-49A1-84F9-D72E7AB2883F}"/>
              </a:ext>
            </a:extLst>
          </p:cNvPr>
          <p:cNvSpPr txBox="1"/>
          <p:nvPr/>
        </p:nvSpPr>
        <p:spPr>
          <a:xfrm>
            <a:off x="6895671" y="3511323"/>
            <a:ext cx="3352799" cy="1497654"/>
          </a:xfrm>
          <a:prstGeom prst="rect">
            <a:avLst/>
          </a:prstGeom>
          <a:noFill/>
        </p:spPr>
        <p:txBody>
          <a:bodyPr wrap="square" rtlCol="0">
            <a:spAutoFit/>
          </a:bodyPr>
          <a:lstStyle/>
          <a:p>
            <a:pPr indent="540000" algn="just">
              <a:lnSpc>
                <a:spcPct val="130000"/>
              </a:lnSpc>
            </a:pP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2014</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11</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日，第十二届全国人大常委会第十一次会议决定将</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a:t>
            </a:r>
            <a:r>
              <a:rPr lang="en-US" altLang="zh-CN"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日设立为“国家宪法日”。</a:t>
            </a:r>
          </a:p>
        </p:txBody>
      </p:sp>
    </p:spTree>
    <p:extLst>
      <p:ext uri="{BB962C8B-B14F-4D97-AF65-F5344CB8AC3E}">
        <p14:creationId xmlns="" xmlns:p14="http://schemas.microsoft.com/office/powerpoint/2010/main" val="2240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263732" y="2333237"/>
            <a:ext cx="5191508" cy="38718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2000" b="1" dirty="0"/>
              <a:t>2015</a:t>
            </a:r>
            <a:r>
              <a:rPr kumimoji="1" lang="zh-CN" altLang="en-US" sz="2000" b="1" dirty="0"/>
              <a:t>年</a:t>
            </a:r>
            <a:r>
              <a:rPr kumimoji="1" lang="en-US" altLang="zh-CN" sz="2000" b="1" dirty="0"/>
              <a:t>7</a:t>
            </a:r>
            <a:r>
              <a:rPr kumimoji="1" lang="zh-CN" altLang="en-US" sz="2000" b="1" dirty="0"/>
              <a:t>月</a:t>
            </a:r>
            <a:r>
              <a:rPr kumimoji="1" lang="en-US" altLang="zh-CN" sz="2000" b="1" dirty="0"/>
              <a:t>1</a:t>
            </a:r>
            <a:r>
              <a:rPr kumimoji="1" lang="zh-CN" altLang="en-US" sz="2000" b="1" dirty="0"/>
              <a:t>日第十二届全国人民代表大会常务委员会第十五次会议通过</a:t>
            </a:r>
            <a:r>
              <a:rPr kumimoji="1" lang="en-US" altLang="zh-CN" sz="2000" b="1" dirty="0"/>
              <a:t>《</a:t>
            </a:r>
            <a:r>
              <a:rPr kumimoji="1" lang="zh-CN" altLang="en-US" sz="2000" b="1" dirty="0"/>
              <a:t>全国人民代表大会常务委员会关于实行宪法宣誓制度的决定</a:t>
            </a:r>
            <a:r>
              <a:rPr kumimoji="1" lang="en-US" altLang="zh-CN" sz="2000" b="1" dirty="0"/>
              <a:t>》</a:t>
            </a:r>
            <a:r>
              <a:rPr kumimoji="1" lang="zh-CN" altLang="en-US" sz="2000" b="1" dirty="0"/>
              <a:t>：各级人民代表大会及县级以上各级人民代表大会常务委员会选举或者决定任命的国家工作人员，以及各级人民政府、人民法院、人民检察院任命的国家工作人员，在就职时应当公开进行宪法宣誓。本决定自</a:t>
            </a:r>
            <a:r>
              <a:rPr kumimoji="1" lang="en-US" altLang="zh-CN" sz="2000" b="1" dirty="0"/>
              <a:t>2016</a:t>
            </a:r>
            <a:r>
              <a:rPr kumimoji="1" lang="zh-CN" altLang="en-US" sz="2000" b="1" dirty="0"/>
              <a:t>年</a:t>
            </a:r>
            <a:r>
              <a:rPr kumimoji="1" lang="en-US" altLang="zh-CN" sz="2000" b="1" dirty="0"/>
              <a:t>1</a:t>
            </a:r>
            <a:r>
              <a:rPr kumimoji="1" lang="zh-CN" altLang="en-US" sz="2000" b="1" dirty="0"/>
              <a:t>月</a:t>
            </a:r>
            <a:r>
              <a:rPr kumimoji="1" lang="en-US" altLang="zh-CN" sz="2000" b="1" dirty="0"/>
              <a:t>1</a:t>
            </a:r>
            <a:r>
              <a:rPr kumimoji="1" lang="zh-CN" altLang="en-US" sz="2000" b="1" dirty="0"/>
              <a:t>日起施行。</a:t>
            </a:r>
          </a:p>
          <a:p>
            <a:r>
              <a:rPr kumimoji="1" lang="zh-CN" altLang="en-US" sz="2000" b="1" dirty="0"/>
              <a:t>    </a:t>
            </a:r>
            <a:endParaRPr kumimoji="1" lang="en-US" altLang="zh-CN" sz="2000" b="1" dirty="0"/>
          </a:p>
        </p:txBody>
      </p:sp>
      <p:pic>
        <p:nvPicPr>
          <p:cNvPr id="2050" name="Picture 2" descr="https://timgsa.baidu.com/timg?image&amp;quality=80&amp;size=b9999_10000&amp;sec=1539844986202&amp;di=f8743d0777aacd9e2c1616ddd1d3dcc4&amp;imgtype=0&amp;src=http%3A%2F%2Fpic161.nipic.com%2Ffile%2F20180419%2F8260704_194119719000_2.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l="17696" t="2810" r="17427" b="2799"/>
          <a:stretch/>
        </p:blipFill>
        <p:spPr bwMode="auto">
          <a:xfrm>
            <a:off x="1759590" y="1618927"/>
            <a:ext cx="2531694" cy="411147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0EF27CB9-704C-487D-8535-BD6A913CACF1}"/>
              </a:ext>
            </a:extLst>
          </p:cNvPr>
          <p:cNvSpPr txBox="1"/>
          <p:nvPr/>
        </p:nvSpPr>
        <p:spPr>
          <a:xfrm>
            <a:off x="6096000" y="1618927"/>
            <a:ext cx="3526972" cy="523220"/>
          </a:xfrm>
          <a:prstGeom prst="rect">
            <a:avLst/>
          </a:prstGeom>
          <a:noFill/>
        </p:spPr>
        <p:txBody>
          <a:bodyPr wrap="square" rtlCol="0">
            <a:spAutoFit/>
          </a:bodyPr>
          <a:lstStyle/>
          <a:p>
            <a:r>
              <a:rPr lang="zh-CN" altLang="en-US" sz="2800" dirty="0">
                <a:solidFill>
                  <a:srgbClr val="C00000"/>
                </a:solidFill>
                <a:latin typeface="Microsoft YaHei Light" panose="020B0502040204020203" pitchFamily="34" charset="-122"/>
                <a:ea typeface="Microsoft YaHei Light" panose="020B0502040204020203" pitchFamily="34" charset="-122"/>
              </a:rPr>
              <a:t>建立宪法宣誓制度</a:t>
            </a:r>
          </a:p>
        </p:txBody>
      </p:sp>
    </p:spTree>
    <p:extLst>
      <p:ext uri="{BB962C8B-B14F-4D97-AF65-F5344CB8AC3E}">
        <p14:creationId xmlns="" xmlns:p14="http://schemas.microsoft.com/office/powerpoint/2010/main" val="4142908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944CA34-E85C-4B0D-B92F-9F25B2D33F92}"/>
              </a:ext>
            </a:extLst>
          </p:cNvPr>
          <p:cNvSpPr>
            <a:spLocks noGrp="1"/>
          </p:cNvSpPr>
          <p:nvPr>
            <p:ph type="title"/>
          </p:nvPr>
        </p:nvSpPr>
        <p:spPr>
          <a:xfrm>
            <a:off x="3648385" y="1519747"/>
            <a:ext cx="8412479" cy="259397"/>
          </a:xfrm>
        </p:spPr>
        <p:txBody>
          <a:bodyPr/>
          <a:lstStyle/>
          <a:p>
            <a:r>
              <a:rPr lang="zh-CN" altLang="en-US" sz="2800" dirty="0">
                <a:solidFill>
                  <a:srgbClr val="C00000"/>
                </a:solidFill>
                <a:latin typeface="Microsoft YaHei Light" panose="020B0502040204020203" pitchFamily="34" charset="-122"/>
                <a:ea typeface="Microsoft YaHei Light" panose="020B0502040204020203" pitchFamily="34" charset="-122"/>
              </a:rPr>
              <a:t>大学生自觉维护宪法权威</a:t>
            </a:r>
          </a:p>
        </p:txBody>
      </p:sp>
      <p:sp>
        <p:nvSpPr>
          <p:cNvPr id="6" name="文本框 5">
            <a:extLst>
              <a:ext uri="{FF2B5EF4-FFF2-40B4-BE49-F238E27FC236}">
                <a16:creationId xmlns="" xmlns:a16="http://schemas.microsoft.com/office/drawing/2014/main" id="{1F46F6EB-D9AC-49A1-84F9-D72E7AB2883F}"/>
              </a:ext>
            </a:extLst>
          </p:cNvPr>
          <p:cNvSpPr txBox="1"/>
          <p:nvPr/>
        </p:nvSpPr>
        <p:spPr>
          <a:xfrm>
            <a:off x="6445085" y="2760303"/>
            <a:ext cx="3596809" cy="2577950"/>
          </a:xfrm>
          <a:prstGeom prst="rect">
            <a:avLst/>
          </a:prstGeom>
          <a:noFill/>
        </p:spPr>
        <p:txBody>
          <a:bodyPr wrap="square" rtlCol="0">
            <a:spAutoFit/>
          </a:bodyPr>
          <a:lstStyle/>
          <a:p>
            <a:pPr indent="540000" algn="just">
              <a:lnSpc>
                <a:spcPct val="130000"/>
              </a:lnSpc>
            </a:pPr>
            <a:r>
              <a:rPr lang="zh-CN" altLang="en-US"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新时代的大学生要更加自觉地尊崇宪法、学习宪法、遵守宪法、维护宪法、运用宪法，大力弘扬宪法精神，不断增强宪法意识，把宪法作为判断大是大非的准绳，同一切破坏宪法权威、践踏宪法尊严的行为作斗争。</a:t>
            </a:r>
          </a:p>
        </p:txBody>
      </p:sp>
      <p:pic>
        <p:nvPicPr>
          <p:cNvPr id="7" name="内容占位符 6">
            <a:extLst>
              <a:ext uri="{FF2B5EF4-FFF2-40B4-BE49-F238E27FC236}">
                <a16:creationId xmlns="" xmlns:a16="http://schemas.microsoft.com/office/drawing/2014/main" id="{5CBE39AE-FB94-432F-A3E0-356B34F4DCC9}"/>
              </a:ext>
            </a:extLst>
          </p:cNvPr>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922280" y="3044527"/>
            <a:ext cx="3452209" cy="2293726"/>
          </a:xfrm>
          <a:prstGeom prst="rect">
            <a:avLst/>
          </a:prstGeom>
          <a:effectLst>
            <a:softEdge rad="355600"/>
          </a:effectLst>
        </p:spPr>
      </p:pic>
    </p:spTree>
    <p:extLst>
      <p:ext uri="{BB962C8B-B14F-4D97-AF65-F5344CB8AC3E}">
        <p14:creationId xmlns="" xmlns:p14="http://schemas.microsoft.com/office/powerpoint/2010/main" val="20814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46450" y="215410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我国宪法的基本原则</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408771" y="2114130"/>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4334953" y="213353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39188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5" name="Rectangle 3"/>
          <p:cNvSpPr>
            <a:spLocks noGrp="1" noChangeArrowheads="1"/>
          </p:cNvSpPr>
          <p:nvPr>
            <p:ph type="body" idx="1"/>
          </p:nvPr>
        </p:nvSpPr>
        <p:spPr>
          <a:xfrm>
            <a:off x="1618489" y="2455827"/>
            <a:ext cx="5781771" cy="3959225"/>
          </a:xfrm>
        </p:spPr>
        <p:txBody>
          <a:bodyPr/>
          <a:lstStyle/>
          <a:p>
            <a:pPr eaLnBrk="1" hangingPunct="1">
              <a:lnSpc>
                <a:spcPct val="90000"/>
              </a:lnSpc>
            </a:pPr>
            <a:r>
              <a:rPr lang="zh-CN" altLang="en-US" sz="2400" b="1" dirty="0">
                <a:latin typeface="楷体" panose="02010609060101010101" pitchFamily="49" charset="-122"/>
                <a:ea typeface="楷体" panose="02010609060101010101" pitchFamily="49" charset="-122"/>
              </a:rPr>
              <a:t>宪法的基本原则是贯穿宪法规范始终，对宪法的制定、修改、实施、遵守等环节起指导作用的基本准则。</a:t>
            </a:r>
          </a:p>
          <a:p>
            <a:pPr eaLnBrk="1" hangingPunct="1">
              <a:lnSpc>
                <a:spcPct val="90000"/>
              </a:lnSpc>
            </a:pPr>
            <a:endParaRPr lang="zh-CN" altLang="en-US" sz="2400" b="1" dirty="0">
              <a:latin typeface="楷体" panose="02010609060101010101" pitchFamily="49" charset="-122"/>
              <a:ea typeface="楷体" panose="02010609060101010101" pitchFamily="49" charset="-122"/>
            </a:endParaRPr>
          </a:p>
          <a:p>
            <a:pPr eaLnBrk="1" hangingPunct="1">
              <a:lnSpc>
                <a:spcPct val="90000"/>
              </a:lnSpc>
            </a:pPr>
            <a:r>
              <a:rPr lang="zh-CN" altLang="en-US" sz="2400" b="1" dirty="0">
                <a:latin typeface="楷体" panose="02010609060101010101" pitchFamily="49" charset="-122"/>
                <a:ea typeface="楷体" panose="02010609060101010101" pitchFamily="49" charset="-122"/>
              </a:rPr>
              <a:t>宪法的基本原则集中反映了规范权力运行、保障公民权利的基本精神，体现了社会主义法治的根本性质。 </a:t>
            </a:r>
          </a:p>
          <a:p>
            <a:pPr eaLnBrk="1" hangingPunct="1">
              <a:lnSpc>
                <a:spcPct val="90000"/>
              </a:lnSpc>
            </a:pPr>
            <a:endParaRPr lang="en-US" altLang="zh-CN" sz="2400" b="1" dirty="0">
              <a:latin typeface="楷体" panose="02010609060101010101" pitchFamily="49" charset="-122"/>
              <a:ea typeface="楷体" panose="02010609060101010101" pitchFamily="49" charset="-122"/>
            </a:endParaRPr>
          </a:p>
        </p:txBody>
      </p:sp>
      <p:pic>
        <p:nvPicPr>
          <p:cNvPr id="37893" name="Picture 6">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372658" y="2349501"/>
            <a:ext cx="2376488" cy="295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 xmlns:a16="http://schemas.microsoft.com/office/drawing/2014/main" id="{80A88148-EEE1-443E-919F-2B3DF8C3A4D6}"/>
              </a:ext>
            </a:extLst>
          </p:cNvPr>
          <p:cNvSpPr txBox="1"/>
          <p:nvPr/>
        </p:nvSpPr>
        <p:spPr>
          <a:xfrm>
            <a:off x="2769326" y="1419497"/>
            <a:ext cx="2124892"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宪法基本原则</a:t>
            </a:r>
          </a:p>
        </p:txBody>
      </p:sp>
    </p:spTree>
    <p:extLst>
      <p:ext uri="{BB962C8B-B14F-4D97-AF65-F5344CB8AC3E}">
        <p14:creationId xmlns="" xmlns:p14="http://schemas.microsoft.com/office/powerpoint/2010/main" val="4129491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wipe(left)">
                                      <p:cBhvr>
                                        <p:cTn id="7" dur="500"/>
                                        <p:tgtEl>
                                          <p:spTgt spid="1925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2515">
                                            <p:txEl>
                                              <p:pRg st="2" end="2"/>
                                            </p:txEl>
                                          </p:spTgt>
                                        </p:tgtEl>
                                        <p:attrNameLst>
                                          <p:attrName>style.visibility</p:attrName>
                                        </p:attrNameLst>
                                      </p:cBhvr>
                                      <p:to>
                                        <p:strVal val="visible"/>
                                      </p:to>
                                    </p:set>
                                    <p:animEffect transition="in" filter="wipe(left)">
                                      <p:cBhvr>
                                        <p:cTn id="12" dur="500"/>
                                        <p:tgtEl>
                                          <p:spTgt spid="1925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接点 4">
            <a:extLst>
              <a:ext uri="{FF2B5EF4-FFF2-40B4-BE49-F238E27FC236}">
                <a16:creationId xmlns="" xmlns:a16="http://schemas.microsoft.com/office/drawing/2014/main" id="{D7694B9D-F316-48E7-A14F-9C46427FA76C}"/>
              </a:ext>
            </a:extLst>
          </p:cNvPr>
          <p:cNvSpPr/>
          <p:nvPr/>
        </p:nvSpPr>
        <p:spPr>
          <a:xfrm>
            <a:off x="3259185" y="1885404"/>
            <a:ext cx="4990010" cy="387313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 xmlns:a16="http://schemas.microsoft.com/office/drawing/2014/main" id="{DF6ACAF3-9531-4AFB-A52E-F3C9826ACAA1}"/>
              </a:ext>
            </a:extLst>
          </p:cNvPr>
          <p:cNvSpPr/>
          <p:nvPr/>
        </p:nvSpPr>
        <p:spPr>
          <a:xfrm>
            <a:off x="5103223" y="1839685"/>
            <a:ext cx="104503"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 xmlns:a16="http://schemas.microsoft.com/office/drawing/2014/main" id="{FC9E6B5C-56F4-4A3E-9D9A-9015AFE8C29E}"/>
              </a:ext>
            </a:extLst>
          </p:cNvPr>
          <p:cNvSpPr/>
          <p:nvPr/>
        </p:nvSpPr>
        <p:spPr>
          <a:xfrm>
            <a:off x="4868091" y="1482633"/>
            <a:ext cx="1924595" cy="71410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党的领导的原则</a:t>
            </a:r>
          </a:p>
        </p:txBody>
      </p:sp>
      <p:sp>
        <p:nvSpPr>
          <p:cNvPr id="8" name="矩形: 圆角 7">
            <a:extLst>
              <a:ext uri="{FF2B5EF4-FFF2-40B4-BE49-F238E27FC236}">
                <a16:creationId xmlns="" xmlns:a16="http://schemas.microsoft.com/office/drawing/2014/main" id="{99DF5605-3491-46EB-9394-5ACB0CDDE666}"/>
              </a:ext>
            </a:extLst>
          </p:cNvPr>
          <p:cNvSpPr/>
          <p:nvPr/>
        </p:nvSpPr>
        <p:spPr>
          <a:xfrm>
            <a:off x="7141026" y="2856411"/>
            <a:ext cx="1680757" cy="74893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人民当家作主原则</a:t>
            </a:r>
          </a:p>
        </p:txBody>
      </p:sp>
      <p:sp>
        <p:nvSpPr>
          <p:cNvPr id="9" name="矩形: 圆角 8">
            <a:extLst>
              <a:ext uri="{FF2B5EF4-FFF2-40B4-BE49-F238E27FC236}">
                <a16:creationId xmlns="" xmlns:a16="http://schemas.microsoft.com/office/drawing/2014/main" id="{144B7BC1-C049-4A25-98E7-7F22210A9947}"/>
              </a:ext>
            </a:extLst>
          </p:cNvPr>
          <p:cNvSpPr/>
          <p:nvPr/>
        </p:nvSpPr>
        <p:spPr>
          <a:xfrm>
            <a:off x="2786743" y="2786743"/>
            <a:ext cx="1802674" cy="74893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尊重和保障人权原则</a:t>
            </a:r>
          </a:p>
        </p:txBody>
      </p:sp>
      <p:sp>
        <p:nvSpPr>
          <p:cNvPr id="10" name="矩形: 圆角 9">
            <a:extLst>
              <a:ext uri="{FF2B5EF4-FFF2-40B4-BE49-F238E27FC236}">
                <a16:creationId xmlns="" xmlns:a16="http://schemas.microsoft.com/office/drawing/2014/main" id="{0729E6BB-97E6-420B-AC95-D3376F837217}"/>
              </a:ext>
            </a:extLst>
          </p:cNvPr>
          <p:cNvSpPr/>
          <p:nvPr/>
        </p:nvSpPr>
        <p:spPr>
          <a:xfrm>
            <a:off x="3574870" y="5025933"/>
            <a:ext cx="1550125" cy="71410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社会主义法治原则</a:t>
            </a:r>
          </a:p>
        </p:txBody>
      </p:sp>
      <p:sp>
        <p:nvSpPr>
          <p:cNvPr id="11" name="矩形: 圆角 10">
            <a:extLst>
              <a:ext uri="{FF2B5EF4-FFF2-40B4-BE49-F238E27FC236}">
                <a16:creationId xmlns="" xmlns:a16="http://schemas.microsoft.com/office/drawing/2014/main" id="{06C828CC-F432-4F5D-97A9-863B40CB1567}"/>
              </a:ext>
            </a:extLst>
          </p:cNvPr>
          <p:cNvSpPr/>
          <p:nvPr/>
        </p:nvSpPr>
        <p:spPr>
          <a:xfrm>
            <a:off x="6792686" y="4991098"/>
            <a:ext cx="1550125" cy="74893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民主集中制原则</a:t>
            </a:r>
          </a:p>
        </p:txBody>
      </p:sp>
    </p:spTree>
    <p:extLst>
      <p:ext uri="{BB962C8B-B14F-4D97-AF65-F5344CB8AC3E}">
        <p14:creationId xmlns="" xmlns:p14="http://schemas.microsoft.com/office/powerpoint/2010/main" val="1440654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3075497" y="1478726"/>
            <a:ext cx="3394075" cy="1138237"/>
          </a:xfrm>
        </p:spPr>
        <p:txBody>
          <a:bodyPr/>
          <a:lstStyle/>
          <a:p>
            <a:pPr eaLnBrk="1" hangingPunct="1"/>
            <a:r>
              <a:rPr lang="zh-CN" altLang="en-US" sz="3600" b="1" dirty="0">
                <a:solidFill>
                  <a:srgbClr val="FF3300"/>
                </a:solidFill>
                <a:ea typeface="黑体" panose="02010609060101010101" pitchFamily="49" charset="-122"/>
              </a:rPr>
              <a:t>党的领导原则</a:t>
            </a:r>
          </a:p>
        </p:txBody>
      </p:sp>
      <p:sp>
        <p:nvSpPr>
          <p:cNvPr id="167939" name="Rectangle 3"/>
          <p:cNvSpPr>
            <a:spLocks noGrp="1" noChangeArrowheads="1"/>
          </p:cNvSpPr>
          <p:nvPr>
            <p:ph type="body" idx="1"/>
          </p:nvPr>
        </p:nvSpPr>
        <p:spPr>
          <a:xfrm>
            <a:off x="1750120" y="2969698"/>
            <a:ext cx="5384326" cy="3024187"/>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党的领导是人民当家作主的根本保证，是中国特色社会主义最本质的特征，是中国特色社会主义制度最大的优势。</a:t>
            </a:r>
          </a:p>
          <a:p>
            <a:pPr eaLnBrk="1" hangingPunct="1">
              <a:lnSpc>
                <a:spcPct val="80000"/>
              </a:lnSpc>
            </a:pPr>
            <a:r>
              <a:rPr lang="zh-CN" altLang="en-US" sz="2400" b="1" dirty="0">
                <a:latin typeface="楷体" panose="02010609060101010101" pitchFamily="49" charset="-122"/>
                <a:ea typeface="楷体" panose="02010609060101010101" pitchFamily="49" charset="-122"/>
              </a:rPr>
              <a:t>宪法从法律上保证了中国共产党在国家中的执政地位，是对中国共产党领导人民在各个历史时期奋斗成果的确认，也是对国家性质和根本制度的确认，集中体现了党的主张和中国最广大人民的意志高度统一。</a:t>
            </a:r>
          </a:p>
          <a:p>
            <a:pPr eaLnBrk="1" hangingPunct="1">
              <a:lnSpc>
                <a:spcPct val="80000"/>
              </a:lnSpc>
            </a:pPr>
            <a:endParaRPr lang="en-US" altLang="zh-CN" sz="2400" dirty="0">
              <a:latin typeface="楷体" panose="02010609060101010101" pitchFamily="49" charset="-122"/>
              <a:ea typeface="楷体" panose="02010609060101010101" pitchFamily="49" charset="-122"/>
            </a:endParaRPr>
          </a:p>
        </p:txBody>
      </p:sp>
      <p:pic>
        <p:nvPicPr>
          <p:cNvPr id="39941" name="Picture 6">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849234" y="2852739"/>
            <a:ext cx="2879725" cy="2016125"/>
          </a:xfrm>
          <a:prstGeom prst="rect">
            <a:avLst/>
          </a:prstGeom>
          <a:noFill/>
          <a:ln>
            <a:noFill/>
          </a:ln>
          <a:effectLst>
            <a:softEdge rad="3429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025411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fade">
                                      <p:cBhvr>
                                        <p:cTn id="7" dur="2000"/>
                                        <p:tgtEl>
                                          <p:spTgt spid="167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7939">
                                            <p:txEl>
                                              <p:pRg st="0" end="0"/>
                                            </p:txEl>
                                          </p:spTgt>
                                        </p:tgtEl>
                                        <p:attrNameLst>
                                          <p:attrName>style.visibility</p:attrName>
                                        </p:attrNameLst>
                                      </p:cBhvr>
                                      <p:to>
                                        <p:strVal val="visible"/>
                                      </p:to>
                                    </p:set>
                                    <p:animEffect transition="in" filter="wipe(left)">
                                      <p:cBhvr>
                                        <p:cTn id="12" dur="500"/>
                                        <p:tgtEl>
                                          <p:spTgt spid="1679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7939">
                                            <p:txEl>
                                              <p:pRg st="1" end="1"/>
                                            </p:txEl>
                                          </p:spTgt>
                                        </p:tgtEl>
                                        <p:attrNameLst>
                                          <p:attrName>style.visibility</p:attrName>
                                        </p:attrNameLst>
                                      </p:cBhvr>
                                      <p:to>
                                        <p:strVal val="visible"/>
                                      </p:to>
                                    </p:set>
                                    <p:animEffect transition="in" filter="wipe(left)">
                                      <p:cBhvr>
                                        <p:cTn id="17" dur="500"/>
                                        <p:tgtEl>
                                          <p:spTgt spid="1679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p:bldP spid="167939"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2046514" y="1518350"/>
            <a:ext cx="4285899" cy="1138237"/>
          </a:xfrm>
        </p:spPr>
        <p:txBody>
          <a:bodyPr/>
          <a:lstStyle/>
          <a:p>
            <a:pPr eaLnBrk="1" hangingPunct="1"/>
            <a:r>
              <a:rPr lang="zh-CN" altLang="en-US" sz="3600" b="1" dirty="0">
                <a:solidFill>
                  <a:srgbClr val="FF3300"/>
                </a:solidFill>
                <a:ea typeface="黑体" panose="02010609060101010101" pitchFamily="49" charset="-122"/>
              </a:rPr>
              <a:t>人民当家作主原则</a:t>
            </a:r>
          </a:p>
        </p:txBody>
      </p:sp>
      <p:sp>
        <p:nvSpPr>
          <p:cNvPr id="197635" name="Rectangle 3"/>
          <p:cNvSpPr>
            <a:spLocks noGrp="1" noChangeArrowheads="1"/>
          </p:cNvSpPr>
          <p:nvPr>
            <p:ph type="body" idx="1"/>
          </p:nvPr>
        </p:nvSpPr>
        <p:spPr>
          <a:xfrm>
            <a:off x="1524001" y="2852739"/>
            <a:ext cx="5292726" cy="3024187"/>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人民当家作主是社会主义民主政治的本质和核心。</a:t>
            </a:r>
            <a:endParaRPr lang="en-US" altLang="zh-CN" sz="2400" b="1" dirty="0">
              <a:latin typeface="楷体" panose="02010609060101010101" pitchFamily="49" charset="-122"/>
              <a:ea typeface="楷体" panose="02010609060101010101" pitchFamily="49" charset="-122"/>
            </a:endParaRPr>
          </a:p>
          <a:p>
            <a:pPr eaLnBrk="1" hangingPunct="1">
              <a:lnSpc>
                <a:spcPct val="80000"/>
              </a:lnSpc>
            </a:pPr>
            <a:endParaRPr lang="en-US" altLang="zh-CN" sz="2400" b="1" dirty="0">
              <a:latin typeface="楷体" panose="02010609060101010101" pitchFamily="49" charset="-122"/>
              <a:ea typeface="楷体" panose="02010609060101010101" pitchFamily="49" charset="-122"/>
            </a:endParaRPr>
          </a:p>
          <a:p>
            <a:pPr eaLnBrk="1" hangingPunct="1">
              <a:lnSpc>
                <a:spcPct val="80000"/>
              </a:lnSpc>
            </a:pPr>
            <a:r>
              <a:rPr lang="zh-CN" altLang="en-US" sz="2400" b="1" dirty="0">
                <a:latin typeface="楷体" panose="02010609060101010101" pitchFamily="49" charset="-122"/>
                <a:ea typeface="楷体" panose="02010609060101010101" pitchFamily="49" charset="-122"/>
              </a:rPr>
              <a:t>我国现行宪法第２条规定：“中华人民共和国的一切权力属于人民。”这就是对人民当家作主的确认，强调国家的一切权利属于人民，并通过多方面表现出来。</a:t>
            </a:r>
            <a:r>
              <a:rPr lang="zh-CN" altLang="en-US" sz="2400" dirty="0">
                <a:latin typeface="楷体" panose="02010609060101010101" pitchFamily="49" charset="-122"/>
                <a:ea typeface="楷体" panose="02010609060101010101" pitchFamily="49" charset="-122"/>
              </a:rPr>
              <a:t> </a:t>
            </a:r>
          </a:p>
        </p:txBody>
      </p:sp>
      <p:pic>
        <p:nvPicPr>
          <p:cNvPr id="40965" name="Picture 11" descr="Democracy1">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35864" y="2997201"/>
            <a:ext cx="2181225" cy="266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275630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2000"/>
                                        <p:tgtEl>
                                          <p:spTgt spid="197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7635">
                                            <p:txEl>
                                              <p:pRg st="0" end="0"/>
                                            </p:txEl>
                                          </p:spTgt>
                                        </p:tgtEl>
                                        <p:attrNameLst>
                                          <p:attrName>style.visibility</p:attrName>
                                        </p:attrNameLst>
                                      </p:cBhvr>
                                      <p:to>
                                        <p:strVal val="visible"/>
                                      </p:to>
                                    </p:set>
                                    <p:animEffect transition="in" filter="wipe(left)">
                                      <p:cBhvr>
                                        <p:cTn id="12" dur="500"/>
                                        <p:tgtEl>
                                          <p:spTgt spid="1976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7635">
                                            <p:txEl>
                                              <p:pRg st="2" end="2"/>
                                            </p:txEl>
                                          </p:spTgt>
                                        </p:tgtEl>
                                        <p:attrNameLst>
                                          <p:attrName>style.visibility</p:attrName>
                                        </p:attrNameLst>
                                      </p:cBhvr>
                                      <p:to>
                                        <p:strVal val="visible"/>
                                      </p:to>
                                    </p:set>
                                    <p:animEffect transition="in" filter="wipe(left)">
                                      <p:cBhvr>
                                        <p:cTn id="17" dur="500"/>
                                        <p:tgtEl>
                                          <p:spTgt spid="1976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4" grpId="0"/>
      <p:bldP spid="197635"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1628503" y="1884491"/>
            <a:ext cx="4546237" cy="1138237"/>
          </a:xfrm>
        </p:spPr>
        <p:txBody>
          <a:bodyPr/>
          <a:lstStyle/>
          <a:p>
            <a:pPr eaLnBrk="1" hangingPunct="1"/>
            <a:r>
              <a:rPr lang="zh-CN" altLang="en-US" sz="3600" b="1" dirty="0">
                <a:solidFill>
                  <a:srgbClr val="FF3300"/>
                </a:solidFill>
                <a:ea typeface="黑体" panose="02010609060101010101" pitchFamily="49" charset="-122"/>
              </a:rPr>
              <a:t>尊重和保障人权原则</a:t>
            </a:r>
          </a:p>
        </p:txBody>
      </p:sp>
      <p:sp>
        <p:nvSpPr>
          <p:cNvPr id="198659" name="Rectangle 3"/>
          <p:cNvSpPr>
            <a:spLocks noGrp="1" noChangeArrowheads="1"/>
          </p:cNvSpPr>
          <p:nvPr>
            <p:ph type="body" idx="1"/>
          </p:nvPr>
        </p:nvSpPr>
        <p:spPr>
          <a:xfrm>
            <a:off x="1408176" y="2882537"/>
            <a:ext cx="4415346" cy="3634341"/>
          </a:xfrm>
        </p:spPr>
        <p:txBody>
          <a:bodyPr/>
          <a:lstStyle/>
          <a:p>
            <a:pPr eaLnBrk="1" hangingPunct="1">
              <a:lnSpc>
                <a:spcPct val="80000"/>
              </a:lnSpc>
            </a:pPr>
            <a:r>
              <a:rPr lang="zh-CN" altLang="en-US" sz="2000" b="1" dirty="0">
                <a:latin typeface="楷体" panose="02010609060101010101" pitchFamily="49" charset="-122"/>
                <a:ea typeface="楷体" panose="02010609060101010101" pitchFamily="49" charset="-122"/>
              </a:rPr>
              <a:t>法治是人权得以实现的保障。宪法确立尊重和保障人权的原则，对公民的基本权利和自由作出全面规定，依法保障公民的生存权和发展权。</a:t>
            </a: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尊重和保障人权原则入宪以来，我国在完善人权保障法律体系、依法行政保障公民合法权益、有效提升人权司法保障水平等方面取得了进展，推动了人权事业不断进步</a:t>
            </a:r>
            <a:r>
              <a:rPr lang="zh-CN" altLang="zh-CN" sz="2000" b="1" dirty="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pic>
        <p:nvPicPr>
          <p:cNvPr id="41989" name="Picture 7" descr="xin_472040508230656218731"/>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705092" y="1493457"/>
            <a:ext cx="4032250" cy="476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692419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8658"/>
                                        </p:tgtEl>
                                        <p:attrNameLst>
                                          <p:attrName>style.visibility</p:attrName>
                                        </p:attrNameLst>
                                      </p:cBhvr>
                                      <p:to>
                                        <p:strVal val="visible"/>
                                      </p:to>
                                    </p:set>
                                    <p:animEffect transition="in" filter="fade">
                                      <p:cBhvr>
                                        <p:cTn id="7" dur="2000"/>
                                        <p:tgtEl>
                                          <p:spTgt spid="198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8659">
                                            <p:txEl>
                                              <p:pRg st="0" end="0"/>
                                            </p:txEl>
                                          </p:spTgt>
                                        </p:tgtEl>
                                        <p:attrNameLst>
                                          <p:attrName>style.visibility</p:attrName>
                                        </p:attrNameLst>
                                      </p:cBhvr>
                                      <p:to>
                                        <p:strVal val="visible"/>
                                      </p:to>
                                    </p:set>
                                    <p:animEffect transition="in" filter="wipe(left)">
                                      <p:cBhvr>
                                        <p:cTn id="12" dur="500"/>
                                        <p:tgtEl>
                                          <p:spTgt spid="1986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8659">
                                            <p:txEl>
                                              <p:pRg st="2" end="2"/>
                                            </p:txEl>
                                          </p:spTgt>
                                        </p:tgtEl>
                                        <p:attrNameLst>
                                          <p:attrName>style.visibility</p:attrName>
                                        </p:attrNameLst>
                                      </p:cBhvr>
                                      <p:to>
                                        <p:strVal val="visible"/>
                                      </p:to>
                                    </p:set>
                                    <p:animEffect transition="in" filter="wipe(left)">
                                      <p:cBhvr>
                                        <p:cTn id="17" dur="500"/>
                                        <p:tgtEl>
                                          <p:spTgt spid="198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p:bldP spid="198659"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711121" y="1687242"/>
            <a:ext cx="4249738" cy="1138237"/>
          </a:xfrm>
        </p:spPr>
        <p:txBody>
          <a:bodyPr/>
          <a:lstStyle/>
          <a:p>
            <a:pPr eaLnBrk="1" hangingPunct="1"/>
            <a:r>
              <a:rPr lang="zh-CN" altLang="en-US" sz="3600" b="1" dirty="0">
                <a:solidFill>
                  <a:srgbClr val="FF3300"/>
                </a:solidFill>
                <a:ea typeface="黑体" panose="02010609060101010101" pitchFamily="49" charset="-122"/>
              </a:rPr>
              <a:t>社会主义法治原则</a:t>
            </a:r>
          </a:p>
        </p:txBody>
      </p:sp>
      <p:sp>
        <p:nvSpPr>
          <p:cNvPr id="199683" name="Rectangle 3"/>
          <p:cNvSpPr>
            <a:spLocks noGrp="1" noChangeArrowheads="1"/>
          </p:cNvSpPr>
          <p:nvPr>
            <p:ph type="body" idx="1"/>
          </p:nvPr>
        </p:nvSpPr>
        <p:spPr>
          <a:xfrm>
            <a:off x="1005840" y="3234945"/>
            <a:ext cx="5090160" cy="2735263"/>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我国宪法明确规定实行依法治国，建设社会主义法治国家。</a:t>
            </a:r>
          </a:p>
          <a:p>
            <a:pPr eaLnBrk="1" hangingPunct="1">
              <a:lnSpc>
                <a:spcPct val="80000"/>
              </a:lnSpc>
            </a:pPr>
            <a:endParaRPr lang="zh-CN" altLang="en-US" sz="2400" b="1" dirty="0">
              <a:latin typeface="楷体" panose="02010609060101010101" pitchFamily="49" charset="-122"/>
              <a:ea typeface="楷体" panose="02010609060101010101" pitchFamily="49" charset="-122"/>
            </a:endParaRPr>
          </a:p>
          <a:p>
            <a:pPr eaLnBrk="1" hangingPunct="1">
              <a:lnSpc>
                <a:spcPct val="80000"/>
              </a:lnSpc>
            </a:pPr>
            <a:r>
              <a:rPr lang="zh-CN" altLang="en-US" sz="2400" b="1" dirty="0">
                <a:latin typeface="楷体" panose="02010609060101010101" pitchFamily="49" charset="-122"/>
                <a:ea typeface="楷体" panose="02010609060101010101" pitchFamily="49" charset="-122"/>
              </a:rPr>
              <a:t>社会主义法治原则要求任何组织和个人都要在宪法和法律范围内活动，一切违法行为都应受到法律的追究。</a:t>
            </a:r>
          </a:p>
        </p:txBody>
      </p:sp>
      <p:pic>
        <p:nvPicPr>
          <p:cNvPr id="43013" name="Picture 7" descr="xin_052090414184098422041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288758" y="2334737"/>
            <a:ext cx="2951162" cy="310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78687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fade">
                                      <p:cBhvr>
                                        <p:cTn id="7" dur="2000"/>
                                        <p:tgtEl>
                                          <p:spTgt spid="199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9683">
                                            <p:txEl>
                                              <p:pRg st="0" end="0"/>
                                            </p:txEl>
                                          </p:spTgt>
                                        </p:tgtEl>
                                        <p:attrNameLst>
                                          <p:attrName>style.visibility</p:attrName>
                                        </p:attrNameLst>
                                      </p:cBhvr>
                                      <p:to>
                                        <p:strVal val="visible"/>
                                      </p:to>
                                    </p:set>
                                    <p:animEffect transition="in" filter="wipe(left)">
                                      <p:cBhvr>
                                        <p:cTn id="12" dur="500"/>
                                        <p:tgtEl>
                                          <p:spTgt spid="1996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wipe(left)">
                                      <p:cBhvr>
                                        <p:cTn id="17" dur="500"/>
                                        <p:tgtEl>
                                          <p:spTgt spid="199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P spid="19968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771035" y="868264"/>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宪法的概念</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575326" y="859472"/>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545468" y="87623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6" name="Rectangle 3"/>
          <p:cNvSpPr txBox="1">
            <a:spLocks noChangeArrowheads="1"/>
          </p:cNvSpPr>
          <p:nvPr/>
        </p:nvSpPr>
        <p:spPr>
          <a:xfrm>
            <a:off x="1068266" y="2063994"/>
            <a:ext cx="7239000" cy="4103688"/>
          </a:xfrm>
          <a:prstGeom prst="rect">
            <a:avLst/>
          </a:prstGeom>
        </p:spPr>
        <p:txBody>
          <a:bodyPr/>
          <a:lstStyle/>
          <a:p>
            <a:pPr marL="228600" marR="0" lvl="0" indent="-228600" algn="l" defTabSz="914400" rtl="0" eaLnBrk="1" fontAlgn="auto" latinLnBrk="0" hangingPunct="1">
              <a:lnSpc>
                <a:spcPct val="120000"/>
              </a:lnSpc>
              <a:spcBef>
                <a:spcPct val="50000"/>
              </a:spcBef>
              <a:spcAft>
                <a:spcPts val="0"/>
              </a:spcAft>
              <a:buClrTx/>
              <a:buSzTx/>
              <a:buFontTx/>
              <a:buNone/>
              <a:tabLst/>
              <a:defRPr/>
            </a:pPr>
            <a:r>
              <a:rPr kumimoji="1" lang="en-US" altLang="zh-CN" sz="2000" b="1" i="0" u="none" strike="noStrike" kern="1200" cap="none" spc="0" normalizeH="0" baseline="0" noProof="0" smtClean="0">
                <a:ln>
                  <a:noFill/>
                </a:ln>
                <a:solidFill>
                  <a:schemeClr val="tx2"/>
                </a:solidFill>
                <a:effectLst/>
                <a:uLnTx/>
                <a:uFillTx/>
                <a:latin typeface="+mn-lt"/>
                <a:ea typeface="楷体_GB2312" pitchFamily="49" charset="-122"/>
                <a:cs typeface="+mn-cs"/>
              </a:rPr>
              <a:t>     </a:t>
            </a:r>
            <a:r>
              <a:rPr kumimoji="1" lang="zh-CN" altLang="en-US" sz="1800" b="1" i="0" u="none" strike="noStrike" kern="1200" cap="none" spc="0" normalizeH="0" baseline="0" noProof="0" smtClean="0">
                <a:ln>
                  <a:noFill/>
                </a:ln>
                <a:solidFill>
                  <a:schemeClr val="tx2"/>
                </a:solidFill>
                <a:effectLst/>
                <a:uLnTx/>
                <a:uFillTx/>
                <a:latin typeface="+mn-lt"/>
                <a:ea typeface="楷体_GB2312" pitchFamily="49" charset="-122"/>
                <a:cs typeface="+mn-cs"/>
              </a:rPr>
              <a:t>宪法是国家根本法，具有最高的法律地位、法律权威、法律效力，具有根本性、全局性、稳定性，长期性，是治国安邦的意章程。</a:t>
            </a:r>
          </a:p>
          <a:p>
            <a:pPr marL="228600" marR="0" lvl="0" indent="-228600" algn="l" defTabSz="914400" rtl="0" eaLnBrk="1" fontAlgn="auto" latinLnBrk="0" hangingPunct="1">
              <a:lnSpc>
                <a:spcPct val="120000"/>
              </a:lnSpc>
              <a:spcBef>
                <a:spcPct val="50000"/>
              </a:spcBef>
              <a:spcAft>
                <a:spcPts val="0"/>
              </a:spcAft>
              <a:buClrTx/>
              <a:buSzTx/>
              <a:buFontTx/>
              <a:buNone/>
              <a:tabLst/>
              <a:defRPr/>
            </a:pPr>
            <a:r>
              <a:rPr kumimoji="1" lang="zh-CN" altLang="en-US" sz="1800" b="1" i="0" u="none" strike="noStrike" kern="1200" cap="none" spc="0" normalizeH="0" baseline="0" noProof="0" smtClean="0">
                <a:ln>
                  <a:noFill/>
                </a:ln>
                <a:solidFill>
                  <a:schemeClr val="tx2"/>
                </a:solidFill>
                <a:effectLst/>
                <a:uLnTx/>
                <a:uFillTx/>
                <a:latin typeface="+mn-lt"/>
                <a:ea typeface="楷体_GB2312" pitchFamily="49" charset="-122"/>
                <a:cs typeface="+mn-cs"/>
              </a:rPr>
              <a:t>      宪法是一国法律体系的核心组成部分，它集中反映各种政治力量的实际对比关系，规定国家的根本制度、根本任务和国家生活中最重要的原则，规定公民的基本权利和义务以及国家政权的组织等内容，是国家的根本法，具有最大的权威性和最高的法律效力。</a:t>
            </a:r>
          </a:p>
          <a:p>
            <a:pPr marL="228600" marR="0" lvl="0" indent="-228600" algn="l" defTabSz="914400" rtl="0" eaLnBrk="1" fontAlgn="auto" latinLnBrk="0" hangingPunct="1">
              <a:lnSpc>
                <a:spcPct val="80000"/>
              </a:lnSpc>
              <a:spcBef>
                <a:spcPts val="100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图片 6" descr="宪法地位.png"/>
          <p:cNvPicPr>
            <a:picLocks noChangeAspect="1"/>
          </p:cNvPicPr>
          <p:nvPr/>
        </p:nvPicPr>
        <p:blipFill>
          <a:blip r:embed="rId2"/>
          <a:srcRect b="3125"/>
          <a:stretch>
            <a:fillRect/>
          </a:stretch>
        </p:blipFill>
        <p:spPr bwMode="auto">
          <a:xfrm>
            <a:off x="8317523" y="3270983"/>
            <a:ext cx="3457495" cy="3060700"/>
          </a:xfrm>
          <a:prstGeom prst="rect">
            <a:avLst/>
          </a:prstGeom>
          <a:noFill/>
          <a:ln w="9525">
            <a:noFill/>
            <a:miter lim="800000"/>
            <a:headEnd/>
            <a:tailEnd/>
          </a:ln>
        </p:spPr>
      </p:pic>
    </p:spTree>
    <p:extLst>
      <p:ext uri="{BB962C8B-B14F-4D97-AF65-F5344CB8AC3E}">
        <p14:creationId xmlns="" xmlns:p14="http://schemas.microsoft.com/office/powerpoint/2010/main" val="355288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2343658" y="1643064"/>
            <a:ext cx="4249738" cy="1138237"/>
          </a:xfrm>
        </p:spPr>
        <p:txBody>
          <a:bodyPr/>
          <a:lstStyle/>
          <a:p>
            <a:pPr eaLnBrk="1" hangingPunct="1"/>
            <a:r>
              <a:rPr lang="zh-CN" altLang="en-US" sz="3600" b="1" dirty="0">
                <a:solidFill>
                  <a:srgbClr val="FF3300"/>
                </a:solidFill>
                <a:ea typeface="黑体" panose="02010609060101010101" pitchFamily="49" charset="-122"/>
              </a:rPr>
              <a:t>民主集中制原则</a:t>
            </a:r>
          </a:p>
        </p:txBody>
      </p:sp>
      <p:sp>
        <p:nvSpPr>
          <p:cNvPr id="200707" name="Rectangle 3"/>
          <p:cNvSpPr>
            <a:spLocks noGrp="1" noChangeArrowheads="1"/>
          </p:cNvSpPr>
          <p:nvPr>
            <p:ph type="body" idx="1"/>
          </p:nvPr>
        </p:nvSpPr>
        <p:spPr>
          <a:xfrm>
            <a:off x="1606991" y="2679891"/>
            <a:ext cx="5240376" cy="2735263"/>
          </a:xfrm>
        </p:spPr>
        <p:txBody>
          <a:bodyPr/>
          <a:lstStyle/>
          <a:p>
            <a:pPr eaLnBrk="1" hangingPunct="1">
              <a:lnSpc>
                <a:spcPct val="80000"/>
              </a:lnSpc>
            </a:pPr>
            <a:r>
              <a:rPr lang="zh-CN" altLang="en-US" sz="2400" b="1" dirty="0">
                <a:latin typeface="楷体" panose="02010609060101010101" pitchFamily="49" charset="-122"/>
                <a:ea typeface="楷体" panose="02010609060101010101" pitchFamily="49" charset="-122"/>
              </a:rPr>
              <a:t>民主集中制是我国国家组织形式和活动方式的基本原则，是我国国家制度的突出特点和优势，也是集中全党全国人民集体智慧，实现科学决策、民主决策的基本原则和主要途径。</a:t>
            </a:r>
          </a:p>
          <a:p>
            <a:pPr eaLnBrk="1" hangingPunct="1">
              <a:lnSpc>
                <a:spcPct val="80000"/>
              </a:lnSpc>
            </a:pPr>
            <a:endParaRPr lang="zh-CN" altLang="en-US" sz="2400" b="1" dirty="0">
              <a:latin typeface="楷体" panose="02010609060101010101" pitchFamily="49" charset="-122"/>
              <a:ea typeface="楷体" panose="02010609060101010101" pitchFamily="49" charset="-122"/>
            </a:endParaRPr>
          </a:p>
          <a:p>
            <a:pPr eaLnBrk="1" hangingPunct="1">
              <a:lnSpc>
                <a:spcPct val="80000"/>
              </a:lnSpc>
            </a:pPr>
            <a:r>
              <a:rPr lang="zh-CN" altLang="en-US" sz="2400" b="1" dirty="0">
                <a:latin typeface="楷体" panose="02010609060101010101" pitchFamily="49" charset="-122"/>
                <a:ea typeface="楷体" panose="02010609060101010101" pitchFamily="49" charset="-122"/>
              </a:rPr>
              <a:t>我国宪法规定，中华人民共和国的国家机构实行民主集中制的原则。</a:t>
            </a:r>
            <a:r>
              <a:rPr lang="zh-CN" altLang="en-US" sz="2400" dirty="0"/>
              <a:t> </a:t>
            </a:r>
          </a:p>
        </p:txBody>
      </p:sp>
      <p:pic>
        <p:nvPicPr>
          <p:cNvPr id="44037" name="Picture 7" descr="民主集中制"/>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40575" y="2891029"/>
            <a:ext cx="2879725" cy="2524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519939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0706"/>
                                        </p:tgtEl>
                                        <p:attrNameLst>
                                          <p:attrName>style.visibility</p:attrName>
                                        </p:attrNameLst>
                                      </p:cBhvr>
                                      <p:to>
                                        <p:strVal val="visible"/>
                                      </p:to>
                                    </p:set>
                                    <p:animEffect transition="in" filter="fade">
                                      <p:cBhvr>
                                        <p:cTn id="7" dur="2000"/>
                                        <p:tgtEl>
                                          <p:spTgt spid="200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07">
                                            <p:txEl>
                                              <p:pRg st="0" end="0"/>
                                            </p:txEl>
                                          </p:spTgt>
                                        </p:tgtEl>
                                        <p:attrNameLst>
                                          <p:attrName>style.visibility</p:attrName>
                                        </p:attrNameLst>
                                      </p:cBhvr>
                                      <p:to>
                                        <p:strVal val="visible"/>
                                      </p:to>
                                    </p:set>
                                    <p:animEffect transition="in" filter="wipe(left)">
                                      <p:cBhvr>
                                        <p:cTn id="12" dur="500"/>
                                        <p:tgtEl>
                                          <p:spTgt spid="2007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0707">
                                            <p:txEl>
                                              <p:pRg st="2" end="2"/>
                                            </p:txEl>
                                          </p:spTgt>
                                        </p:tgtEl>
                                        <p:attrNameLst>
                                          <p:attrName>style.visibility</p:attrName>
                                        </p:attrNameLst>
                                      </p:cBhvr>
                                      <p:to>
                                        <p:strVal val="visible"/>
                                      </p:to>
                                    </p:set>
                                    <p:animEffect transition="in" filter="wipe(left)">
                                      <p:cBhvr>
                                        <p:cTn id="17" dur="500"/>
                                        <p:tgtEl>
                                          <p:spTgt spid="2007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6" grpId="0"/>
      <p:bldP spid="20070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53B0F24-3BF8-4B9A-AD83-9E1640451880}"/>
              </a:ext>
            </a:extLst>
          </p:cNvPr>
          <p:cNvSpPr>
            <a:spLocks noGrp="1"/>
          </p:cNvSpPr>
          <p:nvPr>
            <p:ph type="title"/>
          </p:nvPr>
        </p:nvSpPr>
        <p:spPr>
          <a:xfrm>
            <a:off x="2360023" y="1210491"/>
            <a:ext cx="9222376" cy="207147"/>
          </a:xfrm>
        </p:spPr>
        <p:txBody>
          <a:bodyPr/>
          <a:lstStyle/>
          <a:p>
            <a:r>
              <a:rPr lang="zh-CN" altLang="en-US" sz="2800" b="1" dirty="0">
                <a:solidFill>
                  <a:srgbClr val="FF0000"/>
                </a:solidFill>
                <a:latin typeface="黑体" panose="02010609060101010101" pitchFamily="49" charset="-122"/>
                <a:ea typeface="黑体" panose="02010609060101010101" pitchFamily="49" charset="-122"/>
              </a:rPr>
              <a:t>依宪治国和西方</a:t>
            </a:r>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宪政</a:t>
            </a: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pic>
        <p:nvPicPr>
          <p:cNvPr id="4" name="Picture 2">
            <a:extLst>
              <a:ext uri="{FF2B5EF4-FFF2-40B4-BE49-F238E27FC236}">
                <a16:creationId xmlns="" xmlns:a16="http://schemas.microsoft.com/office/drawing/2014/main" id="{DC422B05-BA13-43DE-9B0D-08D0DB37BCAB}"/>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a:xfrm>
            <a:off x="1903603" y="2362444"/>
            <a:ext cx="3048264" cy="2883658"/>
          </a:xfrm>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文本框 5">
            <a:extLst>
              <a:ext uri="{FF2B5EF4-FFF2-40B4-BE49-F238E27FC236}">
                <a16:creationId xmlns="" xmlns:a16="http://schemas.microsoft.com/office/drawing/2014/main" id="{4B9551BB-9966-4DD4-BA0D-4C01C3912DBB}"/>
              </a:ext>
            </a:extLst>
          </p:cNvPr>
          <p:cNvSpPr txBox="1"/>
          <p:nvPr/>
        </p:nvSpPr>
        <p:spPr>
          <a:xfrm>
            <a:off x="5364479" y="2746735"/>
            <a:ext cx="5042263"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有人认为讲依宪治国，实质上讲的就是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宪政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；还有人认为我们搞法治，最终就是要走西方</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宪政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道路。</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C00000"/>
                </a:solidFill>
                <a:latin typeface="微软雅黑" panose="020B0503020204020204" pitchFamily="34" charset="-122"/>
                <a:ea typeface="微软雅黑" panose="020B0503020204020204" pitchFamily="34" charset="-122"/>
              </a:rPr>
              <a:t>      依宪治国和</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宪政</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rPr>
              <a:t>是一回事吗？</a:t>
            </a:r>
          </a:p>
        </p:txBody>
      </p:sp>
    </p:spTree>
    <p:extLst>
      <p:ext uri="{BB962C8B-B14F-4D97-AF65-F5344CB8AC3E}">
        <p14:creationId xmlns="" xmlns:p14="http://schemas.microsoft.com/office/powerpoint/2010/main" val="406496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EC93019-6D4A-4791-A3E7-3BC21E2F57EC}"/>
              </a:ext>
            </a:extLst>
          </p:cNvPr>
          <p:cNvSpPr>
            <a:spLocks noGrp="1"/>
          </p:cNvSpPr>
          <p:nvPr>
            <p:ph type="title"/>
          </p:nvPr>
        </p:nvSpPr>
        <p:spPr>
          <a:xfrm>
            <a:off x="3416596" y="1090294"/>
            <a:ext cx="10972800" cy="529363"/>
          </a:xfrm>
        </p:spPr>
        <p:txBody>
          <a:bodyPr/>
          <a:lstStyle/>
          <a:p>
            <a:r>
              <a:rPr lang="zh-CN" altLang="en-US" sz="2400" b="1" dirty="0">
                <a:solidFill>
                  <a:srgbClr val="C00000"/>
                </a:solidFill>
              </a:rPr>
              <a:t>我国依宪治国与西方宪政有本质区别</a:t>
            </a:r>
          </a:p>
        </p:txBody>
      </p:sp>
      <p:sp>
        <p:nvSpPr>
          <p:cNvPr id="3" name="内容占位符 2">
            <a:extLst>
              <a:ext uri="{FF2B5EF4-FFF2-40B4-BE49-F238E27FC236}">
                <a16:creationId xmlns="" xmlns:a16="http://schemas.microsoft.com/office/drawing/2014/main" id="{67DBD189-1FCF-4407-A0DC-B3E215CCE48B}"/>
              </a:ext>
            </a:extLst>
          </p:cNvPr>
          <p:cNvSpPr>
            <a:spLocks noGrp="1"/>
          </p:cNvSpPr>
          <p:nvPr>
            <p:ph idx="1"/>
          </p:nvPr>
        </p:nvSpPr>
        <p:spPr>
          <a:xfrm>
            <a:off x="1219200" y="1917369"/>
            <a:ext cx="9753600" cy="4708526"/>
          </a:xfrm>
        </p:spPr>
        <p:txBody>
          <a:bodyPr/>
          <a:lstStyle/>
          <a:p>
            <a:r>
              <a:rPr lang="zh-CN" altLang="en-US" sz="1800" dirty="0"/>
              <a:t>我国的依宪治国具有鲜明的中国特色，是历史选择和历史形成的，是中国特色社会主义法治道路的基本原则和制度安排。</a:t>
            </a:r>
            <a:endParaRPr lang="en-US" altLang="zh-CN" sz="1800" dirty="0"/>
          </a:p>
          <a:p>
            <a:r>
              <a:rPr lang="en-US" altLang="zh-CN" sz="1800" dirty="0"/>
              <a:t>“</a:t>
            </a:r>
            <a:r>
              <a:rPr lang="zh-CN" altLang="en-US" sz="1800" dirty="0"/>
              <a:t>宪政</a:t>
            </a:r>
            <a:r>
              <a:rPr lang="en-US" altLang="zh-CN" sz="1800" dirty="0"/>
              <a:t>”</a:t>
            </a:r>
            <a:r>
              <a:rPr lang="zh-CN" altLang="en-US" sz="1800" dirty="0"/>
              <a:t>是对西方资本主义国家政治发展模式的概括，主要包括三权分立、多党制等基本内容。西方宣扬的所谓</a:t>
            </a:r>
            <a:r>
              <a:rPr lang="en-US" altLang="zh-CN" sz="1800" dirty="0"/>
              <a:t>“</a:t>
            </a:r>
            <a:r>
              <a:rPr lang="zh-CN" altLang="en-US" sz="1800" dirty="0"/>
              <a:t>宪政</a:t>
            </a:r>
            <a:r>
              <a:rPr lang="en-US" altLang="zh-CN" sz="1800" dirty="0"/>
              <a:t>”</a:t>
            </a:r>
            <a:r>
              <a:rPr lang="zh-CN" altLang="en-US" sz="1800" dirty="0"/>
              <a:t>，是特指西方的法治发展模式，不能仅从字面上去理解。</a:t>
            </a:r>
            <a:endParaRPr lang="en-US" altLang="zh-CN" sz="1800" dirty="0"/>
          </a:p>
          <a:p>
            <a:r>
              <a:rPr lang="zh-CN" altLang="en-US" sz="1800" dirty="0"/>
              <a:t>我国依宪治国、依宪执政与西方宪政的</a:t>
            </a:r>
            <a:r>
              <a:rPr lang="zh-CN" altLang="en-US" sz="1800" dirty="0">
                <a:solidFill>
                  <a:srgbClr val="C00000"/>
                </a:solidFill>
              </a:rPr>
              <a:t>有本质区别：</a:t>
            </a:r>
            <a:endParaRPr lang="en-US" altLang="zh-CN" sz="1800" dirty="0">
              <a:solidFill>
                <a:srgbClr val="C00000"/>
              </a:solidFill>
            </a:endParaRPr>
          </a:p>
          <a:p>
            <a:r>
              <a:rPr lang="en-US" altLang="zh-CN" sz="1800" dirty="0"/>
              <a:t>1.</a:t>
            </a:r>
            <a:r>
              <a:rPr lang="zh-CN" altLang="en-US" sz="1800" dirty="0"/>
              <a:t>制度基础不同。西方宪政建立在资本主义宪法基础上，是资产阶级统治的工具； 而我们依法治国的出发点和落脚点是人民的根本利益。</a:t>
            </a:r>
            <a:endParaRPr lang="en-US" altLang="zh-CN" sz="1800" dirty="0"/>
          </a:p>
          <a:p>
            <a:r>
              <a:rPr lang="en-US" altLang="zh-CN" sz="1800" dirty="0"/>
              <a:t>2.</a:t>
            </a:r>
            <a:r>
              <a:rPr lang="zh-CN" altLang="en-US" sz="1800" dirty="0"/>
              <a:t>领导力量不同。西方宪政表面看，是不同政党轮流执政，其实都是资本和资产阶级利益的代言人；而我们是旗帜鲜明地坚持中国共产党的领导。</a:t>
            </a:r>
            <a:r>
              <a:rPr lang="en-US" altLang="zh-CN" sz="1800" dirty="0"/>
              <a:t>  </a:t>
            </a:r>
          </a:p>
          <a:p>
            <a:r>
              <a:rPr lang="en-US" altLang="zh-CN" sz="1800" dirty="0"/>
              <a:t>3.</a:t>
            </a:r>
            <a:r>
              <a:rPr lang="zh-CN" altLang="en-US" sz="1800" dirty="0"/>
              <a:t>权力主体不同。西方宪政民主下的选举，起决定作用的是资本、利益集团或少数精英群体力量；而我国的一切权力属于人民。</a:t>
            </a:r>
            <a:endParaRPr lang="en-US" altLang="zh-CN" sz="1800" dirty="0"/>
          </a:p>
          <a:p>
            <a:r>
              <a:rPr lang="en-US" altLang="zh-CN" sz="1800" dirty="0"/>
              <a:t>4.</a:t>
            </a:r>
            <a:r>
              <a:rPr lang="zh-CN" altLang="en-US" sz="1800" dirty="0"/>
              <a:t>权力行使方式不同。西方宪政实行</a:t>
            </a:r>
            <a:r>
              <a:rPr lang="en-US" altLang="zh-CN" sz="1800" dirty="0"/>
              <a:t>“</a:t>
            </a:r>
            <a:r>
              <a:rPr lang="zh-CN" altLang="en-US" sz="1800" dirty="0"/>
              <a:t>三权分立”，通过分权制衡来维护资本和资产阶级利益；而我们的人民代表大会是国家权力机关，行政机关、审判机关、检察机关，都由它产生，对它负责，</a:t>
            </a:r>
            <a:r>
              <a:rPr lang="en-US" altLang="zh-CN" sz="1800" dirty="0"/>
              <a:t>  </a:t>
            </a:r>
            <a:r>
              <a:rPr lang="zh-CN" altLang="en-US" sz="1800" dirty="0"/>
              <a:t>受它监督。</a:t>
            </a:r>
          </a:p>
        </p:txBody>
      </p:sp>
    </p:spTree>
    <p:extLst>
      <p:ext uri="{BB962C8B-B14F-4D97-AF65-F5344CB8AC3E}">
        <p14:creationId xmlns="" xmlns:p14="http://schemas.microsoft.com/office/powerpoint/2010/main" val="2236411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246450" y="215410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加强宪法实施与监督</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408771" y="2114130"/>
            <a:ext cx="5762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三</a:t>
            </a:r>
          </a:p>
        </p:txBody>
      </p:sp>
      <p:sp>
        <p:nvSpPr>
          <p:cNvPr id="4" name="圆角矩形 2"/>
          <p:cNvSpPr>
            <a:spLocks noChangeArrowheads="1"/>
          </p:cNvSpPr>
          <p:nvPr/>
        </p:nvSpPr>
        <p:spPr bwMode="auto">
          <a:xfrm>
            <a:off x="4334953" y="213353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118738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images.china.cn%2Fattachement%2Fjpg%2Fsite1000%2F20151009%2Fd02788e9b72d17813d8516.jpg&amp;refer=http%3A%2F%2Fimages.china.cn&amp;app=2002&amp;size=f9999,10000&amp;q=a80&amp;n=0&amp;g=0n&amp;fmt=jpeg?sec=1624355172&amp;t=05767a99d9cc90bda5fc79d48c7f993c">
            <a:extLst>
              <a:ext uri="{FF2B5EF4-FFF2-40B4-BE49-F238E27FC236}">
                <a16:creationId xmlns="" xmlns:a16="http://schemas.microsoft.com/office/drawing/2014/main" id="{8C0BAE20-940C-48BA-BF51-A41CB43536B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894910" y="1520890"/>
            <a:ext cx="2402180" cy="2546615"/>
          </a:xfrm>
          <a:prstGeom prst="ellipse">
            <a:avLst/>
          </a:prstGeom>
          <a:noFill/>
          <a:extLst>
            <a:ext uri="{909E8E84-426E-40DD-AFC4-6F175D3DCCD1}">
              <a14:hiddenFill xmlns=""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A9425075-6DCC-4B75-9143-8BC793BB8C56}"/>
              </a:ext>
            </a:extLst>
          </p:cNvPr>
          <p:cNvSpPr txBox="1"/>
          <p:nvPr/>
        </p:nvSpPr>
        <p:spPr>
          <a:xfrm>
            <a:off x="3291840" y="4650377"/>
            <a:ext cx="5155474" cy="923330"/>
          </a:xfrm>
          <a:prstGeom prst="rect">
            <a:avLst/>
          </a:prstGeom>
          <a:noFill/>
        </p:spPr>
        <p:txBody>
          <a:bodyPr wrap="square" rtlCol="0">
            <a:spAutoFit/>
          </a:bodyPr>
          <a:lstStyle/>
          <a:p>
            <a:r>
              <a:rPr lang="zh-CN" altLang="en-US" b="1" dirty="0">
                <a:latin typeface="Microsoft YaHei Light" panose="020B0502040204020203" pitchFamily="34" charset="-122"/>
                <a:ea typeface="Microsoft YaHei Light" panose="020B0502040204020203" pitchFamily="34" charset="-122"/>
              </a:rPr>
              <a:t>宪法的生命在于实施，宪法的权威也在于实施。</a:t>
            </a:r>
            <a:endParaRPr lang="en-US" altLang="zh-CN" b="1" dirty="0">
              <a:latin typeface="Microsoft YaHei Light" panose="020B0502040204020203" pitchFamily="34" charset="-122"/>
              <a:ea typeface="Microsoft YaHei Light" panose="020B0502040204020203" pitchFamily="34" charset="-122"/>
            </a:endParaRPr>
          </a:p>
          <a:p>
            <a:r>
              <a:rPr lang="en-US" altLang="zh-CN" b="1" dirty="0">
                <a:latin typeface="Microsoft YaHei Light" panose="020B0502040204020203" pitchFamily="34" charset="-122"/>
                <a:ea typeface="Microsoft YaHei Light" panose="020B0502040204020203" pitchFamily="34" charset="-122"/>
              </a:rPr>
              <a:t>                                                                 </a:t>
            </a:r>
          </a:p>
          <a:p>
            <a:r>
              <a:rPr lang="en-US" altLang="zh-CN" b="1" dirty="0">
                <a:latin typeface="Microsoft YaHei Light" panose="020B0502040204020203" pitchFamily="34" charset="-122"/>
                <a:ea typeface="Microsoft YaHei Light" panose="020B0502040204020203" pitchFamily="34" charset="-122"/>
              </a:rPr>
              <a:t>                                                              </a:t>
            </a:r>
            <a:r>
              <a:rPr lang="zh-CN" altLang="en-US" b="1" dirty="0">
                <a:latin typeface="Microsoft YaHei Light" panose="020B0502040204020203" pitchFamily="34" charset="-122"/>
                <a:ea typeface="Microsoft YaHei Light" panose="020B0502040204020203" pitchFamily="34" charset="-122"/>
              </a:rPr>
              <a:t>习近平</a:t>
            </a:r>
          </a:p>
        </p:txBody>
      </p:sp>
    </p:spTree>
    <p:extLst>
      <p:ext uri="{BB962C8B-B14F-4D97-AF65-F5344CB8AC3E}">
        <p14:creationId xmlns="" xmlns:p14="http://schemas.microsoft.com/office/powerpoint/2010/main" val="1274398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 xmlns:a16="http://schemas.microsoft.com/office/drawing/2014/main" id="{663640D6-B773-426D-A6D8-D6AB310B42C4}"/>
              </a:ext>
            </a:extLst>
          </p:cNvPr>
          <p:cNvGraphicFramePr/>
          <p:nvPr>
            <p:extLst/>
          </p:nvPr>
        </p:nvGraphicFramePr>
        <p:xfrm>
          <a:off x="1176634" y="613978"/>
          <a:ext cx="6452891" cy="566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椭圆 2">
            <a:extLst>
              <a:ext uri="{FF2B5EF4-FFF2-40B4-BE49-F238E27FC236}">
                <a16:creationId xmlns="" xmlns:a16="http://schemas.microsoft.com/office/drawing/2014/main" id="{CEBCBB90-1DF0-4228-BB05-CD60F8C2210E}"/>
              </a:ext>
            </a:extLst>
          </p:cNvPr>
          <p:cNvSpPr/>
          <p:nvPr/>
        </p:nvSpPr>
        <p:spPr>
          <a:xfrm>
            <a:off x="7410893" y="3955312"/>
            <a:ext cx="4295554" cy="242202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002060"/>
                </a:solidFill>
                <a:latin typeface="微软雅黑" panose="020B0503020204020204" pitchFamily="34" charset="-122"/>
                <a:ea typeface="微软雅黑" panose="020B0503020204020204" pitchFamily="34" charset="-122"/>
              </a:rPr>
              <a:t>全国各族人民、一切国家机关和武装力量、各正常和各社会团体、各企业事业组织，都必须以宪法为根本活动准则，并且负有维护宪法尊严、保证宪法实施的职责。任何组织或个人都不有超越宪法法律的特权。</a:t>
            </a:r>
          </a:p>
        </p:txBody>
      </p:sp>
      <p:pic>
        <p:nvPicPr>
          <p:cNvPr id="5" name="图形 4" descr="直箭头">
            <a:extLst>
              <a:ext uri="{FF2B5EF4-FFF2-40B4-BE49-F238E27FC236}">
                <a16:creationId xmlns="" xmlns:a16="http://schemas.microsoft.com/office/drawing/2014/main" id="{BB57E30F-1B1A-4FC7-B0D9-CE9CDFB29A93}"/>
              </a:ext>
            </a:extLst>
          </p:cNvPr>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p:blipFill>
        <p:spPr>
          <a:xfrm flipH="1" flipV="1">
            <a:off x="5571461" y="4465792"/>
            <a:ext cx="1581150" cy="1209675"/>
          </a:xfrm>
          <a:prstGeom prst="rect">
            <a:avLst/>
          </a:prstGeom>
        </p:spPr>
      </p:pic>
    </p:spTree>
    <p:extLst>
      <p:ext uri="{BB962C8B-B14F-4D97-AF65-F5344CB8AC3E}">
        <p14:creationId xmlns="" xmlns:p14="http://schemas.microsoft.com/office/powerpoint/2010/main" val="40553651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136E1EAA-4325-4575-8EC6-F5395E7D9C40}"/>
              </a:ext>
            </a:extLst>
          </p:cNvPr>
          <p:cNvSpPr txBox="1"/>
          <p:nvPr/>
        </p:nvSpPr>
        <p:spPr>
          <a:xfrm>
            <a:off x="3524982" y="1007884"/>
            <a:ext cx="4655127" cy="646331"/>
          </a:xfrm>
          <a:prstGeom prst="rect">
            <a:avLst/>
          </a:prstGeom>
          <a:noFill/>
        </p:spPr>
        <p:txBody>
          <a:bodyPr wrap="square" rtlCol="0">
            <a:spAutoFit/>
          </a:bodyPr>
          <a:lstStyle/>
          <a:p>
            <a:r>
              <a:rPr lang="zh-CN" altLang="en-US" sz="3600" b="1" dirty="0">
                <a:solidFill>
                  <a:srgbClr val="FF0000"/>
                </a:solidFill>
                <a:latin typeface="黑体" panose="02010609060101010101" pitchFamily="49" charset="-122"/>
                <a:ea typeface="黑体" panose="02010609060101010101" pitchFamily="49" charset="-122"/>
              </a:rPr>
              <a:t>    加强宪法的实施</a:t>
            </a:r>
          </a:p>
        </p:txBody>
      </p:sp>
      <p:graphicFrame>
        <p:nvGraphicFramePr>
          <p:cNvPr id="5" name="图示 4">
            <a:extLst>
              <a:ext uri="{FF2B5EF4-FFF2-40B4-BE49-F238E27FC236}">
                <a16:creationId xmlns="" xmlns:a16="http://schemas.microsoft.com/office/drawing/2014/main" id="{AA4BB279-7903-4A5D-91F2-33CA2821D846}"/>
              </a:ext>
            </a:extLst>
          </p:cNvPr>
          <p:cNvGraphicFramePr/>
          <p:nvPr>
            <p:extLst>
              <p:ext uri="{D42A27DB-BD31-4B8C-83A1-F6EECF244321}">
                <p14:modId xmlns="" xmlns:p14="http://schemas.microsoft.com/office/powerpoint/2010/main" val="3265253292"/>
              </p:ext>
            </p:extLst>
          </p:nvPr>
        </p:nvGraphicFramePr>
        <p:xfrm>
          <a:off x="2110006" y="3314705"/>
          <a:ext cx="7971988" cy="28644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 xmlns:a16="http://schemas.microsoft.com/office/drawing/2014/main" id="{8DF7B8E0-DCEF-4B21-B6FA-378669BC4FE5}"/>
              </a:ext>
            </a:extLst>
          </p:cNvPr>
          <p:cNvSpPr/>
          <p:nvPr/>
        </p:nvSpPr>
        <p:spPr>
          <a:xfrm>
            <a:off x="1475596" y="1942466"/>
            <a:ext cx="9486571" cy="923138"/>
          </a:xfrm>
          <a:prstGeom prst="rect">
            <a:avLst/>
          </a:prstGeom>
        </p:spPr>
        <p:txBody>
          <a:bodyPr wrap="square">
            <a:spAutoFit/>
          </a:bodyPr>
          <a:lstStyle/>
          <a:p>
            <a:pPr>
              <a:lnSpc>
                <a:spcPts val="2160"/>
              </a:lnSpc>
            </a:pPr>
            <a:r>
              <a:rPr lang="zh-CN" altLang="en-US" dirty="0">
                <a:latin typeface="微软雅黑" panose="020B0503020204020204" pitchFamily="34" charset="-122"/>
                <a:ea typeface="微软雅黑" panose="020B0503020204020204" pitchFamily="34" charset="-122"/>
              </a:rPr>
              <a:t>      宪法的实施，是指宪法规范在现实生活中的贯彻落实。宪法实施是宪法促进一个国家民主法治建设唯一的途径。通过宪法实施，把宪法规范所设定的权利和义务，转化为国家机关、社会团体和公民个人的行为。</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075316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 xmlns:a16="http://schemas.microsoft.com/office/drawing/2014/main" id="{663640D6-B773-426D-A6D8-D6AB310B42C4}"/>
              </a:ext>
            </a:extLst>
          </p:cNvPr>
          <p:cNvGraphicFramePr/>
          <p:nvPr>
            <p:extLst/>
          </p:nvPr>
        </p:nvGraphicFramePr>
        <p:xfrm>
          <a:off x="1176634" y="595168"/>
          <a:ext cx="6452891" cy="566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椭圆 2">
            <a:extLst>
              <a:ext uri="{FF2B5EF4-FFF2-40B4-BE49-F238E27FC236}">
                <a16:creationId xmlns="" xmlns:a16="http://schemas.microsoft.com/office/drawing/2014/main" id="{CEBCBB90-1DF0-4228-BB05-CD60F8C2210E}"/>
              </a:ext>
            </a:extLst>
          </p:cNvPr>
          <p:cNvSpPr/>
          <p:nvPr/>
        </p:nvSpPr>
        <p:spPr>
          <a:xfrm>
            <a:off x="7629525" y="4327451"/>
            <a:ext cx="3434316" cy="176280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2060"/>
                </a:solidFill>
                <a:latin typeface="微软雅黑" panose="020B0503020204020204" pitchFamily="34" charset="-122"/>
                <a:ea typeface="微软雅黑" panose="020B0503020204020204" pitchFamily="34" charset="-122"/>
              </a:rPr>
              <a:t>宪法的力量不仅因其地位崇高，更源于其有效的监督。</a:t>
            </a:r>
          </a:p>
        </p:txBody>
      </p:sp>
      <p:pic>
        <p:nvPicPr>
          <p:cNvPr id="5" name="图形 4" descr="直箭头">
            <a:extLst>
              <a:ext uri="{FF2B5EF4-FFF2-40B4-BE49-F238E27FC236}">
                <a16:creationId xmlns="" xmlns:a16="http://schemas.microsoft.com/office/drawing/2014/main" id="{BB57E30F-1B1A-4FC7-B0D9-CE9CDFB29A93}"/>
              </a:ext>
            </a:extLst>
          </p:cNvPr>
          <p:cNvPicPr>
            <a:picLocks noChangeAspect="1"/>
          </p:cNvPicPr>
          <p:nvPr/>
        </p:nvPicPr>
        <p:blipFill>
          <a:blip r:embed="rId6">
            <a:extLst>
              <a:ext uri="{28A0092B-C50C-407E-A947-70E740481C1C}">
                <a14:useLocalDpi xmlns="" xmlns:a14="http://schemas.microsoft.com/office/drawing/2010/main" val="0"/>
              </a:ext>
              <a:ext uri="{96DAC541-7B7A-43D3-8B79-37D633B846F1}">
                <asvg:svgBlip xmlns="" xmlns:asvg="http://schemas.microsoft.com/office/drawing/2016/SVG/main" r:embed="rId8"/>
              </a:ext>
            </a:extLst>
          </a:blip>
          <a:stretch>
            <a:fillRect/>
          </a:stretch>
        </p:blipFill>
        <p:spPr>
          <a:xfrm flipH="1" flipV="1">
            <a:off x="5656522" y="4604015"/>
            <a:ext cx="1581150" cy="1209675"/>
          </a:xfrm>
          <a:prstGeom prst="rect">
            <a:avLst/>
          </a:prstGeom>
        </p:spPr>
      </p:pic>
    </p:spTree>
    <p:extLst>
      <p:ext uri="{BB962C8B-B14F-4D97-AF65-F5344CB8AC3E}">
        <p14:creationId xmlns="" xmlns:p14="http://schemas.microsoft.com/office/powerpoint/2010/main" val="38552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136E1EAA-4325-4575-8EC6-F5395E7D9C40}"/>
              </a:ext>
            </a:extLst>
          </p:cNvPr>
          <p:cNvSpPr txBox="1"/>
          <p:nvPr/>
        </p:nvSpPr>
        <p:spPr>
          <a:xfrm>
            <a:off x="3142210" y="1413164"/>
            <a:ext cx="4655127" cy="646331"/>
          </a:xfrm>
          <a:prstGeom prst="rect">
            <a:avLst/>
          </a:prstGeom>
          <a:noFill/>
        </p:spPr>
        <p:txBody>
          <a:bodyPr wrap="square" rtlCol="0">
            <a:spAutoFit/>
          </a:bodyPr>
          <a:lstStyle/>
          <a:p>
            <a:r>
              <a:rPr lang="zh-CN" altLang="en-US" sz="3600" b="1" dirty="0">
                <a:solidFill>
                  <a:srgbClr val="FF0000"/>
                </a:solidFill>
                <a:latin typeface="黑体" panose="02010609060101010101" pitchFamily="49" charset="-122"/>
                <a:ea typeface="黑体" panose="02010609060101010101" pitchFamily="49" charset="-122"/>
              </a:rPr>
              <a:t>    完善宪法监督</a:t>
            </a:r>
          </a:p>
        </p:txBody>
      </p:sp>
      <p:sp>
        <p:nvSpPr>
          <p:cNvPr id="4" name="文本框 3">
            <a:extLst>
              <a:ext uri="{FF2B5EF4-FFF2-40B4-BE49-F238E27FC236}">
                <a16:creationId xmlns="" xmlns:a16="http://schemas.microsoft.com/office/drawing/2014/main" id="{0CC69104-2D66-462A-9035-EF2B8BCC5A72}"/>
              </a:ext>
            </a:extLst>
          </p:cNvPr>
          <p:cNvSpPr txBox="1"/>
          <p:nvPr/>
        </p:nvSpPr>
        <p:spPr>
          <a:xfrm>
            <a:off x="1618609" y="2669643"/>
            <a:ext cx="9249687" cy="1712135"/>
          </a:xfrm>
          <a:prstGeom prst="rect">
            <a:avLst/>
          </a:prstGeom>
          <a:noFill/>
        </p:spPr>
        <p:txBody>
          <a:bodyPr wrap="square" rtlCol="0">
            <a:spAutoFit/>
          </a:bodyPr>
          <a:lstStyle/>
          <a:p>
            <a:pPr>
              <a:lnSpc>
                <a:spcPct val="150000"/>
              </a:lnSpc>
            </a:pPr>
            <a:r>
              <a:rPr lang="zh-CN" altLang="en-US" dirty="0">
                <a:latin typeface="Microsoft YaHei Light" panose="020B0502040204020203" pitchFamily="34" charset="-122"/>
                <a:ea typeface="Microsoft YaHei Light" panose="020B0502040204020203" pitchFamily="34" charset="-122"/>
              </a:rPr>
              <a:t>      </a:t>
            </a:r>
            <a:r>
              <a:rPr lang="zh-CN" altLang="en-US" b="1" dirty="0">
                <a:latin typeface="Microsoft YaHei Light" panose="020B0502040204020203" pitchFamily="34" charset="-122"/>
                <a:ea typeface="Microsoft YaHei Light" panose="020B0502040204020203" pitchFamily="34" charset="-122"/>
              </a:rPr>
              <a:t>宪法监督是指特定的国家机关依据特定的程序审查和裁决法律法规和行政命令等宪法行为是否符合宪法，以维护宪法权威，保证宪法实施和保障公民宪法权利的制度。</a:t>
            </a:r>
            <a:endParaRPr lang="en-US" altLang="zh-CN" b="1" dirty="0">
              <a:latin typeface="Microsoft YaHei Light" panose="020B0502040204020203" pitchFamily="34" charset="-122"/>
              <a:ea typeface="Microsoft YaHei Light" panose="020B0502040204020203" pitchFamily="34" charset="-122"/>
            </a:endParaRPr>
          </a:p>
          <a:p>
            <a:pPr>
              <a:lnSpc>
                <a:spcPct val="150000"/>
              </a:lnSpc>
            </a:pPr>
            <a:endParaRPr lang="en-US" altLang="zh-CN" dirty="0"/>
          </a:p>
          <a:p>
            <a:pPr>
              <a:lnSpc>
                <a:spcPct val="150000"/>
              </a:lnSpc>
            </a:pPr>
            <a:r>
              <a:rPr lang="en-US" altLang="zh-CN" dirty="0"/>
              <a:t>    </a:t>
            </a:r>
            <a:endParaRPr lang="zh-CN" altLang="en-US" dirty="0"/>
          </a:p>
        </p:txBody>
      </p:sp>
      <p:pic>
        <p:nvPicPr>
          <p:cNvPr id="6" name="图片 5">
            <a:extLst>
              <a:ext uri="{FF2B5EF4-FFF2-40B4-BE49-F238E27FC236}">
                <a16:creationId xmlns="" xmlns:a16="http://schemas.microsoft.com/office/drawing/2014/main" id="{2578D3BD-7254-44E2-B0D9-947B77D24645}"/>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098" t="6703" r="34704"/>
          <a:stretch/>
        </p:blipFill>
        <p:spPr>
          <a:xfrm>
            <a:off x="8203277" y="4051003"/>
            <a:ext cx="2195364" cy="2194705"/>
          </a:xfrm>
          <a:prstGeom prst="rect">
            <a:avLst/>
          </a:prstGeom>
          <a:effectLst>
            <a:softEdge rad="469900"/>
          </a:effectLst>
        </p:spPr>
      </p:pic>
      <p:sp>
        <p:nvSpPr>
          <p:cNvPr id="2" name="矩形 1">
            <a:extLst>
              <a:ext uri="{FF2B5EF4-FFF2-40B4-BE49-F238E27FC236}">
                <a16:creationId xmlns="" xmlns:a16="http://schemas.microsoft.com/office/drawing/2014/main" id="{81144D12-619B-4110-8181-4C2B6E32325A}"/>
              </a:ext>
            </a:extLst>
          </p:cNvPr>
          <p:cNvSpPr/>
          <p:nvPr/>
        </p:nvSpPr>
        <p:spPr>
          <a:xfrm>
            <a:off x="2081349" y="4119154"/>
            <a:ext cx="5510878" cy="1712135"/>
          </a:xfrm>
          <a:prstGeom prst="rect">
            <a:avLst/>
          </a:prstGeom>
        </p:spPr>
        <p:txBody>
          <a:bodyPr wrap="square">
            <a:spAutoFit/>
          </a:bodyPr>
          <a:lstStyle/>
          <a:p>
            <a:pPr>
              <a:lnSpc>
                <a:spcPct val="150000"/>
              </a:lnSpc>
            </a:pPr>
            <a:r>
              <a:rPr lang="en-US" altLang="zh-CN" dirty="0"/>
              <a:t>《</a:t>
            </a:r>
            <a:r>
              <a:rPr lang="zh-CN" altLang="en-US" dirty="0"/>
              <a:t>宪法</a:t>
            </a:r>
            <a:r>
              <a:rPr lang="en-US" altLang="zh-CN" dirty="0"/>
              <a:t>》</a:t>
            </a:r>
            <a:r>
              <a:rPr lang="zh-CN" altLang="en-US" dirty="0"/>
              <a:t>第</a:t>
            </a:r>
            <a:r>
              <a:rPr lang="en-US" altLang="zh-CN" dirty="0"/>
              <a:t>62</a:t>
            </a:r>
            <a:r>
              <a:rPr lang="zh-CN" altLang="en-US" dirty="0"/>
              <a:t>条规定，全国人民大表大会行使修改宪法、监督宪法的实施的职权。</a:t>
            </a:r>
            <a:endParaRPr lang="en-US" altLang="zh-CN" dirty="0"/>
          </a:p>
          <a:p>
            <a:pPr>
              <a:lnSpc>
                <a:spcPct val="150000"/>
              </a:lnSpc>
            </a:pPr>
            <a:r>
              <a:rPr lang="en-US" altLang="zh-CN" dirty="0"/>
              <a:t>《</a:t>
            </a:r>
            <a:r>
              <a:rPr lang="zh-CN" altLang="en-US" dirty="0"/>
              <a:t>宪法</a:t>
            </a:r>
            <a:r>
              <a:rPr lang="en-US" altLang="zh-CN" dirty="0"/>
              <a:t>》</a:t>
            </a:r>
            <a:r>
              <a:rPr lang="zh-CN" altLang="en-US" dirty="0"/>
              <a:t>第</a:t>
            </a:r>
            <a:r>
              <a:rPr lang="en-US" altLang="zh-CN" dirty="0"/>
              <a:t>67</a:t>
            </a:r>
            <a:r>
              <a:rPr lang="zh-CN" altLang="en-US" dirty="0"/>
              <a:t>条规定，全国人民大表大会常务委员会有解释宪法、监督宪法实施的职权。</a:t>
            </a:r>
            <a:endParaRPr lang="en-US" altLang="zh-CN" dirty="0"/>
          </a:p>
        </p:txBody>
      </p:sp>
    </p:spTree>
    <p:extLst>
      <p:ext uri="{BB962C8B-B14F-4D97-AF65-F5344CB8AC3E}">
        <p14:creationId xmlns="" xmlns:p14="http://schemas.microsoft.com/office/powerpoint/2010/main" val="123766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136E1EAA-4325-4575-8EC6-F5395E7D9C40}"/>
              </a:ext>
            </a:extLst>
          </p:cNvPr>
          <p:cNvSpPr txBox="1"/>
          <p:nvPr/>
        </p:nvSpPr>
        <p:spPr>
          <a:xfrm>
            <a:off x="3524982" y="1007884"/>
            <a:ext cx="4655127" cy="646331"/>
          </a:xfrm>
          <a:prstGeom prst="rect">
            <a:avLst/>
          </a:prstGeom>
          <a:noFill/>
        </p:spPr>
        <p:txBody>
          <a:bodyPr wrap="square" rtlCol="0">
            <a:spAutoFit/>
          </a:bodyPr>
          <a:lstStyle/>
          <a:p>
            <a:r>
              <a:rPr lang="zh-CN" altLang="en-US" sz="3600" b="1" dirty="0">
                <a:solidFill>
                  <a:srgbClr val="FF0000"/>
                </a:solidFill>
                <a:latin typeface="黑体" panose="02010609060101010101" pitchFamily="49" charset="-122"/>
                <a:ea typeface="黑体" panose="02010609060101010101" pitchFamily="49" charset="-122"/>
              </a:rPr>
              <a:t>    完善宪法监督</a:t>
            </a:r>
          </a:p>
        </p:txBody>
      </p:sp>
      <p:graphicFrame>
        <p:nvGraphicFramePr>
          <p:cNvPr id="5" name="图示 4">
            <a:extLst>
              <a:ext uri="{FF2B5EF4-FFF2-40B4-BE49-F238E27FC236}">
                <a16:creationId xmlns="" xmlns:a16="http://schemas.microsoft.com/office/drawing/2014/main" id="{AA4BB279-7903-4A5D-91F2-33CA2821D846}"/>
              </a:ext>
            </a:extLst>
          </p:cNvPr>
          <p:cNvGraphicFramePr/>
          <p:nvPr>
            <p:extLst>
              <p:ext uri="{D42A27DB-BD31-4B8C-83A1-F6EECF244321}">
                <p14:modId xmlns="" xmlns:p14="http://schemas.microsoft.com/office/powerpoint/2010/main" val="1027848443"/>
              </p:ext>
            </p:extLst>
          </p:nvPr>
        </p:nvGraphicFramePr>
        <p:xfrm>
          <a:off x="2177345" y="3429000"/>
          <a:ext cx="8125605" cy="2589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 xmlns:a16="http://schemas.microsoft.com/office/drawing/2014/main" id="{8DF7B8E0-DCEF-4B21-B6FA-378669BC4FE5}"/>
              </a:ext>
            </a:extLst>
          </p:cNvPr>
          <p:cNvSpPr/>
          <p:nvPr/>
        </p:nvSpPr>
        <p:spPr>
          <a:xfrm>
            <a:off x="1475596" y="1942466"/>
            <a:ext cx="9486571" cy="641009"/>
          </a:xfrm>
          <a:prstGeom prst="rect">
            <a:avLst/>
          </a:prstGeom>
        </p:spPr>
        <p:txBody>
          <a:bodyPr wrap="square">
            <a:spAutoFit/>
          </a:bodyPr>
          <a:lstStyle/>
          <a:p>
            <a:pPr>
              <a:lnSpc>
                <a:spcPts val="2160"/>
              </a:lnSpc>
            </a:pPr>
            <a:r>
              <a:rPr lang="zh-CN" altLang="en-US" dirty="0">
                <a:latin typeface="微软雅黑" panose="020B0503020204020204" pitchFamily="34" charset="-122"/>
                <a:ea typeface="微软雅黑" panose="020B0503020204020204" pitchFamily="34" charset="-122"/>
              </a:rPr>
              <a:t>    宪法监督是保证宪法实施、维护宪法权威和尊严的重要形式。宪法实施离不开宪法监督。在推进全面依法治国，建设社会主义法治国家的历史条件下，宪法监督的更高要求：</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242197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2135188" y="3860801"/>
            <a:ext cx="79248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4579" name="Text Box 4"/>
          <p:cNvSpPr txBox="1">
            <a:spLocks noChangeArrowheads="1"/>
          </p:cNvSpPr>
          <p:nvPr/>
        </p:nvSpPr>
        <p:spPr bwMode="auto">
          <a:xfrm>
            <a:off x="2114550" y="4724401"/>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4581" name="Text Box 6"/>
          <p:cNvSpPr txBox="1">
            <a:spLocks noChangeArrowheads="1"/>
          </p:cNvSpPr>
          <p:nvPr/>
        </p:nvSpPr>
        <p:spPr bwMode="auto">
          <a:xfrm>
            <a:off x="2114550" y="5661026"/>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graphicFrame>
        <p:nvGraphicFramePr>
          <p:cNvPr id="2" name="图示 1"/>
          <p:cNvGraphicFramePr/>
          <p:nvPr/>
        </p:nvGraphicFramePr>
        <p:xfrm>
          <a:off x="1811466" y="2112441"/>
          <a:ext cx="5951790" cy="3816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584" name="Picture 12" descr="215029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9430307" y="3195029"/>
            <a:ext cx="1830387" cy="2808288"/>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 xmlns:a16="http://schemas.microsoft.com/office/drawing/2014/main" id="{C4CA7F76-41C8-45ED-BF28-86B672F290D5}"/>
              </a:ext>
            </a:extLst>
          </p:cNvPr>
          <p:cNvPicPr>
            <a:picLocks noChangeAspect="1"/>
          </p:cNvPicPr>
          <p:nvPr/>
        </p:nvPicPr>
        <p:blipFill>
          <a:blip r:embed="rId7"/>
          <a:stretch>
            <a:fillRect/>
          </a:stretch>
        </p:blipFill>
        <p:spPr>
          <a:xfrm>
            <a:off x="193184" y="867275"/>
            <a:ext cx="6127011" cy="951058"/>
          </a:xfrm>
          <a:prstGeom prst="rect">
            <a:avLst/>
          </a:prstGeom>
        </p:spPr>
      </p:pic>
    </p:spTree>
    <p:extLst>
      <p:ext uri="{BB962C8B-B14F-4D97-AF65-F5344CB8AC3E}">
        <p14:creationId xmlns="" xmlns:p14="http://schemas.microsoft.com/office/powerpoint/2010/main" val="32859385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136E1EAA-4325-4575-8EC6-F5395E7D9C40}"/>
              </a:ext>
            </a:extLst>
          </p:cNvPr>
          <p:cNvSpPr txBox="1"/>
          <p:nvPr/>
        </p:nvSpPr>
        <p:spPr>
          <a:xfrm>
            <a:off x="3524982" y="1007884"/>
            <a:ext cx="4655127" cy="646331"/>
          </a:xfrm>
          <a:prstGeom prst="rect">
            <a:avLst/>
          </a:prstGeom>
          <a:noFill/>
        </p:spPr>
        <p:txBody>
          <a:bodyPr wrap="square" rtlCol="0">
            <a:spAutoFit/>
          </a:bodyPr>
          <a:lstStyle/>
          <a:p>
            <a:r>
              <a:rPr lang="zh-CN" altLang="en-US" sz="3600" b="1" dirty="0">
                <a:solidFill>
                  <a:srgbClr val="FF0000"/>
                </a:solidFill>
                <a:latin typeface="黑体" panose="02010609060101010101" pitchFamily="49" charset="-122"/>
                <a:ea typeface="黑体" panose="02010609060101010101" pitchFamily="49" charset="-122"/>
              </a:rPr>
              <a:t>    完善宪法监督</a:t>
            </a:r>
          </a:p>
        </p:txBody>
      </p:sp>
      <p:graphicFrame>
        <p:nvGraphicFramePr>
          <p:cNvPr id="5" name="图示 4">
            <a:extLst>
              <a:ext uri="{FF2B5EF4-FFF2-40B4-BE49-F238E27FC236}">
                <a16:creationId xmlns="" xmlns:a16="http://schemas.microsoft.com/office/drawing/2014/main" id="{AA4BB279-7903-4A5D-91F2-33CA2821D846}"/>
              </a:ext>
            </a:extLst>
          </p:cNvPr>
          <p:cNvGraphicFramePr/>
          <p:nvPr>
            <p:extLst>
              <p:ext uri="{D42A27DB-BD31-4B8C-83A1-F6EECF244321}">
                <p14:modId xmlns="" xmlns:p14="http://schemas.microsoft.com/office/powerpoint/2010/main" val="3464846106"/>
              </p:ext>
            </p:extLst>
          </p:nvPr>
        </p:nvGraphicFramePr>
        <p:xfrm>
          <a:off x="1519897" y="3051545"/>
          <a:ext cx="9397967" cy="3136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 xmlns:a16="http://schemas.microsoft.com/office/drawing/2014/main" id="{8DF7B8E0-DCEF-4B21-B6FA-378669BC4FE5}"/>
              </a:ext>
            </a:extLst>
          </p:cNvPr>
          <p:cNvSpPr/>
          <p:nvPr/>
        </p:nvSpPr>
        <p:spPr>
          <a:xfrm>
            <a:off x="1475596" y="1942466"/>
            <a:ext cx="9486571" cy="358881"/>
          </a:xfrm>
          <a:prstGeom prst="rect">
            <a:avLst/>
          </a:prstGeom>
        </p:spPr>
        <p:txBody>
          <a:bodyPr wrap="square">
            <a:spAutoFit/>
          </a:bodyPr>
          <a:lstStyle/>
          <a:p>
            <a:pPr>
              <a:lnSpc>
                <a:spcPts val="2160"/>
              </a:lnSpc>
            </a:pPr>
            <a:r>
              <a:rPr lang="zh-CN" altLang="en-US" dirty="0">
                <a:latin typeface="微软雅黑" panose="020B0503020204020204" pitchFamily="34" charset="-122"/>
                <a:ea typeface="微软雅黑" panose="020B0503020204020204" pitchFamily="34" charset="-122"/>
              </a:rPr>
              <a:t>在推进全面依法治国，建设社会主义法治国家的历史条件下，宪法监督的更高要求：</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763127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a:xfrm>
            <a:off x="5554095" y="1519983"/>
            <a:ext cx="3889375" cy="809625"/>
          </a:xfrm>
          <a:noFill/>
        </p:spPr>
        <p:txBody>
          <a:bodyPr/>
          <a:lstStyle/>
          <a:p>
            <a:pPr eaLnBrk="1" hangingPunct="1"/>
            <a:r>
              <a:rPr lang="zh-CN" altLang="en-US" sz="3200" b="1" dirty="0">
                <a:solidFill>
                  <a:srgbClr val="C00000"/>
                </a:solidFill>
                <a:latin typeface="微软雅黑" panose="020B0503020204020204" pitchFamily="34" charset="-122"/>
                <a:ea typeface="微软雅黑" panose="020B0503020204020204" pitchFamily="34" charset="-122"/>
              </a:rPr>
              <a:t>孙志刚事件</a:t>
            </a:r>
          </a:p>
        </p:txBody>
      </p:sp>
      <p:pic>
        <p:nvPicPr>
          <p:cNvPr id="34820" name="Picture 4" descr="szg010">
            <a:hlinkClick r:id="rId2" action="ppaction://hlinkfile"/>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l="10402" r="5925" b="58008"/>
          <a:stretch>
            <a:fillRect/>
          </a:stretch>
        </p:blipFill>
        <p:spPr bwMode="auto">
          <a:xfrm>
            <a:off x="1369996" y="3041583"/>
            <a:ext cx="2466300" cy="2551678"/>
          </a:xfrm>
          <a:prstGeom prst="rect">
            <a:avLst/>
          </a:prstGeom>
          <a:noFill/>
          <a:ln w="9525">
            <a:solidFill>
              <a:srgbClr val="000000"/>
            </a:solidFill>
            <a:miter lim="800000"/>
            <a:headEnd/>
            <a:tailEnd/>
          </a:ln>
          <a:effectLst>
            <a:softEdge rad="317500"/>
          </a:effectLst>
          <a:extLst>
            <a:ext uri="{909E8E84-426E-40DD-AFC4-6F175D3DCCD1}">
              <a14:hiddenFill xmlns="" xmlns:a14="http://schemas.microsoft.com/office/drawing/2010/main">
                <a:solidFill>
                  <a:srgbClr val="FFFFFF"/>
                </a:solidFill>
              </a14:hiddenFill>
            </a:ext>
          </a:extLst>
        </p:spPr>
      </p:pic>
      <p:sp>
        <p:nvSpPr>
          <p:cNvPr id="6" name="Rectangle 3"/>
          <p:cNvSpPr txBox="1">
            <a:spLocks noChangeArrowheads="1"/>
          </p:cNvSpPr>
          <p:nvPr/>
        </p:nvSpPr>
        <p:spPr>
          <a:xfrm>
            <a:off x="4264310" y="2680542"/>
            <a:ext cx="7170503" cy="48244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latin typeface="楷体" panose="02010609060101010101" pitchFamily="49" charset="-122"/>
                <a:ea typeface="楷体" panose="02010609060101010101" pitchFamily="49" charset="-122"/>
              </a:rPr>
              <a:t>2003</a:t>
            </a:r>
            <a:r>
              <a:rPr lang="zh-CN" altLang="en-US" sz="2400" b="1" dirty="0">
                <a:latin typeface="楷体" panose="02010609060101010101" pitchFamily="49" charset="-122"/>
                <a:ea typeface="楷体" panose="02010609060101010101" pitchFamily="49" charset="-122"/>
              </a:rPr>
              <a:t>年</a:t>
            </a: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月</a:t>
            </a:r>
            <a:r>
              <a:rPr lang="en-US" altLang="zh-CN" sz="2400" b="1" dirty="0">
                <a:latin typeface="楷体" panose="02010609060101010101" pitchFamily="49" charset="-122"/>
                <a:ea typeface="楷体" panose="02010609060101010101" pitchFamily="49" charset="-122"/>
              </a:rPr>
              <a:t>17</a:t>
            </a:r>
            <a:r>
              <a:rPr lang="zh-CN" altLang="en-US" sz="2400" b="1" dirty="0">
                <a:latin typeface="楷体" panose="02010609060101010101" pitchFamily="49" charset="-122"/>
                <a:ea typeface="楷体" panose="02010609060101010101" pitchFamily="49" charset="-122"/>
              </a:rPr>
              <a:t>日晚上，任职于广州某公司的湖北青年孙志刚在前往网吧的路上，因缺少暂住证，被警察送至广州市“三无”人员（即无身份证、无暂居证、无用工证明的外来人员）收容遣送中转站收容。</a:t>
            </a:r>
            <a:endParaRPr lang="en-US" altLang="zh-CN" sz="2400" b="1" dirty="0">
              <a:latin typeface="楷体" panose="02010609060101010101" pitchFamily="49" charset="-122"/>
              <a:ea typeface="楷体" panose="02010609060101010101" pitchFamily="49" charset="-122"/>
            </a:endParaRPr>
          </a:p>
          <a:p>
            <a:endParaRPr lang="en-US" altLang="zh-CN" sz="2400" b="1" dirty="0">
              <a:latin typeface="楷体" panose="02010609060101010101" pitchFamily="49" charset="-122"/>
              <a:ea typeface="楷体" panose="02010609060101010101" pitchFamily="49" charset="-122"/>
            </a:endParaRPr>
          </a:p>
          <a:p>
            <a:r>
              <a:rPr lang="zh-CN" altLang="en-US" sz="2400" b="1" dirty="0">
                <a:latin typeface="楷体" panose="02010609060101010101" pitchFamily="49" charset="-122"/>
                <a:ea typeface="楷体" panose="02010609060101010101" pitchFamily="49" charset="-122"/>
              </a:rPr>
              <a:t>次日，孙志刚被收容站送往一家收容人员救治站。在这里，孙志刚受到工作人员以及其他收容人员的野蛮殴打，并于</a:t>
            </a:r>
            <a:r>
              <a:rPr lang="en-US" altLang="zh-CN" sz="2400" b="1" dirty="0">
                <a:latin typeface="楷体" panose="02010609060101010101" pitchFamily="49" charset="-122"/>
                <a:ea typeface="楷体" panose="02010609060101010101" pitchFamily="49" charset="-122"/>
              </a:rPr>
              <a:t>3</a:t>
            </a:r>
            <a:r>
              <a:rPr lang="zh-CN" altLang="en-US" sz="2400" b="1" dirty="0">
                <a:latin typeface="楷体" panose="02010609060101010101" pitchFamily="49" charset="-122"/>
                <a:ea typeface="楷体" panose="02010609060101010101" pitchFamily="49" charset="-122"/>
              </a:rPr>
              <a:t>月</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日死于这家救治站。这一事件被称为“孙志刚事件”。</a:t>
            </a:r>
          </a:p>
        </p:txBody>
      </p:sp>
    </p:spTree>
    <p:extLst>
      <p:ext uri="{BB962C8B-B14F-4D97-AF65-F5344CB8AC3E}">
        <p14:creationId xmlns="" xmlns:p14="http://schemas.microsoft.com/office/powerpoint/2010/main" val="1604842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http://ccd.zjonline.com.cn/shxz/szg001.jpg"/>
          <p:cNvPicPr>
            <a:picLocks noChangeAspect="1" noChangeArrowheads="1"/>
          </p:cNvPicPr>
          <p:nvPr/>
        </p:nvPicPr>
        <p:blipFill rotWithShape="1">
          <a:blip r:embed="rId2" r:link="rId3" cstate="print"/>
          <a:srcRect t="6619" b="6039"/>
          <a:stretch>
            <a:fillRect/>
          </a:stretch>
        </p:blipFill>
        <p:spPr bwMode="auto">
          <a:xfrm>
            <a:off x="662762" y="1045130"/>
            <a:ext cx="10866476" cy="5228079"/>
          </a:xfrm>
          <a:prstGeom prst="rect">
            <a:avLst/>
          </a:prstGeom>
          <a:noFill/>
          <a:ln w="9525">
            <a:noFill/>
            <a:miter lim="800000"/>
            <a:headEnd/>
            <a:tailEnd/>
          </a:ln>
        </p:spPr>
      </p:pic>
    </p:spTree>
    <p:extLst>
      <p:ext uri="{BB962C8B-B14F-4D97-AF65-F5344CB8AC3E}">
        <p14:creationId xmlns="" xmlns:p14="http://schemas.microsoft.com/office/powerpoint/2010/main" val="1758036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325302" y="1702429"/>
            <a:ext cx="8302625" cy="865188"/>
          </a:xfrm>
        </p:spPr>
        <p:txBody>
          <a:bodyPr/>
          <a:lstStyle/>
          <a:p>
            <a:pPr eaLnBrk="1" hangingPunct="1"/>
            <a:r>
              <a:rPr lang="zh-CN" altLang="en-US" sz="3200" b="1" dirty="0">
                <a:solidFill>
                  <a:srgbClr val="FF3300"/>
                </a:solidFill>
                <a:ea typeface="黑体" panose="02010609060101010101" pitchFamily="49" charset="-122"/>
              </a:rPr>
              <a:t>  孙志刚事件</a:t>
            </a:r>
          </a:p>
        </p:txBody>
      </p:sp>
      <p:sp>
        <p:nvSpPr>
          <p:cNvPr id="35843" name="Rectangle 3"/>
          <p:cNvSpPr>
            <a:spLocks noGrp="1" noChangeArrowheads="1"/>
          </p:cNvSpPr>
          <p:nvPr>
            <p:ph type="body" idx="1"/>
          </p:nvPr>
        </p:nvSpPr>
        <p:spPr>
          <a:xfrm>
            <a:off x="903766" y="1195404"/>
            <a:ext cx="6997331" cy="5918160"/>
          </a:xfrm>
        </p:spPr>
        <p:txBody>
          <a:bodyPr/>
          <a:lstStyle/>
          <a:p>
            <a:pPr eaLnBrk="1" hangingPunct="1">
              <a:lnSpc>
                <a:spcPct val="90000"/>
              </a:lnSpc>
            </a:pPr>
            <a:r>
              <a:rPr lang="en-US" altLang="zh-CN" sz="2000" b="1" dirty="0">
                <a:latin typeface="楷体" panose="02010609060101010101" pitchFamily="49" charset="-122"/>
                <a:ea typeface="楷体" panose="02010609060101010101" pitchFamily="49" charset="-122"/>
              </a:rPr>
              <a:t>2003</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月，俞江、腾彪、许志永</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位法学博士以中国公民的名义，向全国人大常委会上书，建议对</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收容遣送办法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进行违宪审查。随后，五</a:t>
            </a:r>
            <a:r>
              <a:rPr lang="zh-CN" altLang="zh-CN" sz="2000" b="1" dirty="0">
                <a:latin typeface="楷体" panose="02010609060101010101" pitchFamily="49" charset="-122"/>
                <a:ea typeface="楷体" panose="02010609060101010101" pitchFamily="49" charset="-122"/>
              </a:rPr>
              <a:t>位法学界人士也以公民的名义，向全国人大常委会提交就孙志刚案及收容遣送制度实施状况启动特别调查程序建议书。两部分人士的建议书都要求全国人大常委会对收容遣送制度进行违宪审查。</a:t>
            </a:r>
          </a:p>
          <a:p>
            <a:pPr marL="0" indent="0" eaLnBrk="1" hangingPunct="1">
              <a:lnSpc>
                <a:spcPct val="90000"/>
              </a:lnSpc>
              <a:buNone/>
            </a:pPr>
            <a:endParaRPr lang="en-US" altLang="zh-CN" sz="2000" b="1" dirty="0">
              <a:latin typeface="楷体" panose="02010609060101010101" pitchFamily="49" charset="-122"/>
              <a:ea typeface="楷体" panose="02010609060101010101" pitchFamily="49" charset="-122"/>
            </a:endParaRPr>
          </a:p>
          <a:p>
            <a:pPr eaLnBrk="1" hangingPunct="1">
              <a:lnSpc>
                <a:spcPct val="90000"/>
              </a:lnSpc>
            </a:pPr>
            <a:r>
              <a:rPr lang="zh-CN" altLang="en-US" sz="2000" b="1" dirty="0">
                <a:latin typeface="楷体" panose="02010609060101010101" pitchFamily="49" charset="-122"/>
                <a:ea typeface="楷体" panose="02010609060101010101" pitchFamily="49" charset="-122"/>
              </a:rPr>
              <a:t>“孙志刚事件”和博士上书事件，将被记入中国依法治国的历史之中：这是中国公民首次行使违宪审查建议权，由此引发的关于全国人大应当尽快启动违宪审查制度的讨论，也将对中国依法治国的进程起到一定的推动作用。</a:t>
            </a:r>
            <a:endParaRPr lang="en-US" altLang="zh-CN" sz="2000" b="1" dirty="0">
              <a:latin typeface="楷体" panose="02010609060101010101" pitchFamily="49" charset="-122"/>
              <a:ea typeface="楷体" panose="02010609060101010101" pitchFamily="49" charset="-122"/>
            </a:endParaRPr>
          </a:p>
          <a:p>
            <a:pPr eaLnBrk="1" hangingPunct="1">
              <a:lnSpc>
                <a:spcPct val="90000"/>
              </a:lnSpc>
            </a:pPr>
            <a:endParaRPr lang="en-US" altLang="zh-CN" sz="2000" b="1" dirty="0">
              <a:latin typeface="楷体" panose="02010609060101010101" pitchFamily="49" charset="-122"/>
              <a:ea typeface="楷体" panose="02010609060101010101" pitchFamily="49" charset="-122"/>
            </a:endParaRPr>
          </a:p>
          <a:p>
            <a:pPr eaLnBrk="1" hangingPunct="1">
              <a:lnSpc>
                <a:spcPct val="90000"/>
              </a:lnSpc>
            </a:pPr>
            <a:r>
              <a:rPr lang="en-US" altLang="zh-CN" sz="2000" b="1" dirty="0">
                <a:latin typeface="楷体" panose="02010609060101010101" pitchFamily="49" charset="-122"/>
                <a:ea typeface="楷体" panose="02010609060101010101" pitchFamily="49" charset="-122"/>
              </a:rPr>
              <a:t>2003</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20</a:t>
            </a:r>
            <a:r>
              <a:rPr lang="zh-CN" altLang="en-US" sz="2000" b="1" dirty="0">
                <a:latin typeface="楷体" panose="02010609060101010101" pitchFamily="49" charset="-122"/>
                <a:ea typeface="楷体" panose="02010609060101010101" pitchFamily="49" charset="-122"/>
              </a:rPr>
              <a:t>日，温家宝签署国务院第</a:t>
            </a:r>
            <a:r>
              <a:rPr lang="en-US" altLang="zh-CN" sz="2000" b="1" dirty="0">
                <a:latin typeface="楷体" panose="02010609060101010101" pitchFamily="49" charset="-122"/>
                <a:ea typeface="楷体" panose="02010609060101010101" pitchFamily="49" charset="-122"/>
              </a:rPr>
              <a:t>381</a:t>
            </a:r>
            <a:r>
              <a:rPr lang="zh-CN" altLang="en-US" sz="2000" b="1" dirty="0">
                <a:latin typeface="楷体" panose="02010609060101010101" pitchFamily="49" charset="-122"/>
                <a:ea typeface="楷体" panose="02010609060101010101" pitchFamily="49" charset="-122"/>
              </a:rPr>
              <a:t>号令，公布自</a:t>
            </a:r>
            <a:r>
              <a:rPr lang="en-US" altLang="zh-CN" sz="2000" b="1" dirty="0">
                <a:latin typeface="楷体" panose="02010609060101010101" pitchFamily="49" charset="-122"/>
                <a:ea typeface="楷体" panose="02010609060101010101" pitchFamily="49" charset="-122"/>
              </a:rPr>
              <a:t>2003</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8</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日起施行</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城市生活无着的流浪乞讨人员救助管理办法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1982</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月国务院发布的</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城市流浪乞讨人员收容遣送办法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同时废止。</a:t>
            </a:r>
          </a:p>
        </p:txBody>
      </p:sp>
      <p:pic>
        <p:nvPicPr>
          <p:cNvPr id="6" name="Picture 5" descr="W02008082828853930225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640694" y="2931555"/>
            <a:ext cx="2087557" cy="300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08773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41759" y="1727437"/>
            <a:ext cx="10972800" cy="644434"/>
          </a:xfrm>
        </p:spPr>
        <p:txBody>
          <a:bodyPr/>
          <a:lstStyle/>
          <a:p>
            <a:r>
              <a:rPr lang="zh-CN" altLang="en-US" sz="3200" b="1" dirty="0">
                <a:solidFill>
                  <a:srgbClr val="FF0000"/>
                </a:solidFill>
              </a:rPr>
              <a:t>孙志刚事件</a:t>
            </a:r>
          </a:p>
        </p:txBody>
      </p:sp>
      <p:sp>
        <p:nvSpPr>
          <p:cNvPr id="3" name="内容占位符 2"/>
          <p:cNvSpPr>
            <a:spLocks noGrp="1"/>
          </p:cNvSpPr>
          <p:nvPr>
            <p:ph idx="1"/>
          </p:nvPr>
        </p:nvSpPr>
        <p:spPr>
          <a:xfrm>
            <a:off x="1350335" y="2094614"/>
            <a:ext cx="5837275" cy="4669504"/>
          </a:xfrm>
        </p:spPr>
        <p:txBody>
          <a:bodyPr/>
          <a:lstStyle/>
          <a:p>
            <a:r>
              <a:rPr lang="zh-CN" altLang="zh-CN" sz="2000" b="1" dirty="0">
                <a:latin typeface="楷体" panose="02010609060101010101" pitchFamily="49" charset="-122"/>
                <a:ea typeface="楷体" panose="02010609060101010101" pitchFamily="49" charset="-122"/>
              </a:rPr>
              <a:t>宪法序言确认了宪法的最高地位和最高效力。</a:t>
            </a:r>
            <a:endParaRPr lang="en-US" altLang="zh-CN" sz="2000" b="1" dirty="0">
              <a:latin typeface="楷体" panose="02010609060101010101" pitchFamily="49" charset="-122"/>
              <a:ea typeface="楷体" panose="02010609060101010101" pitchFamily="49" charset="-122"/>
            </a:endParaRPr>
          </a:p>
          <a:p>
            <a:r>
              <a:rPr lang="zh-CN" altLang="zh-CN" sz="2000" b="1" dirty="0">
                <a:latin typeface="楷体" panose="02010609060101010101" pitchFamily="49" charset="-122"/>
                <a:ea typeface="楷体" panose="02010609060101010101" pitchFamily="49" charset="-122"/>
              </a:rPr>
              <a:t>《宪法》</a:t>
            </a:r>
            <a:r>
              <a:rPr lang="en-US" altLang="zh-CN" sz="2000" b="1" dirty="0">
                <a:latin typeface="楷体" panose="02010609060101010101" pitchFamily="49" charset="-122"/>
                <a:ea typeface="楷体" panose="02010609060101010101" pitchFamily="49" charset="-122"/>
              </a:rPr>
              <a:t>:</a:t>
            </a:r>
            <a:r>
              <a:rPr lang="zh-CN" altLang="zh-CN" sz="2000" b="1" dirty="0">
                <a:latin typeface="楷体" panose="02010609060101010101" pitchFamily="49" charset="-122"/>
                <a:ea typeface="楷体" panose="02010609060101010101" pitchFamily="49" charset="-122"/>
              </a:rPr>
              <a:t>中华人民共和国公民的人身自由不受侵犯。</a:t>
            </a:r>
          </a:p>
          <a:p>
            <a:r>
              <a:rPr lang="zh-CN" altLang="zh-CN" sz="2000" b="1" dirty="0">
                <a:latin typeface="楷体" panose="02010609060101010101" pitchFamily="49" charset="-122"/>
                <a:ea typeface="楷体" panose="02010609060101010101" pitchFamily="49" charset="-122"/>
              </a:rPr>
              <a:t>《立法法》</a:t>
            </a:r>
            <a:r>
              <a:rPr lang="en-US" altLang="zh-CN" sz="2000" b="1" dirty="0">
                <a:latin typeface="楷体" panose="02010609060101010101" pitchFamily="49" charset="-122"/>
                <a:ea typeface="楷体" panose="02010609060101010101" pitchFamily="49" charset="-122"/>
              </a:rPr>
              <a:t>:</a:t>
            </a:r>
            <a:r>
              <a:rPr lang="zh-CN" altLang="zh-CN" sz="2000" b="1" dirty="0">
                <a:latin typeface="楷体" panose="02010609060101010101" pitchFamily="49" charset="-122"/>
                <a:ea typeface="楷体" panose="02010609060101010101" pitchFamily="49" charset="-122"/>
              </a:rPr>
              <a:t>限制人身自由的强制措施和处罚，只能制定法律。</a:t>
            </a:r>
          </a:p>
          <a:p>
            <a:r>
              <a:rPr lang="zh-CN" altLang="zh-CN" sz="2000" b="1" dirty="0">
                <a:latin typeface="楷体" panose="02010609060101010101" pitchFamily="49" charset="-122"/>
                <a:ea typeface="楷体" panose="02010609060101010101" pitchFamily="49" charset="-122"/>
              </a:rPr>
              <a:t>《行政处罚法》</a:t>
            </a:r>
            <a:r>
              <a:rPr lang="en-US" altLang="zh-CN" sz="2000" b="1" dirty="0">
                <a:latin typeface="楷体" panose="02010609060101010101" pitchFamily="49" charset="-122"/>
                <a:ea typeface="楷体" panose="02010609060101010101" pitchFamily="49" charset="-122"/>
              </a:rPr>
              <a:t>:</a:t>
            </a:r>
            <a:r>
              <a:rPr lang="zh-CN" altLang="zh-CN" sz="2000" b="1" dirty="0">
                <a:latin typeface="楷体" panose="02010609060101010101" pitchFamily="49" charset="-122"/>
                <a:ea typeface="楷体" panose="02010609060101010101" pitchFamily="49" charset="-122"/>
              </a:rPr>
              <a:t>限制人身自由的行政处罚，只能由法律规定。</a:t>
            </a:r>
          </a:p>
          <a:p>
            <a:r>
              <a:rPr lang="zh-CN"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城市流浪人员</a:t>
            </a:r>
            <a:r>
              <a:rPr lang="zh-CN" altLang="zh-CN" sz="2000" b="1" dirty="0">
                <a:latin typeface="楷体" panose="02010609060101010101" pitchFamily="49" charset="-122"/>
                <a:ea typeface="楷体" panose="02010609060101010101" pitchFamily="49" charset="-122"/>
              </a:rPr>
              <a:t>收容遣送办法》作为国务院制定的行政法规，无权作出限制人身自由的规定，否则违反宪法和法律的规定，应当予以改变或撤销。</a:t>
            </a:r>
          </a:p>
          <a:p>
            <a:pPr>
              <a:buNone/>
            </a:pPr>
            <a:endParaRPr lang="zh-CN" altLang="en-US" dirty="0"/>
          </a:p>
        </p:txBody>
      </p:sp>
      <p:pic>
        <p:nvPicPr>
          <p:cNvPr id="4" name="图片 3">
            <a:extLst>
              <a:ext uri="{FF2B5EF4-FFF2-40B4-BE49-F238E27FC236}">
                <a16:creationId xmlns="" xmlns:a16="http://schemas.microsoft.com/office/drawing/2014/main" id="{7ED3DE0F-0FCD-4775-B0BA-3BFD730A3404}"/>
              </a:ext>
            </a:extLst>
          </p:cNvPr>
          <p:cNvPicPr>
            <a:picLocks noChangeAspect="1"/>
          </p:cNvPicPr>
          <p:nvPr/>
        </p:nvPicPr>
        <p:blipFill>
          <a:blip r:embed="rId2"/>
          <a:stretch>
            <a:fillRect/>
          </a:stretch>
        </p:blipFill>
        <p:spPr>
          <a:xfrm>
            <a:off x="7742600" y="3189767"/>
            <a:ext cx="2735786" cy="1908211"/>
          </a:xfrm>
          <a:prstGeom prst="rect">
            <a:avLst/>
          </a:prstGeom>
        </p:spPr>
      </p:pic>
    </p:spTree>
    <p:extLst>
      <p:ext uri="{BB962C8B-B14F-4D97-AF65-F5344CB8AC3E}">
        <p14:creationId xmlns="" xmlns:p14="http://schemas.microsoft.com/office/powerpoint/2010/main" val="3978958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DDD57D97-43FC-49B7-8DDC-38029A9B68A6}"/>
              </a:ext>
            </a:extLst>
          </p:cNvPr>
          <p:cNvSpPr/>
          <p:nvPr/>
        </p:nvSpPr>
        <p:spPr>
          <a:xfrm flipV="1">
            <a:off x="3640809" y="1583388"/>
            <a:ext cx="7141779" cy="3641753"/>
          </a:xfrm>
          <a:prstGeom prst="rect">
            <a:avLst/>
          </a:prstGeom>
          <a:solidFill>
            <a:schemeClr val="bg1"/>
          </a:solidFill>
          <a:ln w="12700">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540000" algn="just">
              <a:lnSpc>
                <a:spcPct val="150000"/>
              </a:lnSpc>
            </a:pPr>
            <a:r>
              <a:rPr lang="zh-CN" altLang="en-US" dirty="0">
                <a:latin typeface="微软雅黑" panose="020B0503020204020204" pitchFamily="34" charset="-122"/>
                <a:ea typeface="微软雅黑" panose="020B0503020204020204" pitchFamily="34" charset="-122"/>
              </a:rPr>
              <a:t>该案在社会上掀起了对收容遣送制度的大讨论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引发了对收容遣送制度的反思，并发展为对违宪审查机制的讨论。先后有多名学者上书全国人民代表大会常务委员会，要求就此对收容遣送制度进行违宪审查。</a:t>
            </a:r>
          </a:p>
        </p:txBody>
      </p:sp>
      <p:pic>
        <p:nvPicPr>
          <p:cNvPr id="2" name="图片 1">
            <a:extLst>
              <a:ext uri="{FF2B5EF4-FFF2-40B4-BE49-F238E27FC236}">
                <a16:creationId xmlns="" xmlns:a16="http://schemas.microsoft.com/office/drawing/2014/main" id="{56D889E8-C7E3-468B-B16C-8F9AFDB80C3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497875" y="2012281"/>
            <a:ext cx="3482428" cy="2783968"/>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 xmlns:a16="http://schemas.microsoft.com/office/drawing/2014/main" id="{3F46AD8E-7662-44AF-BB14-29AB00C02689}"/>
              </a:ext>
            </a:extLst>
          </p:cNvPr>
          <p:cNvSpPr txBox="1"/>
          <p:nvPr/>
        </p:nvSpPr>
        <p:spPr>
          <a:xfrm>
            <a:off x="5338354" y="2569029"/>
            <a:ext cx="4868092" cy="2169825"/>
          </a:xfrm>
          <a:prstGeom prst="rect">
            <a:avLst/>
          </a:prstGeom>
          <a:noFill/>
        </p:spPr>
        <p:txBody>
          <a:bodyPr wrap="square" rtlCol="0">
            <a:spAutoFit/>
          </a:bodyPr>
          <a:lstStyle/>
          <a:p>
            <a:pPr indent="540000" algn="just">
              <a:lnSpc>
                <a:spcPct val="150000"/>
              </a:lnSpc>
            </a:pPr>
            <a:r>
              <a:rPr lang="zh-CN" altLang="en-US" dirty="0">
                <a:latin typeface="微软雅黑" panose="020B0503020204020204" pitchFamily="34" charset="-122"/>
                <a:ea typeface="微软雅黑" panose="020B0503020204020204" pitchFamily="34" charset="-122"/>
              </a:rPr>
              <a:t>该案在社会上掀起了对收容遣送制度的大讨论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引发了对收容遣送制度的反思，并发展为对违宪审查机制的讨论。先后有多名学者上书全国人民代表大会常务委员会，要求就此对收容遣送制度进行</a:t>
            </a:r>
            <a:r>
              <a:rPr lang="zh-CN" altLang="en-US" dirty="0">
                <a:solidFill>
                  <a:srgbClr val="FF0000"/>
                </a:solidFill>
                <a:latin typeface="微软雅黑" panose="020B0503020204020204" pitchFamily="34" charset="-122"/>
                <a:ea typeface="微软雅黑" panose="020B0503020204020204" pitchFamily="34" charset="-122"/>
              </a:rPr>
              <a:t>违宪审查</a:t>
            </a:r>
            <a:r>
              <a:rPr lang="zh-CN" altLang="en-US"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 xmlns:a16="http://schemas.microsoft.com/office/drawing/2014/main" id="{5306BFDE-BBB8-47FB-BD72-E844549DD6A2}"/>
              </a:ext>
            </a:extLst>
          </p:cNvPr>
          <p:cNvSpPr txBox="1"/>
          <p:nvPr/>
        </p:nvSpPr>
        <p:spPr>
          <a:xfrm>
            <a:off x="6597744" y="2033819"/>
            <a:ext cx="1489165" cy="461665"/>
          </a:xfrm>
          <a:prstGeom prst="rect">
            <a:avLst/>
          </a:prstGeom>
          <a:noFill/>
        </p:spPr>
        <p:txBody>
          <a:bodyPr wrap="square" rtlCol="0">
            <a:spAutoFit/>
          </a:bodyPr>
          <a:lstStyle/>
          <a:p>
            <a:r>
              <a:rPr lang="zh-CN" altLang="en-US" sz="2400" dirty="0">
                <a:solidFill>
                  <a:srgbClr val="FF0000"/>
                </a:solidFill>
              </a:rPr>
              <a:t>孙志刚案</a:t>
            </a:r>
          </a:p>
        </p:txBody>
      </p:sp>
    </p:spTree>
    <p:extLst>
      <p:ext uri="{BB962C8B-B14F-4D97-AF65-F5344CB8AC3E}">
        <p14:creationId xmlns="" xmlns:p14="http://schemas.microsoft.com/office/powerpoint/2010/main" val="228804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txBox="1">
            <a:spLocks noGrp="1"/>
          </p:cNvSpPr>
          <p:nvPr/>
        </p:nvSpPr>
        <p:spPr bwMode="auto">
          <a:xfrm>
            <a:off x="8737600" y="6356351"/>
            <a:ext cx="2844800" cy="365125"/>
          </a:xfrm>
          <a:prstGeom prst="rect">
            <a:avLst/>
          </a:prstGeom>
          <a:noFill/>
          <a:ln>
            <a:miter lim="800000"/>
            <a:headEnd/>
            <a:tailEnd/>
          </a:ln>
        </p:spPr>
        <p:txBody>
          <a:bodyPr anchor="ctr"/>
          <a:lstStyle/>
          <a:p>
            <a:pPr algn="r">
              <a:defRPr/>
            </a:pPr>
            <a:fld id="{5198E61A-60B4-4798-8E13-F4F06DAEA152}" type="slidenum">
              <a:rPr lang="en-US" altLang="zh-CN" sz="1200">
                <a:solidFill>
                  <a:srgbClr val="898989"/>
                </a:solidFill>
                <a:latin typeface="+mn-lt"/>
                <a:ea typeface="宋体" pitchFamily="2" charset="-122"/>
              </a:rPr>
              <a:pPr algn="r">
                <a:defRPr/>
              </a:pPr>
              <a:t>66</a:t>
            </a:fld>
            <a:endParaRPr lang="en-US" altLang="zh-CN" sz="1200">
              <a:solidFill>
                <a:srgbClr val="898989"/>
              </a:solidFill>
              <a:latin typeface="+mn-lt"/>
              <a:ea typeface="宋体" pitchFamily="2" charset="-122"/>
            </a:endParaRPr>
          </a:p>
        </p:txBody>
      </p:sp>
      <p:sp>
        <p:nvSpPr>
          <p:cNvPr id="46083" name="Rectangle 3"/>
          <p:cNvSpPr>
            <a:spLocks noGrp="1" noChangeArrowheads="1"/>
          </p:cNvSpPr>
          <p:nvPr>
            <p:ph type="body" idx="4294967295"/>
          </p:nvPr>
        </p:nvSpPr>
        <p:spPr>
          <a:xfrm>
            <a:off x="641839" y="1285876"/>
            <a:ext cx="10788162" cy="4608513"/>
          </a:xfrm>
          <a:prstGeom prst="rect">
            <a:avLst/>
          </a:prstGeom>
          <a:ln>
            <a:solidFill>
              <a:schemeClr val="bg1"/>
            </a:solidFill>
          </a:ln>
        </p:spPr>
        <p:txBody>
          <a:bodyPr/>
          <a:lstStyle/>
          <a:p>
            <a:pPr eaLnBrk="1" hangingPunct="1">
              <a:lnSpc>
                <a:spcPct val="110000"/>
              </a:lnSpc>
            </a:pPr>
            <a:r>
              <a:rPr lang="zh-CN" altLang="en-US" sz="2800" b="1" dirty="0" smtClean="0">
                <a:latin typeface="楷体_GB2312" pitchFamily="49" charset="-122"/>
                <a:ea typeface="楷体_GB2312" pitchFamily="49" charset="-122"/>
              </a:rPr>
              <a:t>所谓</a:t>
            </a:r>
            <a:r>
              <a:rPr lang="zh-CN" altLang="en-US" sz="2800" b="1" dirty="0" smtClean="0">
                <a:solidFill>
                  <a:srgbClr val="00B050"/>
                </a:solidFill>
                <a:latin typeface="楷体_GB2312" pitchFamily="49" charset="-122"/>
                <a:ea typeface="楷体_GB2312" pitchFamily="49" charset="-122"/>
              </a:rPr>
              <a:t>违宪审查</a:t>
            </a:r>
            <a:r>
              <a:rPr lang="zh-CN" altLang="en-US" sz="2800" b="1" dirty="0" smtClean="0">
                <a:latin typeface="楷体_GB2312" pitchFamily="49" charset="-122"/>
                <a:ea typeface="楷体_GB2312" pitchFamily="49" charset="-122"/>
              </a:rPr>
              <a:t>，是指特定的国家机关对某项立法或某种政府行为是否合宪所进行的具有法律效力的审查和处理。这一制度的主要目的就是裁定并处罚违宪行为，以制约国家权力，保障公民权利，保证宪法的有效实施。违宪审查制度是监督宪法实施的重要制度之一。</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idx="4294967295"/>
          </p:nvPr>
        </p:nvSpPr>
        <p:spPr>
          <a:xfrm>
            <a:off x="624417" y="1196976"/>
            <a:ext cx="10972800" cy="576263"/>
          </a:xfrm>
          <a:prstGeom prst="rect">
            <a:avLst/>
          </a:prstGeom>
          <a:solidFill>
            <a:schemeClr val="accent3"/>
          </a:solidFill>
        </p:spPr>
        <p:txBody>
          <a:bodyPr/>
          <a:lstStyle/>
          <a:p>
            <a:pPr eaLnBrk="1" hangingPunct="1">
              <a:defRPr/>
            </a:pPr>
            <a:r>
              <a:rPr lang="zh-CN" altLang="en-US" sz="3200" b="1" dirty="0" smtClean="0">
                <a:solidFill>
                  <a:srgbClr val="FF3300"/>
                </a:solidFill>
                <a:ea typeface="黑体" pitchFamily="2" charset="-122"/>
              </a:rPr>
              <a:t>马伯里诉麦迪逊案</a:t>
            </a:r>
            <a:r>
              <a:rPr lang="en-US" altLang="zh-CN" sz="3200" b="1" dirty="0" smtClean="0">
                <a:solidFill>
                  <a:srgbClr val="FF3300"/>
                </a:solidFill>
                <a:ea typeface="黑体" pitchFamily="2" charset="-122"/>
              </a:rPr>
              <a:t>——</a:t>
            </a:r>
            <a:r>
              <a:rPr lang="zh-CN" altLang="en-US" sz="3200" b="1" dirty="0" smtClean="0">
                <a:solidFill>
                  <a:srgbClr val="FF3300"/>
                </a:solidFill>
                <a:ea typeface="黑体" pitchFamily="2" charset="-122"/>
              </a:rPr>
              <a:t>违宪审查制度</a:t>
            </a:r>
          </a:p>
        </p:txBody>
      </p:sp>
      <p:sp>
        <p:nvSpPr>
          <p:cNvPr id="39939" name="Rectangle 3"/>
          <p:cNvSpPr>
            <a:spLocks noGrp="1" noChangeArrowheads="1"/>
          </p:cNvSpPr>
          <p:nvPr>
            <p:ph type="body" idx="4294967295"/>
          </p:nvPr>
        </p:nvSpPr>
        <p:spPr>
          <a:xfrm>
            <a:off x="719667" y="2133600"/>
            <a:ext cx="11233151" cy="4248150"/>
          </a:xfrm>
          <a:prstGeom prst="rect">
            <a:avLst/>
          </a:prstGeom>
          <a:solidFill>
            <a:srgbClr val="FFFFFF"/>
          </a:solidFill>
          <a:ln>
            <a:solidFill>
              <a:schemeClr val="bg1"/>
            </a:solidFill>
          </a:ln>
        </p:spPr>
        <p:txBody>
          <a:bodyPr/>
          <a:lstStyle/>
          <a:p>
            <a:pPr eaLnBrk="1" hangingPunct="1">
              <a:lnSpc>
                <a:spcPct val="110000"/>
              </a:lnSpc>
            </a:pPr>
            <a:r>
              <a:rPr lang="en-US" altLang="zh-CN" sz="2400" b="1" smtClean="0">
                <a:latin typeface="楷体_GB2312" pitchFamily="49" charset="-122"/>
                <a:ea typeface="楷体_GB2312" pitchFamily="49" charset="-122"/>
              </a:rPr>
              <a:t>1800</a:t>
            </a:r>
            <a:r>
              <a:rPr lang="zh-CN" altLang="en-US" sz="2400" b="1" smtClean="0">
                <a:latin typeface="楷体_GB2312" pitchFamily="49" charset="-122"/>
                <a:ea typeface="楷体_GB2312" pitchFamily="49" charset="-122"/>
              </a:rPr>
              <a:t>年</a:t>
            </a:r>
            <a:r>
              <a:rPr lang="en-US" altLang="zh-CN" sz="2400" b="1" smtClean="0">
                <a:latin typeface="楷体_GB2312" pitchFamily="49" charset="-122"/>
                <a:ea typeface="楷体_GB2312" pitchFamily="49" charset="-122"/>
              </a:rPr>
              <a:t>11</a:t>
            </a:r>
            <a:r>
              <a:rPr lang="zh-CN" altLang="en-US" sz="2400" b="1" smtClean="0">
                <a:latin typeface="楷体_GB2312" pitchFamily="49" charset="-122"/>
                <a:ea typeface="楷体_GB2312" pitchFamily="49" charset="-122"/>
              </a:rPr>
              <a:t>月，美国执政的</a:t>
            </a:r>
            <a:r>
              <a:rPr lang="zh-CN" altLang="en-US" sz="2400" b="1" smtClean="0">
                <a:solidFill>
                  <a:srgbClr val="00B050"/>
                </a:solidFill>
                <a:latin typeface="楷体_GB2312" pitchFamily="49" charset="-122"/>
                <a:ea typeface="楷体_GB2312" pitchFamily="49" charset="-122"/>
              </a:rPr>
              <a:t>联邦党</a:t>
            </a:r>
            <a:r>
              <a:rPr lang="zh-CN" altLang="en-US" sz="2400" b="1" smtClean="0">
                <a:latin typeface="楷体_GB2312" pitchFamily="49" charset="-122"/>
                <a:ea typeface="楷体_GB2312" pitchFamily="49" charset="-122"/>
              </a:rPr>
              <a:t>在</a:t>
            </a:r>
            <a:r>
              <a:rPr lang="zh-CN" altLang="en-US" sz="2400" b="1" smtClean="0">
                <a:solidFill>
                  <a:srgbClr val="0070C0"/>
                </a:solidFill>
                <a:latin typeface="楷体_GB2312" pitchFamily="49" charset="-122"/>
                <a:ea typeface="楷体_GB2312" pitchFamily="49" charset="-122"/>
              </a:rPr>
              <a:t>总统</a:t>
            </a:r>
            <a:r>
              <a:rPr lang="zh-CN" altLang="en-US" sz="2400" b="1" smtClean="0">
                <a:latin typeface="楷体_GB2312" pitchFamily="49" charset="-122"/>
                <a:ea typeface="楷体_GB2312" pitchFamily="49" charset="-122"/>
              </a:rPr>
              <a:t>和</a:t>
            </a:r>
            <a:r>
              <a:rPr lang="zh-CN" altLang="en-US" sz="2400" b="1" smtClean="0">
                <a:solidFill>
                  <a:srgbClr val="0070C0"/>
                </a:solidFill>
                <a:latin typeface="楷体_GB2312" pitchFamily="49" charset="-122"/>
                <a:ea typeface="楷体_GB2312" pitchFamily="49" charset="-122"/>
              </a:rPr>
              <a:t>议会</a:t>
            </a:r>
            <a:r>
              <a:rPr lang="zh-CN" altLang="en-US" sz="2400" b="1" smtClean="0">
                <a:latin typeface="楷体_GB2312" pitchFamily="49" charset="-122"/>
                <a:ea typeface="楷体_GB2312" pitchFamily="49" charset="-122"/>
              </a:rPr>
              <a:t>的两大选举中连遭挫败。于是，按规定将于翌年</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月</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日下野的该党领袖亚当斯</a:t>
            </a:r>
            <a:r>
              <a:rPr lang="en-US" altLang="zh-CN" sz="2400" b="1" smtClean="0">
                <a:latin typeface="楷体_GB2312" pitchFamily="49" charset="-122"/>
                <a:ea typeface="楷体_GB2312" pitchFamily="49" charset="-122"/>
              </a:rPr>
              <a:t>(Adams)</a:t>
            </a:r>
            <a:r>
              <a:rPr lang="zh-CN" altLang="en-US" sz="2400" b="1" smtClean="0">
                <a:latin typeface="楷体_GB2312" pitchFamily="49" charset="-122"/>
                <a:ea typeface="楷体_GB2312" pitchFamily="49" charset="-122"/>
              </a:rPr>
              <a:t>总统和国务卿马歇尔</a:t>
            </a:r>
            <a:r>
              <a:rPr lang="en-US" altLang="zh-CN" sz="2400" b="1" smtClean="0">
                <a:latin typeface="楷体_GB2312" pitchFamily="49" charset="-122"/>
                <a:ea typeface="楷体_GB2312" pitchFamily="49" charset="-122"/>
              </a:rPr>
              <a:t>(John Marshall)</a:t>
            </a:r>
            <a:r>
              <a:rPr lang="zh-CN" altLang="en-US" sz="2400" b="1" smtClean="0">
                <a:latin typeface="楷体_GB2312" pitchFamily="49" charset="-122"/>
                <a:ea typeface="楷体_GB2312" pitchFamily="49" charset="-122"/>
              </a:rPr>
              <a:t>，便力图在司法机关中调整有利于本党的人事安排：</a:t>
            </a:r>
          </a:p>
          <a:p>
            <a:pPr eaLnBrk="1" hangingPunct="1">
              <a:lnSpc>
                <a:spcPct val="110000"/>
              </a:lnSpc>
            </a:pPr>
            <a:r>
              <a:rPr lang="zh-CN" altLang="en-US" sz="2400" b="1" smtClean="0">
                <a:latin typeface="楷体_GB2312" pitchFamily="49" charset="-122"/>
                <a:ea typeface="楷体_GB2312" pitchFamily="49" charset="-122"/>
              </a:rPr>
              <a:t>同年</a:t>
            </a:r>
            <a:r>
              <a:rPr lang="en-US" altLang="zh-CN" sz="2400" b="1" smtClean="0">
                <a:latin typeface="楷体_GB2312" pitchFamily="49" charset="-122"/>
                <a:ea typeface="楷体_GB2312" pitchFamily="49" charset="-122"/>
              </a:rPr>
              <a:t>12</a:t>
            </a:r>
            <a:r>
              <a:rPr lang="zh-CN" altLang="en-US" sz="2400" b="1" smtClean="0">
                <a:latin typeface="楷体_GB2312" pitchFamily="49" charset="-122"/>
                <a:ea typeface="楷体_GB2312" pitchFamily="49" charset="-122"/>
              </a:rPr>
              <a:t>月，</a:t>
            </a:r>
            <a:r>
              <a:rPr lang="zh-CN" altLang="en-US" sz="2400" b="1" smtClean="0">
                <a:solidFill>
                  <a:srgbClr val="0070C0"/>
                </a:solidFill>
                <a:latin typeface="楷体_GB2312" pitchFamily="49" charset="-122"/>
                <a:ea typeface="楷体_GB2312" pitchFamily="49" charset="-122"/>
              </a:rPr>
              <a:t>联邦最高法院</a:t>
            </a:r>
            <a:r>
              <a:rPr lang="zh-CN" altLang="en-US" sz="2400" b="1" smtClean="0">
                <a:latin typeface="楷体_GB2312" pitchFamily="49" charset="-122"/>
                <a:ea typeface="楷体_GB2312" pitchFamily="49" charset="-122"/>
              </a:rPr>
              <a:t>首席大法官</a:t>
            </a:r>
            <a:r>
              <a:rPr lang="en-US" altLang="zh-CN" sz="2400" b="1" smtClean="0">
                <a:latin typeface="楷体_GB2312" pitchFamily="49" charset="-122"/>
                <a:ea typeface="楷体_GB2312" pitchFamily="49" charset="-122"/>
              </a:rPr>
              <a:t>Ellsworth</a:t>
            </a:r>
            <a:r>
              <a:rPr lang="zh-CN" altLang="en-US" sz="2400" b="1" smtClean="0">
                <a:latin typeface="楷体_GB2312" pitchFamily="49" charset="-122"/>
                <a:ea typeface="楷体_GB2312" pitchFamily="49" charset="-122"/>
              </a:rPr>
              <a:t>辞职，亚当斯便任命尚在任中的国务卿马歇尔填补该职。仍由联邦党控制的国会，也赶在其任期终了前匆忙通过了两个有关联邦法院组织的法律，其中一部即</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哥伦比亚特区组织法</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。根据该法的规定，总统可以任命</a:t>
            </a:r>
            <a:r>
              <a:rPr lang="en-US" altLang="zh-CN" sz="2400" b="1" smtClean="0">
                <a:latin typeface="楷体_GB2312" pitchFamily="49" charset="-122"/>
                <a:ea typeface="楷体_GB2312" pitchFamily="49" charset="-122"/>
              </a:rPr>
              <a:t>42</a:t>
            </a:r>
            <a:r>
              <a:rPr lang="zh-CN" altLang="en-US" sz="2400" b="1" smtClean="0">
                <a:latin typeface="楷体_GB2312" pitchFamily="49" charset="-122"/>
                <a:ea typeface="楷体_GB2312" pitchFamily="49" charset="-122"/>
              </a:rPr>
              <a:t>名治安法官，任期</a:t>
            </a:r>
            <a:r>
              <a:rPr lang="en-US" altLang="zh-CN" sz="2400" b="1" smtClean="0">
                <a:latin typeface="楷体_GB2312" pitchFamily="49" charset="-122"/>
                <a:ea typeface="楷体_GB2312" pitchFamily="49" charset="-122"/>
              </a:rPr>
              <a:t>5</a:t>
            </a:r>
            <a:r>
              <a:rPr lang="zh-CN" altLang="en-US" sz="2400" b="1" smtClean="0">
                <a:latin typeface="楷体_GB2312" pitchFamily="49" charset="-122"/>
                <a:ea typeface="楷体_GB2312" pitchFamily="49" charset="-122"/>
              </a:rPr>
              <a:t>年。</a:t>
            </a:r>
            <a:endParaRPr lang="zh-CN" altLang="en-US" sz="2400" b="1" smtClean="0">
              <a:latin typeface="隶书" pitchFamily="49" charset="-122"/>
              <a:ea typeface="隶书"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txBox="1">
            <a:spLocks noGrp="1"/>
          </p:cNvSpPr>
          <p:nvPr/>
        </p:nvSpPr>
        <p:spPr bwMode="auto">
          <a:xfrm>
            <a:off x="8737600" y="6356351"/>
            <a:ext cx="2844800" cy="365125"/>
          </a:xfrm>
          <a:prstGeom prst="rect">
            <a:avLst/>
          </a:prstGeom>
          <a:noFill/>
          <a:ln>
            <a:miter lim="800000"/>
            <a:headEnd/>
            <a:tailEnd/>
          </a:ln>
        </p:spPr>
        <p:txBody>
          <a:bodyPr anchor="ctr"/>
          <a:lstStyle/>
          <a:p>
            <a:pPr algn="r">
              <a:defRPr/>
            </a:pPr>
            <a:fld id="{19809E8B-A79A-4D7D-A7F1-C1C35D990754}" type="slidenum">
              <a:rPr lang="en-US" altLang="zh-CN" sz="1200">
                <a:solidFill>
                  <a:srgbClr val="898989"/>
                </a:solidFill>
                <a:latin typeface="+mn-lt"/>
                <a:ea typeface="宋体" pitchFamily="2" charset="-122"/>
              </a:rPr>
              <a:pPr algn="r">
                <a:defRPr/>
              </a:pPr>
              <a:t>68</a:t>
            </a:fld>
            <a:endParaRPr lang="en-US" altLang="zh-CN" sz="1200">
              <a:solidFill>
                <a:srgbClr val="898989"/>
              </a:solidFill>
              <a:latin typeface="+mn-lt"/>
              <a:ea typeface="宋体" pitchFamily="2" charset="-122"/>
            </a:endParaRPr>
          </a:p>
        </p:txBody>
      </p:sp>
      <p:sp>
        <p:nvSpPr>
          <p:cNvPr id="40963" name="Rectangle 2"/>
          <p:cNvSpPr>
            <a:spLocks noGrp="1" noChangeArrowheads="1"/>
          </p:cNvSpPr>
          <p:nvPr>
            <p:ph type="body" idx="4294967295"/>
          </p:nvPr>
        </p:nvSpPr>
        <p:spPr>
          <a:xfrm>
            <a:off x="624417" y="1341438"/>
            <a:ext cx="10752667" cy="4608512"/>
          </a:xfrm>
          <a:prstGeom prst="rect">
            <a:avLst/>
          </a:prstGeom>
          <a:solidFill>
            <a:srgbClr val="FFFFFF"/>
          </a:solidFill>
          <a:ln>
            <a:solidFill>
              <a:schemeClr val="bg1"/>
            </a:solidFill>
          </a:ln>
        </p:spPr>
        <p:txBody>
          <a:bodyPr/>
          <a:lstStyle/>
          <a:p>
            <a:pPr eaLnBrk="1" hangingPunct="1">
              <a:lnSpc>
                <a:spcPct val="80000"/>
              </a:lnSpc>
            </a:pPr>
            <a:r>
              <a:rPr lang="en-US" altLang="zh-CN" sz="2400" b="1" smtClean="0">
                <a:latin typeface="楷体_GB2312" pitchFamily="49" charset="-122"/>
                <a:ea typeface="楷体_GB2312" pitchFamily="49" charset="-122"/>
              </a:rPr>
              <a:t>1801</a:t>
            </a:r>
            <a:r>
              <a:rPr lang="zh-CN" altLang="en-US" sz="2400" b="1" smtClean="0">
                <a:latin typeface="楷体_GB2312" pitchFamily="49" charset="-122"/>
                <a:ea typeface="楷体_GB2312" pitchFamily="49" charset="-122"/>
              </a:rPr>
              <a:t>年</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月</a:t>
            </a: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日，亚当斯任命了这</a:t>
            </a:r>
            <a:r>
              <a:rPr lang="en-US" altLang="zh-CN" sz="2400" b="1" smtClean="0">
                <a:latin typeface="楷体_GB2312" pitchFamily="49" charset="-122"/>
                <a:ea typeface="楷体_GB2312" pitchFamily="49" charset="-122"/>
              </a:rPr>
              <a:t>42</a:t>
            </a:r>
            <a:r>
              <a:rPr lang="zh-CN" altLang="en-US" sz="2400" b="1" smtClean="0">
                <a:latin typeface="楷体_GB2312" pitchFamily="49" charset="-122"/>
                <a:ea typeface="楷体_GB2312" pitchFamily="49" charset="-122"/>
              </a:rPr>
              <a:t>名治安法官。这些任命大多在</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月</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日午夜以前经参议院同意、总统签署、国务卿盖章后生效。由于时间仓促，有一些人的任命状因当时的交通和通讯条件而未及发出。</a:t>
            </a:r>
          </a:p>
          <a:p>
            <a:pPr eaLnBrk="1" hangingPunct="1">
              <a:lnSpc>
                <a:spcPct val="80000"/>
              </a:lnSpc>
            </a:pPr>
            <a:r>
              <a:rPr lang="en-US" altLang="zh-CN" sz="2400" b="1" smtClean="0">
                <a:latin typeface="楷体_GB2312" pitchFamily="49" charset="-122"/>
                <a:ea typeface="楷体_GB2312" pitchFamily="49" charset="-122"/>
              </a:rPr>
              <a:t>1801</a:t>
            </a:r>
            <a:r>
              <a:rPr lang="zh-CN" altLang="en-US" sz="2400" b="1" smtClean="0">
                <a:latin typeface="楷体_GB2312" pitchFamily="49" charset="-122"/>
                <a:ea typeface="楷体_GB2312" pitchFamily="49" charset="-122"/>
              </a:rPr>
              <a:t>年</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月</a:t>
            </a:r>
            <a:r>
              <a:rPr lang="en-US" altLang="zh-CN" sz="2400" b="1" smtClean="0">
                <a:latin typeface="楷体_GB2312" pitchFamily="49" charset="-122"/>
                <a:ea typeface="楷体_GB2312" pitchFamily="49" charset="-122"/>
              </a:rPr>
              <a:t>4</a:t>
            </a:r>
            <a:r>
              <a:rPr lang="zh-CN" altLang="en-US" sz="2400" b="1" smtClean="0">
                <a:latin typeface="楷体_GB2312" pitchFamily="49" charset="-122"/>
                <a:ea typeface="楷体_GB2312" pitchFamily="49" charset="-122"/>
              </a:rPr>
              <a:t>日，</a:t>
            </a:r>
            <a:r>
              <a:rPr lang="zh-CN" altLang="en-US" sz="2400" b="1" smtClean="0">
                <a:solidFill>
                  <a:srgbClr val="00B050"/>
                </a:solidFill>
                <a:latin typeface="楷体_GB2312" pitchFamily="49" charset="-122"/>
                <a:ea typeface="楷体_GB2312" pitchFamily="49" charset="-122"/>
              </a:rPr>
              <a:t>共和党</a:t>
            </a:r>
            <a:r>
              <a:rPr lang="zh-CN" altLang="en-US" sz="2400" b="1" smtClean="0">
                <a:latin typeface="楷体_GB2312" pitchFamily="49" charset="-122"/>
                <a:ea typeface="楷体_GB2312" pitchFamily="49" charset="-122"/>
              </a:rPr>
              <a:t>领袖杰弗逊</a:t>
            </a:r>
            <a:r>
              <a:rPr lang="en-US" altLang="zh-CN" sz="2400" b="1" smtClean="0">
                <a:latin typeface="楷体_GB2312" pitchFamily="49" charset="-122"/>
                <a:ea typeface="楷体_GB2312" pitchFamily="49" charset="-122"/>
              </a:rPr>
              <a:t>(Jefferson) </a:t>
            </a:r>
            <a:r>
              <a:rPr lang="zh-CN" altLang="en-US" sz="2400" b="1" smtClean="0">
                <a:latin typeface="楷体_GB2312" pitchFamily="49" charset="-122"/>
                <a:ea typeface="楷体_GB2312" pitchFamily="49" charset="-122"/>
              </a:rPr>
              <a:t>出任美国第</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任总统。当他得知有</a:t>
            </a:r>
            <a:r>
              <a:rPr lang="en-US" altLang="zh-CN" sz="2400" b="1" smtClean="0">
                <a:latin typeface="楷体_GB2312" pitchFamily="49" charset="-122"/>
                <a:ea typeface="楷体_GB2312" pitchFamily="49" charset="-122"/>
              </a:rPr>
              <a:t>17</a:t>
            </a:r>
            <a:r>
              <a:rPr lang="zh-CN" altLang="en-US" sz="2400" b="1" smtClean="0">
                <a:latin typeface="楷体_GB2312" pitchFamily="49" charset="-122"/>
                <a:ea typeface="楷体_GB2312" pitchFamily="49" charset="-122"/>
              </a:rPr>
              <a:t>份治安法官的任命状仍滞留在国务院的抽屉时，便授意他的国务卿麦迪逊</a:t>
            </a:r>
            <a:r>
              <a:rPr lang="en-US" altLang="zh-CN" sz="2400" b="1" smtClean="0">
                <a:latin typeface="楷体_GB2312" pitchFamily="49" charset="-122"/>
                <a:ea typeface="楷体_GB2312" pitchFamily="49" charset="-122"/>
              </a:rPr>
              <a:t>(Madison)</a:t>
            </a:r>
            <a:r>
              <a:rPr lang="zh-CN" altLang="en-US" sz="2400" b="1" smtClean="0">
                <a:latin typeface="楷体_GB2312" pitchFamily="49" charset="-122"/>
                <a:ea typeface="楷体_GB2312" pitchFamily="49" charset="-122"/>
              </a:rPr>
              <a:t>不要发送这些已经签署并经封印的任命状。</a:t>
            </a:r>
          </a:p>
          <a:p>
            <a:pPr eaLnBrk="1" hangingPunct="1">
              <a:lnSpc>
                <a:spcPct val="80000"/>
              </a:lnSpc>
            </a:pPr>
            <a:r>
              <a:rPr lang="zh-CN" altLang="en-US" sz="2400" b="1" smtClean="0">
                <a:latin typeface="楷体_GB2312" pitchFamily="49" charset="-122"/>
                <a:ea typeface="楷体_GB2312" pitchFamily="49" charset="-122"/>
              </a:rPr>
              <a:t>麦迪逊之拒发任命状，自然引起了已获任命但却未接到任命状的人的不满。其中，威廉</a:t>
            </a:r>
            <a:r>
              <a:rPr lang="en-US" altLang="zh-CN" sz="2400" b="1" smtClean="0">
                <a:ea typeface="楷体_GB2312" pitchFamily="49" charset="-122"/>
              </a:rPr>
              <a:t>·</a:t>
            </a:r>
            <a:r>
              <a:rPr lang="zh-CN" altLang="en-US" sz="2400" b="1" smtClean="0">
                <a:latin typeface="楷体_GB2312" pitchFamily="49" charset="-122"/>
                <a:ea typeface="楷体_GB2312" pitchFamily="49" charset="-122"/>
              </a:rPr>
              <a:t>马伯里</a:t>
            </a:r>
            <a:r>
              <a:rPr lang="en-US" altLang="zh-CN" sz="2400" b="1" smtClean="0">
                <a:latin typeface="楷体_GB2312" pitchFamily="49" charset="-122"/>
                <a:ea typeface="楷体_GB2312" pitchFamily="49" charset="-122"/>
              </a:rPr>
              <a:t>(William Marbury)</a:t>
            </a:r>
            <a:r>
              <a:rPr lang="zh-CN" altLang="en-US" sz="2400" b="1" smtClean="0">
                <a:latin typeface="楷体_GB2312" pitchFamily="49" charset="-122"/>
                <a:ea typeface="楷体_GB2312" pitchFamily="49" charset="-122"/>
              </a:rPr>
              <a:t>与另外三个同样情形的人便以</a:t>
            </a:r>
            <a:r>
              <a:rPr lang="en-US" altLang="zh-CN" sz="2400" b="1" smtClean="0">
                <a:latin typeface="楷体_GB2312" pitchFamily="49" charset="-122"/>
                <a:ea typeface="楷体_GB2312" pitchFamily="49" charset="-122"/>
              </a:rPr>
              <a:t>1789</a:t>
            </a:r>
            <a:r>
              <a:rPr lang="zh-CN" altLang="en-US" sz="2400" b="1" smtClean="0">
                <a:latin typeface="楷体_GB2312" pitchFamily="49" charset="-122"/>
                <a:ea typeface="楷体_GB2312" pitchFamily="49" charset="-122"/>
              </a:rPr>
              <a:t>年的</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司法法</a:t>
            </a:r>
            <a:r>
              <a:rPr lang="en-US" altLang="zh-CN" sz="2400" b="1" smtClean="0">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第</a:t>
            </a:r>
            <a:r>
              <a:rPr lang="en-US" altLang="zh-CN" sz="2400" b="1" smtClean="0">
                <a:latin typeface="楷体_GB2312" pitchFamily="49" charset="-122"/>
                <a:ea typeface="楷体_GB2312" pitchFamily="49" charset="-122"/>
              </a:rPr>
              <a:t>13</a:t>
            </a:r>
            <a:r>
              <a:rPr lang="zh-CN" altLang="en-US" sz="2400" b="1" smtClean="0">
                <a:latin typeface="楷体_GB2312" pitchFamily="49" charset="-122"/>
                <a:ea typeface="楷体_GB2312" pitchFamily="49" charset="-122"/>
              </a:rPr>
              <a:t>条的规定为依据，直接诉至最高法院，请求对国务卿麦迪逊发出职务执行命令书，强制其交付那些任命状。</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idx="4294967295"/>
          </p:nvPr>
        </p:nvSpPr>
        <p:spPr>
          <a:xfrm>
            <a:off x="1102784" y="1052514"/>
            <a:ext cx="3361267" cy="503237"/>
          </a:xfrm>
          <a:prstGeom prst="rect">
            <a:avLst/>
          </a:prstGeom>
          <a:solidFill>
            <a:schemeClr val="accent3"/>
          </a:solidFill>
        </p:spPr>
        <p:txBody>
          <a:bodyPr/>
          <a:lstStyle/>
          <a:p>
            <a:pPr eaLnBrk="1" hangingPunct="1">
              <a:defRPr/>
            </a:pPr>
            <a:r>
              <a:rPr lang="zh-CN" altLang="en-US" sz="3200" b="1" dirty="0">
                <a:solidFill>
                  <a:srgbClr val="FF3300"/>
                </a:solidFill>
                <a:ea typeface="黑体" pitchFamily="49" charset="-122"/>
              </a:rPr>
              <a:t>判决要旨</a:t>
            </a:r>
          </a:p>
        </p:txBody>
      </p:sp>
      <p:sp>
        <p:nvSpPr>
          <p:cNvPr id="41988" name="Rectangle 3"/>
          <p:cNvSpPr>
            <a:spLocks noGrp="1" noChangeArrowheads="1"/>
          </p:cNvSpPr>
          <p:nvPr>
            <p:ph type="body" idx="4294967295"/>
          </p:nvPr>
        </p:nvSpPr>
        <p:spPr>
          <a:xfrm>
            <a:off x="1295400" y="1773238"/>
            <a:ext cx="9889067" cy="4248150"/>
          </a:xfrm>
          <a:prstGeom prst="rect">
            <a:avLst/>
          </a:prstGeom>
          <a:ln>
            <a:solidFill>
              <a:schemeClr val="bg1"/>
            </a:solidFill>
          </a:ln>
        </p:spPr>
        <p:txBody>
          <a:bodyPr/>
          <a:lstStyle/>
          <a:p>
            <a:pPr eaLnBrk="1" hangingPunct="1">
              <a:lnSpc>
                <a:spcPct val="120000"/>
              </a:lnSpc>
            </a:pPr>
            <a:r>
              <a:rPr lang="zh-CN" altLang="en-US" sz="2000" b="1" smtClean="0">
                <a:latin typeface="楷体_GB2312" pitchFamily="49" charset="-122"/>
                <a:ea typeface="楷体_GB2312" pitchFamily="49" charset="-122"/>
              </a:rPr>
              <a:t>最高法院判词主要围绕着本案所涉及的三个具体问题而展开。</a:t>
            </a:r>
          </a:p>
          <a:p>
            <a:pPr eaLnBrk="1" hangingPunct="1">
              <a:lnSpc>
                <a:spcPct val="120000"/>
              </a:lnSpc>
              <a:buFontTx/>
              <a:buNone/>
            </a:pPr>
            <a:r>
              <a:rPr lang="zh-CN" altLang="en-US" sz="2000" b="1" smtClean="0">
                <a:solidFill>
                  <a:schemeClr val="hlink"/>
                </a:solidFill>
                <a:latin typeface="楷体_GB2312" pitchFamily="49" charset="-122"/>
                <a:ea typeface="楷体_GB2312" pitchFamily="49" charset="-122"/>
              </a:rPr>
              <a:t>第一、</a:t>
            </a:r>
            <a:r>
              <a:rPr lang="zh-CN" altLang="en-US" sz="2000" b="1" smtClean="0">
                <a:latin typeface="楷体_GB2312" pitchFamily="49" charset="-122"/>
                <a:ea typeface="楷体_GB2312" pitchFamily="49" charset="-122"/>
              </a:rPr>
              <a:t>马伯里是否有权利得到他所要求的任命状？</a:t>
            </a:r>
          </a:p>
          <a:p>
            <a:pPr eaLnBrk="1" hangingPunct="1">
              <a:lnSpc>
                <a:spcPct val="120000"/>
              </a:lnSpc>
              <a:buFontTx/>
              <a:buNone/>
            </a:pPr>
            <a:r>
              <a:rPr lang="zh-CN" altLang="en-US" sz="2000" b="1" smtClean="0">
                <a:latin typeface="楷体_GB2312" pitchFamily="49" charset="-122"/>
                <a:ea typeface="楷体_GB2312" pitchFamily="49" charset="-122"/>
              </a:rPr>
              <a:t>      最高法院认为：</a:t>
            </a:r>
            <a:r>
              <a:rPr lang="zh-CN" altLang="en-US" sz="2000" b="1" smtClean="0">
                <a:solidFill>
                  <a:srgbClr val="FF3300"/>
                </a:solidFill>
                <a:latin typeface="楷体_GB2312" pitchFamily="49" charset="-122"/>
                <a:ea typeface="楷体_GB2312" pitchFamily="49" charset="-122"/>
              </a:rPr>
              <a:t>阻碍马伯里接受任命的行为是没有法律依据的，而且是侵犯法律权利的行为。</a:t>
            </a:r>
            <a:r>
              <a:rPr lang="zh-CN" altLang="en-US" sz="2000" b="1" smtClean="0">
                <a:latin typeface="楷体_GB2312" pitchFamily="49" charset="-122"/>
                <a:ea typeface="楷体_GB2312" pitchFamily="49" charset="-122"/>
              </a:rPr>
              <a:t>马伯里有权利得到任命状。</a:t>
            </a:r>
          </a:p>
          <a:p>
            <a:pPr eaLnBrk="1" hangingPunct="1">
              <a:lnSpc>
                <a:spcPct val="120000"/>
              </a:lnSpc>
              <a:buFontTx/>
              <a:buNone/>
            </a:pPr>
            <a:r>
              <a:rPr lang="zh-CN" altLang="en-US" sz="2000" b="1" smtClean="0">
                <a:solidFill>
                  <a:schemeClr val="hlink"/>
                </a:solidFill>
                <a:latin typeface="楷体_GB2312" pitchFamily="49" charset="-122"/>
                <a:ea typeface="楷体_GB2312" pitchFamily="49" charset="-122"/>
              </a:rPr>
              <a:t>第二、</a:t>
            </a:r>
            <a:r>
              <a:rPr lang="zh-CN" altLang="en-US" sz="2000" b="1" smtClean="0">
                <a:latin typeface="楷体_GB2312" pitchFamily="49" charset="-122"/>
                <a:ea typeface="楷体_GB2312" pitchFamily="49" charset="-122"/>
              </a:rPr>
              <a:t>如果他有这个权利且这一权利受到了侵犯，那么美国的法律能否为他提供法律上的救济？</a:t>
            </a:r>
          </a:p>
          <a:p>
            <a:pPr eaLnBrk="1" hangingPunct="1">
              <a:lnSpc>
                <a:spcPct val="120000"/>
              </a:lnSpc>
              <a:buFontTx/>
              <a:buNone/>
            </a:pPr>
            <a:r>
              <a:rPr lang="zh-CN" altLang="en-US" sz="2000" b="1" smtClean="0">
                <a:latin typeface="楷体_GB2312" pitchFamily="49" charset="-122"/>
                <a:ea typeface="楷体_GB2312" pitchFamily="49" charset="-122"/>
              </a:rPr>
              <a:t>     判词论述到：</a:t>
            </a:r>
            <a:r>
              <a:rPr lang="zh-CN" altLang="en-US" sz="2000" b="1" smtClean="0">
                <a:solidFill>
                  <a:srgbClr val="FF3300"/>
                </a:solidFill>
                <a:latin typeface="楷体_GB2312" pitchFamily="49" charset="-122"/>
                <a:ea typeface="楷体_GB2312" pitchFamily="49" charset="-122"/>
              </a:rPr>
              <a:t>拒发任命状侵犯了他的权利，他的国家的法律为此必须对他提供救济</a:t>
            </a:r>
            <a:r>
              <a:rPr lang="zh-CN" altLang="en-US" sz="2000" b="1" smtClean="0">
                <a:latin typeface="楷体_GB2312" pitchFamily="49" charset="-122"/>
                <a:ea typeface="楷体_GB2312" pitchFamily="49" charset="-122"/>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2135188" y="3860801"/>
            <a:ext cx="792480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5603" name="Text Box 3"/>
          <p:cNvSpPr txBox="1">
            <a:spLocks noChangeArrowheads="1"/>
          </p:cNvSpPr>
          <p:nvPr/>
        </p:nvSpPr>
        <p:spPr bwMode="auto">
          <a:xfrm>
            <a:off x="2114550" y="4724401"/>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sp>
        <p:nvSpPr>
          <p:cNvPr id="25604" name="Text Box 5"/>
          <p:cNvSpPr txBox="1">
            <a:spLocks noChangeArrowheads="1"/>
          </p:cNvSpPr>
          <p:nvPr/>
        </p:nvSpPr>
        <p:spPr bwMode="auto">
          <a:xfrm>
            <a:off x="2114550" y="5661026"/>
            <a:ext cx="855345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120000"/>
              </a:lnSpc>
              <a:spcBef>
                <a:spcPct val="50000"/>
              </a:spcBef>
            </a:pPr>
            <a:r>
              <a:rPr kumimoji="1" lang="zh-CN" altLang="en-US" sz="2400" b="1">
                <a:solidFill>
                  <a:schemeClr val="tx2"/>
                </a:solidFill>
                <a:latin typeface="楷体_GB2312" pitchFamily="49" charset="-122"/>
              </a:rPr>
              <a:t>　　</a:t>
            </a:r>
          </a:p>
        </p:txBody>
      </p:sp>
      <p:grpSp>
        <p:nvGrpSpPr>
          <p:cNvPr id="25606" name="Group 9"/>
          <p:cNvGrpSpPr>
            <a:grpSpLocks/>
          </p:cNvGrpSpPr>
          <p:nvPr/>
        </p:nvGrpSpPr>
        <p:grpSpPr bwMode="auto">
          <a:xfrm>
            <a:off x="1524000" y="1457326"/>
            <a:ext cx="9144000" cy="5400675"/>
            <a:chOff x="1003" y="1344"/>
            <a:chExt cx="3989" cy="2338"/>
          </a:xfrm>
        </p:grpSpPr>
        <p:sp>
          <p:nvSpPr>
            <p:cNvPr id="194570" name="Oval 10"/>
            <p:cNvSpPr>
              <a:spLocks noChangeArrowheads="1"/>
            </p:cNvSpPr>
            <p:nvPr/>
          </p:nvSpPr>
          <p:spPr bwMode="gray">
            <a:xfrm>
              <a:off x="1488" y="2847"/>
              <a:ext cx="3504" cy="835"/>
            </a:xfrm>
            <a:prstGeom prst="ellipse">
              <a:avLst/>
            </a:prstGeom>
            <a:gradFill rotWithShape="1">
              <a:gsLst>
                <a:gs pos="0">
                  <a:schemeClr val="bg2"/>
                </a:gs>
                <a:gs pos="100000">
                  <a:schemeClr val="bg2">
                    <a:gamma/>
                    <a:tint val="33725"/>
                    <a:invGamma/>
                  </a:schemeClr>
                </a:gs>
              </a:gsLst>
              <a:lin ang="2700000" scaled="1"/>
            </a:gradFill>
            <a:ln w="3175">
              <a:noFill/>
              <a:round/>
              <a:headEnd/>
              <a:tailEnd type="none" w="sm" len="sm"/>
            </a:ln>
            <a:effectLst/>
          </p:spPr>
          <p:txBody>
            <a:bodyPr vert="eaVert" wrap="none" lIns="92075" tIns="46038" rIns="92075" bIns="46038" anchor="ctr"/>
            <a:lstStyle/>
            <a:p>
              <a:pPr>
                <a:defRPr/>
              </a:pPr>
              <a:endParaRPr lang="zh-CN" altLang="en-US">
                <a:latin typeface="Arial" charset="0"/>
              </a:endParaRPr>
            </a:p>
          </p:txBody>
        </p:sp>
        <p:sp>
          <p:nvSpPr>
            <p:cNvPr id="194571" name="Oval 11"/>
            <p:cNvSpPr>
              <a:spLocks noChangeArrowheads="1"/>
            </p:cNvSpPr>
            <p:nvPr/>
          </p:nvSpPr>
          <p:spPr bwMode="gray">
            <a:xfrm rot="-998297">
              <a:off x="1054" y="1517"/>
              <a:ext cx="3582" cy="1900"/>
            </a:xfrm>
            <a:prstGeom prst="ellipse">
              <a:avLst/>
            </a:prstGeom>
            <a:gradFill rotWithShape="0">
              <a:gsLst>
                <a:gs pos="0">
                  <a:schemeClr val="bg2">
                    <a:gamma/>
                    <a:shade val="39216"/>
                    <a:invGamma/>
                  </a:schemeClr>
                </a:gs>
                <a:gs pos="50000">
                  <a:schemeClr val="bg2"/>
                </a:gs>
                <a:gs pos="100000">
                  <a:schemeClr val="bg2">
                    <a:gamma/>
                    <a:shade val="39216"/>
                    <a:invGamma/>
                  </a:schemeClr>
                </a:gs>
              </a:gsLst>
              <a:lin ang="0" scaled="1"/>
            </a:gra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25612" name="Oval 12"/>
            <p:cNvSpPr>
              <a:spLocks noChangeArrowheads="1"/>
            </p:cNvSpPr>
            <p:nvPr/>
          </p:nvSpPr>
          <p:spPr bwMode="gray">
            <a:xfrm rot="-998297">
              <a:off x="1066" y="1414"/>
              <a:ext cx="3505" cy="1841"/>
            </a:xfrm>
            <a:prstGeom prst="ellipse">
              <a:avLst/>
            </a:prstGeom>
            <a:gradFill rotWithShape="1">
              <a:gsLst>
                <a:gs pos="0">
                  <a:srgbClr val="2791BB"/>
                </a:gs>
                <a:gs pos="100000">
                  <a:srgbClr val="000000"/>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94573" name="Arc 13"/>
            <p:cNvSpPr>
              <a:spLocks/>
            </p:cNvSpPr>
            <p:nvPr/>
          </p:nvSpPr>
          <p:spPr bwMode="gray">
            <a:xfrm rot="-998297">
              <a:off x="2740" y="1344"/>
              <a:ext cx="1795" cy="1239"/>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6667"/>
                    <a:invGamma/>
                  </a:schemeClr>
                </a:gs>
              </a:gsLst>
              <a:lin ang="2700000" scaled="1"/>
            </a:gra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194574" name="Arc 14"/>
            <p:cNvSpPr>
              <a:spLocks/>
            </p:cNvSpPr>
            <p:nvPr/>
          </p:nvSpPr>
          <p:spPr bwMode="gray">
            <a:xfrm rot="20601703" flipH="1">
              <a:off x="1221" y="2525"/>
              <a:ext cx="2067" cy="931"/>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600"/>
                  </a:cubicBezTo>
                  <a:cubicBezTo>
                    <a:pt x="2432" y="21600"/>
                    <a:pt x="1208" y="21495"/>
                    <a:pt x="0" y="21287"/>
                  </a:cubicBezTo>
                </a:path>
                <a:path w="25114" h="21600" stroke="0" extrusionOk="0">
                  <a:moveTo>
                    <a:pt x="25114" y="2497"/>
                  </a:moveTo>
                  <a:cubicBezTo>
                    <a:pt x="23846" y="13386"/>
                    <a:pt x="14622" y="21599"/>
                    <a:pt x="3659" y="21600"/>
                  </a:cubicBezTo>
                  <a:cubicBezTo>
                    <a:pt x="2432" y="21600"/>
                    <a:pt x="1208" y="21495"/>
                    <a:pt x="0" y="21287"/>
                  </a:cubicBezTo>
                  <a:lnTo>
                    <a:pt x="3659" y="0"/>
                  </a:lnTo>
                  <a:close/>
                </a:path>
              </a:pathLst>
            </a:custGeom>
            <a:gradFill rotWithShape="1">
              <a:gsLst>
                <a:gs pos="0">
                  <a:schemeClr val="accent1"/>
                </a:gs>
                <a:gs pos="100000">
                  <a:schemeClr val="accent1">
                    <a:gamma/>
                    <a:shade val="60784"/>
                    <a:invGamma/>
                  </a:schemeClr>
                </a:gs>
              </a:gsLst>
              <a:lin ang="2700000" scaled="1"/>
            </a:gra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25615" name="Arc 15"/>
            <p:cNvSpPr>
              <a:spLocks/>
            </p:cNvSpPr>
            <p:nvPr/>
          </p:nvSpPr>
          <p:spPr bwMode="gray">
            <a:xfrm rot="-998297">
              <a:off x="1811" y="1396"/>
              <a:ext cx="1974" cy="893"/>
            </a:xfrm>
            <a:custGeom>
              <a:avLst/>
              <a:gdLst>
                <a:gd name="T0" fmla="*/ 0 w 23826"/>
                <a:gd name="T1" fmla="*/ 0 h 21600"/>
                <a:gd name="T2" fmla="*/ 0 w 23826"/>
                <a:gd name="T3" fmla="*/ 0 h 21600"/>
                <a:gd name="T4" fmla="*/ 0 w 23826"/>
                <a:gd name="T5" fmla="*/ 0 h 21600"/>
                <a:gd name="T6" fmla="*/ 0 60000 65536"/>
                <a:gd name="T7" fmla="*/ 0 60000 65536"/>
                <a:gd name="T8" fmla="*/ 0 60000 65536"/>
                <a:gd name="T9" fmla="*/ 0 w 23826"/>
                <a:gd name="T10" fmla="*/ 0 h 21600"/>
                <a:gd name="T11" fmla="*/ 23826 w 23826"/>
                <a:gd name="T12" fmla="*/ 21600 h 21600"/>
              </a:gdLst>
              <a:ahLst/>
              <a:cxnLst>
                <a:cxn ang="T6">
                  <a:pos x="T0" y="T1"/>
                </a:cxn>
                <a:cxn ang="T7">
                  <a:pos x="T2" y="T3"/>
                </a:cxn>
                <a:cxn ang="T8">
                  <a:pos x="T4" y="T5"/>
                </a:cxn>
              </a:cxnLst>
              <a:rect l="T9" t="T10" r="T11" b="T12"/>
              <a:pathLst>
                <a:path w="23826" h="21600" fill="none" extrusionOk="0">
                  <a:moveTo>
                    <a:pt x="0" y="2683"/>
                  </a:moveTo>
                  <a:cubicBezTo>
                    <a:pt x="3193" y="923"/>
                    <a:pt x="6780" y="-1"/>
                    <a:pt x="10427" y="0"/>
                  </a:cubicBezTo>
                  <a:cubicBezTo>
                    <a:pt x="15290" y="0"/>
                    <a:pt x="20011" y="1641"/>
                    <a:pt x="23825" y="4658"/>
                  </a:cubicBezTo>
                </a:path>
                <a:path w="23826" h="21600" stroke="0" extrusionOk="0">
                  <a:moveTo>
                    <a:pt x="0" y="2683"/>
                  </a:moveTo>
                  <a:cubicBezTo>
                    <a:pt x="3193" y="923"/>
                    <a:pt x="6780" y="-1"/>
                    <a:pt x="10427" y="0"/>
                  </a:cubicBezTo>
                  <a:cubicBezTo>
                    <a:pt x="15290" y="0"/>
                    <a:pt x="20011" y="1641"/>
                    <a:pt x="23825" y="4658"/>
                  </a:cubicBezTo>
                  <a:lnTo>
                    <a:pt x="10427" y="21600"/>
                  </a:lnTo>
                  <a:lnTo>
                    <a:pt x="0" y="2683"/>
                  </a:lnTo>
                  <a:close/>
                </a:path>
              </a:pathLst>
            </a:custGeom>
            <a:gradFill rotWithShape="1">
              <a:gsLst>
                <a:gs pos="0">
                  <a:srgbClr val="5CB8CA"/>
                </a:gs>
                <a:gs pos="100000">
                  <a:srgbClr val="30616A"/>
                </a:gs>
              </a:gsLst>
              <a:lin ang="2700000" scaled="1"/>
            </a:gra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p>
              <a:endParaRPr lang="zh-CN" altLang="en-US"/>
            </a:p>
          </p:txBody>
        </p:sp>
        <p:sp>
          <p:nvSpPr>
            <p:cNvPr id="194576" name="Arc 16"/>
            <p:cNvSpPr>
              <a:spLocks/>
            </p:cNvSpPr>
            <p:nvPr/>
          </p:nvSpPr>
          <p:spPr bwMode="gray">
            <a:xfrm rot="20601703" flipH="1">
              <a:off x="1003" y="1728"/>
              <a:ext cx="1795" cy="1330"/>
            </a:xfrm>
            <a:custGeom>
              <a:avLst/>
              <a:gdLst>
                <a:gd name="G0" fmla="+- 0 0 0"/>
                <a:gd name="G1" fmla="+- 20162 0 0"/>
                <a:gd name="G2" fmla="+- 21600 0 0"/>
                <a:gd name="T0" fmla="*/ 7749 w 21600"/>
                <a:gd name="T1" fmla="*/ 0 h 30685"/>
                <a:gd name="T2" fmla="*/ 18863 w 21600"/>
                <a:gd name="T3" fmla="*/ 30685 h 30685"/>
                <a:gd name="T4" fmla="*/ 0 w 21600"/>
                <a:gd name="T5" fmla="*/ 20162 h 30685"/>
              </a:gdLst>
              <a:ahLst/>
              <a:cxnLst>
                <a:cxn ang="0">
                  <a:pos x="T0" y="T1"/>
                </a:cxn>
                <a:cxn ang="0">
                  <a:pos x="T2" y="T3"/>
                </a:cxn>
                <a:cxn ang="0">
                  <a:pos x="T4" y="T5"/>
                </a:cxn>
              </a:cxnLst>
              <a:rect l="0" t="0" r="r" b="b"/>
              <a:pathLst>
                <a:path w="21600" h="30685" fill="none" extrusionOk="0">
                  <a:moveTo>
                    <a:pt x="7749" y="-1"/>
                  </a:moveTo>
                  <a:cubicBezTo>
                    <a:pt x="16093" y="3206"/>
                    <a:pt x="21600" y="11222"/>
                    <a:pt x="21600" y="20162"/>
                  </a:cubicBezTo>
                  <a:cubicBezTo>
                    <a:pt x="21600" y="23845"/>
                    <a:pt x="20657" y="27468"/>
                    <a:pt x="18863" y="30685"/>
                  </a:cubicBezTo>
                </a:path>
                <a:path w="21600" h="30685" stroke="0" extrusionOk="0">
                  <a:moveTo>
                    <a:pt x="7749" y="-1"/>
                  </a:moveTo>
                  <a:cubicBezTo>
                    <a:pt x="16093" y="3206"/>
                    <a:pt x="21600" y="11222"/>
                    <a:pt x="21600" y="20162"/>
                  </a:cubicBezTo>
                  <a:cubicBezTo>
                    <a:pt x="21600" y="23845"/>
                    <a:pt x="20657" y="27468"/>
                    <a:pt x="18863" y="30685"/>
                  </a:cubicBezTo>
                  <a:lnTo>
                    <a:pt x="0" y="20162"/>
                  </a:lnTo>
                  <a:close/>
                </a:path>
              </a:pathLst>
            </a:custGeom>
            <a:solidFill>
              <a:srgbClr val="FFFF00"/>
            </a:soli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194577" name="Oval 17"/>
            <p:cNvSpPr>
              <a:spLocks noChangeArrowheads="1"/>
            </p:cNvSpPr>
            <p:nvPr/>
          </p:nvSpPr>
          <p:spPr bwMode="gray">
            <a:xfrm rot="-998297">
              <a:off x="1987" y="1864"/>
              <a:ext cx="1698" cy="844"/>
            </a:xfrm>
            <a:prstGeom prst="ellipse">
              <a:avLst/>
            </a:prstGeom>
            <a:gradFill rotWithShape="0">
              <a:gsLst>
                <a:gs pos="0">
                  <a:schemeClr val="bg2"/>
                </a:gs>
                <a:gs pos="50000">
                  <a:schemeClr val="bg2">
                    <a:gamma/>
                    <a:tint val="24314"/>
                    <a:invGamma/>
                  </a:schemeClr>
                </a:gs>
                <a:gs pos="100000">
                  <a:schemeClr val="bg2"/>
                </a:gs>
              </a:gsLst>
              <a:lin ang="0" scaled="1"/>
            </a:gra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25618" name="Text Box 18"/>
            <p:cNvSpPr txBox="1">
              <a:spLocks noChangeArrowheads="1"/>
            </p:cNvSpPr>
            <p:nvPr/>
          </p:nvSpPr>
          <p:spPr bwMode="gray">
            <a:xfrm>
              <a:off x="1162" y="2255"/>
              <a:ext cx="890"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a:r>
                <a:rPr lang="zh-CN" altLang="en-US" sz="2400" b="1" dirty="0">
                  <a:latin typeface="楷体" panose="02010609060101010101" pitchFamily="49" charset="-122"/>
                  <a:ea typeface="楷体" panose="02010609060101010101" pitchFamily="49" charset="-122"/>
                </a:rPr>
                <a:t>国家机构的</a:t>
              </a:r>
            </a:p>
            <a:p>
              <a:pPr algn="ctr"/>
              <a:r>
                <a:rPr lang="zh-CN" altLang="en-US" sz="2400" b="1" dirty="0">
                  <a:latin typeface="楷体" panose="02010609060101010101" pitchFamily="49" charset="-122"/>
                  <a:ea typeface="楷体" panose="02010609060101010101" pitchFamily="49" charset="-122"/>
                </a:rPr>
                <a:t>组织及其职权</a:t>
              </a:r>
            </a:p>
          </p:txBody>
        </p:sp>
        <p:sp>
          <p:nvSpPr>
            <p:cNvPr id="25619" name="Text Box 19"/>
            <p:cNvSpPr txBox="1">
              <a:spLocks noChangeArrowheads="1"/>
            </p:cNvSpPr>
            <p:nvPr/>
          </p:nvSpPr>
          <p:spPr bwMode="gray">
            <a:xfrm>
              <a:off x="2520" y="1524"/>
              <a:ext cx="574" cy="1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a:endParaRPr lang="zh-CN" altLang="zh-CN" sz="1800" b="1">
                <a:solidFill>
                  <a:srgbClr val="FFFFFF"/>
                </a:solidFill>
                <a:latin typeface="Verdana" panose="020B0604030504040204" pitchFamily="34" charset="0"/>
                <a:ea typeface="宋体" panose="02010600030101010101" pitchFamily="2" charset="-122"/>
              </a:endParaRPr>
            </a:p>
          </p:txBody>
        </p:sp>
        <p:sp>
          <p:nvSpPr>
            <p:cNvPr id="25620" name="Text Box 20"/>
            <p:cNvSpPr txBox="1">
              <a:spLocks noChangeArrowheads="1"/>
            </p:cNvSpPr>
            <p:nvPr/>
          </p:nvSpPr>
          <p:spPr bwMode="gray">
            <a:xfrm>
              <a:off x="3581" y="1679"/>
              <a:ext cx="755"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a:r>
                <a:rPr lang="zh-CN" altLang="en-US" sz="2400" b="1">
                  <a:latin typeface="楷体" panose="02010609060101010101" pitchFamily="49" charset="-122"/>
                  <a:ea typeface="楷体" panose="02010609060101010101" pitchFamily="49" charset="-122"/>
                </a:rPr>
                <a:t>公民的基本</a:t>
              </a:r>
            </a:p>
            <a:p>
              <a:pPr algn="ctr"/>
              <a:r>
                <a:rPr lang="zh-CN" altLang="en-US" sz="2400" b="1">
                  <a:latin typeface="楷体" panose="02010609060101010101" pitchFamily="49" charset="-122"/>
                  <a:ea typeface="楷体" panose="02010609060101010101" pitchFamily="49" charset="-122"/>
                </a:rPr>
                <a:t>权利和义务</a:t>
              </a:r>
            </a:p>
          </p:txBody>
        </p:sp>
        <p:grpSp>
          <p:nvGrpSpPr>
            <p:cNvPr id="25621" name="Group 21"/>
            <p:cNvGrpSpPr>
              <a:grpSpLocks/>
            </p:cNvGrpSpPr>
            <p:nvPr/>
          </p:nvGrpSpPr>
          <p:grpSpPr bwMode="auto">
            <a:xfrm>
              <a:off x="2981" y="1931"/>
              <a:ext cx="1719" cy="1171"/>
              <a:chOff x="2981" y="1931"/>
              <a:chExt cx="1719" cy="1171"/>
            </a:xfrm>
          </p:grpSpPr>
          <p:sp>
            <p:nvSpPr>
              <p:cNvPr id="194582" name="Freeform 22"/>
              <p:cNvSpPr>
                <a:spLocks/>
              </p:cNvSpPr>
              <p:nvPr/>
            </p:nvSpPr>
            <p:spPr bwMode="gray">
              <a:xfrm>
                <a:off x="3571" y="2316"/>
                <a:ext cx="1117" cy="160"/>
              </a:xfrm>
              <a:custGeom>
                <a:avLst/>
                <a:gdLst/>
                <a:ahLst/>
                <a:cxnLst>
                  <a:cxn ang="0">
                    <a:pos x="21" y="888"/>
                  </a:cxn>
                  <a:cxn ang="0">
                    <a:pos x="1117" y="0"/>
                  </a:cxn>
                  <a:cxn ang="0">
                    <a:pos x="1093" y="256"/>
                  </a:cxn>
                  <a:cxn ang="0">
                    <a:pos x="717" y="704"/>
                  </a:cxn>
                  <a:cxn ang="0">
                    <a:pos x="17" y="1119"/>
                  </a:cxn>
                  <a:cxn ang="0">
                    <a:pos x="21" y="888"/>
                  </a:cxn>
                </a:cxnLst>
                <a:rect l="0" t="0" r="r" b="b"/>
                <a:pathLst>
                  <a:path w="1117" h="1119">
                    <a:moveTo>
                      <a:pt x="21" y="888"/>
                    </a:moveTo>
                    <a:lnTo>
                      <a:pt x="1117" y="0"/>
                    </a:lnTo>
                    <a:lnTo>
                      <a:pt x="1093" y="256"/>
                    </a:lnTo>
                    <a:cubicBezTo>
                      <a:pt x="1026" y="373"/>
                      <a:pt x="896" y="560"/>
                      <a:pt x="717" y="704"/>
                    </a:cubicBezTo>
                    <a:cubicBezTo>
                      <a:pt x="538" y="848"/>
                      <a:pt x="133" y="1088"/>
                      <a:pt x="17" y="1119"/>
                    </a:cubicBezTo>
                    <a:cubicBezTo>
                      <a:pt x="0" y="1037"/>
                      <a:pt x="21" y="888"/>
                      <a:pt x="21" y="888"/>
                    </a:cubicBezTo>
                    <a:close/>
                  </a:path>
                </a:pathLst>
              </a:custGeom>
              <a:gradFill rotWithShape="0">
                <a:gsLst>
                  <a:gs pos="0">
                    <a:schemeClr val="folHlink">
                      <a:gamma/>
                      <a:shade val="60784"/>
                      <a:invGamma/>
                    </a:schemeClr>
                  </a:gs>
                  <a:gs pos="100000">
                    <a:schemeClr val="folHlink"/>
                  </a:gs>
                </a:gsLst>
                <a:lin ang="0" scaled="1"/>
              </a:gradFill>
              <a:ln w="9525" cap="flat" cmpd="sng">
                <a:noFill/>
                <a:prstDash val="solid"/>
                <a:round/>
                <a:headEnd/>
                <a:tailEnd/>
              </a:ln>
              <a:effectLst/>
            </p:spPr>
            <p:txBody>
              <a:bodyPr>
                <a:spAutoFit/>
              </a:bodyPr>
              <a:lstStyle/>
              <a:p>
                <a:pPr>
                  <a:defRPr/>
                </a:pPr>
                <a:endParaRPr lang="zh-CN" altLang="en-US">
                  <a:latin typeface="Arial" charset="0"/>
                </a:endParaRPr>
              </a:p>
            </p:txBody>
          </p:sp>
          <p:sp>
            <p:nvSpPr>
              <p:cNvPr id="194583" name="Arc 23"/>
              <p:cNvSpPr>
                <a:spLocks/>
              </p:cNvSpPr>
              <p:nvPr/>
            </p:nvSpPr>
            <p:spPr bwMode="gray">
              <a:xfrm rot="-1060795">
                <a:off x="2981" y="1931"/>
                <a:ext cx="1719" cy="1171"/>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solidFill>
                <a:srgbClr val="FFC000"/>
              </a:solidFill>
              <a:ln w="12700">
                <a:noFill/>
                <a:round/>
                <a:headEnd type="none" w="sm" len="sm"/>
                <a:tailEnd type="none" w="sm" len="sm"/>
              </a:ln>
              <a:effectLst/>
            </p:spPr>
            <p:txBody>
              <a:bodyPr wrap="none" anchor="ctr"/>
              <a:lstStyle/>
              <a:p>
                <a:pPr>
                  <a:defRPr/>
                </a:pPr>
                <a:endParaRPr lang="zh-CN" altLang="en-US">
                  <a:latin typeface="Arial" charset="0"/>
                </a:endParaRPr>
              </a:p>
            </p:txBody>
          </p:sp>
          <p:sp>
            <p:nvSpPr>
              <p:cNvPr id="194584" name="Freeform 24"/>
              <p:cNvSpPr>
                <a:spLocks/>
              </p:cNvSpPr>
              <p:nvPr/>
            </p:nvSpPr>
            <p:spPr bwMode="gray">
              <a:xfrm>
                <a:off x="3026" y="2616"/>
                <a:ext cx="582" cy="160"/>
              </a:xfrm>
              <a:custGeom>
                <a:avLst/>
                <a:gdLst/>
                <a:ahLst/>
                <a:cxnLst>
                  <a:cxn ang="0">
                    <a:pos x="582" y="572"/>
                  </a:cxn>
                  <a:cxn ang="0">
                    <a:pos x="562" y="826"/>
                  </a:cxn>
                  <a:cxn ang="0">
                    <a:pos x="0" y="42"/>
                  </a:cxn>
                  <a:cxn ang="0">
                    <a:pos x="90" y="0"/>
                  </a:cxn>
                  <a:cxn ang="0">
                    <a:pos x="582" y="572"/>
                  </a:cxn>
                </a:cxnLst>
                <a:rect l="0" t="0" r="r" b="b"/>
                <a:pathLst>
                  <a:path w="582" h="826">
                    <a:moveTo>
                      <a:pt x="582" y="572"/>
                    </a:moveTo>
                    <a:lnTo>
                      <a:pt x="562" y="826"/>
                    </a:lnTo>
                    <a:lnTo>
                      <a:pt x="0" y="42"/>
                    </a:lnTo>
                    <a:lnTo>
                      <a:pt x="90" y="0"/>
                    </a:lnTo>
                    <a:lnTo>
                      <a:pt x="582" y="572"/>
                    </a:lnTo>
                    <a:close/>
                  </a:path>
                </a:pathLst>
              </a:custGeom>
              <a:gradFill rotWithShape="1">
                <a:gsLst>
                  <a:gs pos="0">
                    <a:schemeClr val="folHlink"/>
                  </a:gs>
                  <a:gs pos="100000">
                    <a:schemeClr val="folHlink">
                      <a:gamma/>
                      <a:shade val="46275"/>
                      <a:invGamma/>
                    </a:schemeClr>
                  </a:gs>
                </a:gsLst>
                <a:lin ang="0" scaled="1"/>
              </a:gradFill>
              <a:ln w="9525" cap="flat" cmpd="sng">
                <a:noFill/>
                <a:prstDash val="solid"/>
                <a:round/>
                <a:headEnd/>
                <a:tailEnd/>
              </a:ln>
              <a:effectLst/>
            </p:spPr>
            <p:txBody>
              <a:bodyPr>
                <a:spAutoFit/>
              </a:bodyPr>
              <a:lstStyle/>
              <a:p>
                <a:pPr>
                  <a:defRPr/>
                </a:pPr>
                <a:endParaRPr lang="zh-CN" altLang="en-US">
                  <a:latin typeface="Arial" charset="0"/>
                </a:endParaRPr>
              </a:p>
            </p:txBody>
          </p:sp>
          <p:sp>
            <p:nvSpPr>
              <p:cNvPr id="25628" name="Text Box 25"/>
              <p:cNvSpPr txBox="1">
                <a:spLocks noChangeArrowheads="1"/>
              </p:cNvSpPr>
              <p:nvPr/>
            </p:nvSpPr>
            <p:spPr bwMode="gray">
              <a:xfrm>
                <a:off x="3437" y="2540"/>
                <a:ext cx="75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a:r>
                  <a:rPr lang="zh-CN" altLang="en-US" sz="2400" b="1">
                    <a:latin typeface="楷体" panose="02010609060101010101" pitchFamily="49" charset="-122"/>
                    <a:ea typeface="楷体" panose="02010609060101010101" pitchFamily="49" charset="-122"/>
                  </a:rPr>
                  <a:t>国家的性质</a:t>
                </a:r>
              </a:p>
            </p:txBody>
          </p:sp>
        </p:grpSp>
        <p:sp>
          <p:nvSpPr>
            <p:cNvPr id="25622" name="Text Box 26"/>
            <p:cNvSpPr txBox="1">
              <a:spLocks noChangeArrowheads="1"/>
            </p:cNvSpPr>
            <p:nvPr/>
          </p:nvSpPr>
          <p:spPr bwMode="gray">
            <a:xfrm>
              <a:off x="1862" y="2879"/>
              <a:ext cx="1025"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a:r>
                <a:rPr lang="zh-CN" altLang="en-US" sz="2400" b="1">
                  <a:latin typeface="楷体" panose="02010609060101010101" pitchFamily="49" charset="-122"/>
                  <a:ea typeface="楷体" panose="02010609060101010101" pitchFamily="49" charset="-122"/>
                </a:rPr>
                <a:t>国家的政权组织</a:t>
              </a:r>
            </a:p>
            <a:p>
              <a:pPr algn="ctr"/>
              <a:r>
                <a:rPr lang="zh-CN" altLang="en-US" sz="2400" b="1">
                  <a:latin typeface="楷体" panose="02010609060101010101" pitchFamily="49" charset="-122"/>
                  <a:ea typeface="楷体" panose="02010609060101010101" pitchFamily="49" charset="-122"/>
                </a:rPr>
                <a:t>形式和结构形式</a:t>
              </a:r>
            </a:p>
          </p:txBody>
        </p:sp>
        <p:sp>
          <p:nvSpPr>
            <p:cNvPr id="25623" name="Freeform 27"/>
            <p:cNvSpPr>
              <a:spLocks/>
            </p:cNvSpPr>
            <p:nvPr/>
          </p:nvSpPr>
          <p:spPr bwMode="gray">
            <a:xfrm>
              <a:off x="2928" y="2658"/>
              <a:ext cx="528" cy="698"/>
            </a:xfrm>
            <a:custGeom>
              <a:avLst/>
              <a:gdLst>
                <a:gd name="T0" fmla="*/ 0 w 528"/>
                <a:gd name="T1" fmla="*/ 34 h 698"/>
                <a:gd name="T2" fmla="*/ 248 w 528"/>
                <a:gd name="T3" fmla="*/ 546 h 698"/>
                <a:gd name="T4" fmla="*/ 256 w 528"/>
                <a:gd name="T5" fmla="*/ 698 h 698"/>
                <a:gd name="T6" fmla="*/ 435 w 528"/>
                <a:gd name="T7" fmla="*/ 642 h 698"/>
                <a:gd name="T8" fmla="*/ 528 w 528"/>
                <a:gd name="T9" fmla="*/ 594 h 698"/>
                <a:gd name="T10" fmla="*/ 119 w 528"/>
                <a:gd name="T11" fmla="*/ 0 h 698"/>
                <a:gd name="T12" fmla="*/ 0 w 528"/>
                <a:gd name="T13" fmla="*/ 34 h 698"/>
                <a:gd name="T14" fmla="*/ 0 60000 65536"/>
                <a:gd name="T15" fmla="*/ 0 60000 65536"/>
                <a:gd name="T16" fmla="*/ 0 60000 65536"/>
                <a:gd name="T17" fmla="*/ 0 60000 65536"/>
                <a:gd name="T18" fmla="*/ 0 60000 65536"/>
                <a:gd name="T19" fmla="*/ 0 60000 65536"/>
                <a:gd name="T20" fmla="*/ 0 60000 65536"/>
                <a:gd name="T21" fmla="*/ 0 w 528"/>
                <a:gd name="T22" fmla="*/ 0 h 698"/>
                <a:gd name="T23" fmla="*/ 528 w 528"/>
                <a:gd name="T24" fmla="*/ 698 h 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698">
                  <a:moveTo>
                    <a:pt x="0" y="34"/>
                  </a:moveTo>
                  <a:lnTo>
                    <a:pt x="248" y="546"/>
                  </a:lnTo>
                  <a:lnTo>
                    <a:pt x="256" y="698"/>
                  </a:lnTo>
                  <a:lnTo>
                    <a:pt x="435" y="642"/>
                  </a:lnTo>
                  <a:lnTo>
                    <a:pt x="528" y="594"/>
                  </a:lnTo>
                  <a:lnTo>
                    <a:pt x="119" y="0"/>
                  </a:lnTo>
                  <a:lnTo>
                    <a:pt x="0" y="34"/>
                  </a:lnTo>
                  <a:close/>
                </a:path>
              </a:pathLst>
            </a:custGeom>
            <a:solidFill>
              <a:schemeClr val="tx1">
                <a:alpha val="49019"/>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5624" name="Oval 28"/>
            <p:cNvSpPr>
              <a:spLocks noChangeArrowheads="1"/>
            </p:cNvSpPr>
            <p:nvPr/>
          </p:nvSpPr>
          <p:spPr bwMode="gray">
            <a:xfrm rot="-998297">
              <a:off x="2052" y="2022"/>
              <a:ext cx="1630" cy="701"/>
            </a:xfrm>
            <a:prstGeom prst="ellipse">
              <a:avLst/>
            </a:prstGeom>
            <a:solidFill>
              <a:srgbClr val="FFFFFF"/>
            </a:solidFill>
            <a:ln>
              <a:noFill/>
            </a:ln>
            <a:extLst>
              <a:ext uri="{91240B29-F687-4F45-9708-019B960494DF}">
                <a14:hiddenLine xmlns=""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grpSp>
      <p:sp>
        <p:nvSpPr>
          <p:cNvPr id="25607" name="Rectangle 29"/>
          <p:cNvSpPr>
            <a:spLocks noChangeArrowheads="1"/>
          </p:cNvSpPr>
          <p:nvPr/>
        </p:nvSpPr>
        <p:spPr bwMode="auto">
          <a:xfrm>
            <a:off x="4224339" y="1916113"/>
            <a:ext cx="25923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sz="2400" b="1">
                <a:latin typeface="楷体" panose="02010609060101010101" pitchFamily="49" charset="-122"/>
                <a:ea typeface="楷体" panose="02010609060101010101" pitchFamily="49" charset="-122"/>
              </a:rPr>
              <a:t>国家的基本国策</a:t>
            </a:r>
          </a:p>
        </p:txBody>
      </p:sp>
      <p:sp>
        <p:nvSpPr>
          <p:cNvPr id="25608" name="Oval 30"/>
          <p:cNvSpPr>
            <a:spLocks noChangeArrowheads="1"/>
          </p:cNvSpPr>
          <p:nvPr/>
        </p:nvSpPr>
        <p:spPr bwMode="auto">
          <a:xfrm rot="-1091019">
            <a:off x="3891777" y="2849807"/>
            <a:ext cx="3671887" cy="1662113"/>
          </a:xfrm>
          <a:prstGeom prst="ellipse">
            <a:avLst/>
          </a:prstGeom>
          <a:solidFill>
            <a:srgbClr val="FF6600"/>
          </a:solidFill>
          <a:ln>
            <a:noFill/>
          </a:ln>
        </p:spPr>
        <p:txBody>
          <a:bodyPr wrap="none" anchor="ct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5609" name="Text Box 31"/>
          <p:cNvSpPr txBox="1">
            <a:spLocks noChangeArrowheads="1"/>
          </p:cNvSpPr>
          <p:nvPr/>
        </p:nvSpPr>
        <p:spPr bwMode="auto">
          <a:xfrm rot="-1466418">
            <a:off x="4419600" y="3470275"/>
            <a:ext cx="2478088"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r>
              <a:rPr lang="zh-CN" altLang="en-US" sz="3600" b="1" dirty="0">
                <a:latin typeface="楷体" panose="02010609060101010101" pitchFamily="49" charset="-122"/>
                <a:ea typeface="楷体" panose="02010609060101010101" pitchFamily="49" charset="-122"/>
              </a:rPr>
              <a:t>宪法的内容</a:t>
            </a:r>
          </a:p>
        </p:txBody>
      </p:sp>
    </p:spTree>
    <p:extLst>
      <p:ext uri="{BB962C8B-B14F-4D97-AF65-F5344CB8AC3E}">
        <p14:creationId xmlns="" xmlns:p14="http://schemas.microsoft.com/office/powerpoint/2010/main" val="42666618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txBox="1">
            <a:spLocks noGrp="1"/>
          </p:cNvSpPr>
          <p:nvPr/>
        </p:nvSpPr>
        <p:spPr bwMode="auto">
          <a:xfrm>
            <a:off x="8737600" y="6356351"/>
            <a:ext cx="2844800" cy="365125"/>
          </a:xfrm>
          <a:prstGeom prst="rect">
            <a:avLst/>
          </a:prstGeom>
          <a:noFill/>
          <a:ln>
            <a:miter lim="800000"/>
            <a:headEnd/>
            <a:tailEnd/>
          </a:ln>
        </p:spPr>
        <p:txBody>
          <a:bodyPr anchor="ctr"/>
          <a:lstStyle/>
          <a:p>
            <a:pPr algn="r">
              <a:defRPr/>
            </a:pPr>
            <a:fld id="{99194208-5C8F-4DBB-90F7-87548AEE784B}" type="slidenum">
              <a:rPr lang="en-US" altLang="zh-CN" sz="1200">
                <a:solidFill>
                  <a:srgbClr val="898989"/>
                </a:solidFill>
                <a:latin typeface="+mn-lt"/>
                <a:ea typeface="宋体" pitchFamily="2" charset="-122"/>
              </a:rPr>
              <a:pPr algn="r">
                <a:defRPr/>
              </a:pPr>
              <a:t>70</a:t>
            </a:fld>
            <a:endParaRPr lang="en-US" altLang="zh-CN" sz="1200">
              <a:solidFill>
                <a:srgbClr val="898989"/>
              </a:solidFill>
              <a:latin typeface="+mn-lt"/>
              <a:ea typeface="宋体" pitchFamily="2" charset="-122"/>
            </a:endParaRPr>
          </a:p>
        </p:txBody>
      </p:sp>
      <p:sp>
        <p:nvSpPr>
          <p:cNvPr id="43011" name="Rectangle 2"/>
          <p:cNvSpPr>
            <a:spLocks noGrp="1" noChangeArrowheads="1"/>
          </p:cNvSpPr>
          <p:nvPr>
            <p:ph type="body" idx="4294967295"/>
          </p:nvPr>
        </p:nvSpPr>
        <p:spPr>
          <a:xfrm>
            <a:off x="624418" y="1412875"/>
            <a:ext cx="10847916" cy="4465638"/>
          </a:xfrm>
          <a:prstGeom prst="rect">
            <a:avLst/>
          </a:prstGeom>
          <a:ln>
            <a:solidFill>
              <a:schemeClr val="bg1"/>
            </a:solidFill>
          </a:ln>
        </p:spPr>
        <p:txBody>
          <a:bodyPr/>
          <a:lstStyle/>
          <a:p>
            <a:pPr eaLnBrk="1" hangingPunct="1">
              <a:lnSpc>
                <a:spcPct val="130000"/>
              </a:lnSpc>
            </a:pPr>
            <a:r>
              <a:rPr lang="zh-CN" altLang="en-US" sz="2400" b="1" smtClean="0">
                <a:solidFill>
                  <a:schemeClr val="hlink"/>
                </a:solidFill>
                <a:latin typeface="楷体_GB2312" pitchFamily="49" charset="-122"/>
                <a:ea typeface="楷体_GB2312" pitchFamily="49" charset="-122"/>
              </a:rPr>
              <a:t>第三</a:t>
            </a:r>
            <a:r>
              <a:rPr lang="zh-CN" altLang="en-US" sz="2400" b="1" smtClean="0">
                <a:latin typeface="楷体_GB2312" pitchFamily="49" charset="-122"/>
                <a:ea typeface="楷体_GB2312" pitchFamily="49" charset="-122"/>
              </a:rPr>
              <a:t>，如果法律确实应当为申请人提供救济，那么是否应由联邦最高法院发出职务执行命令书？</a:t>
            </a:r>
          </a:p>
          <a:p>
            <a:pPr eaLnBrk="1" hangingPunct="1">
              <a:lnSpc>
                <a:spcPct val="130000"/>
              </a:lnSpc>
              <a:buFontTx/>
              <a:buNone/>
            </a:pPr>
            <a:r>
              <a:rPr lang="zh-CN" altLang="en-US" sz="2400" b="1" smtClean="0">
                <a:latin typeface="楷体_GB2312" pitchFamily="49" charset="-122"/>
                <a:ea typeface="楷体_GB2312" pitchFamily="49" charset="-122"/>
              </a:rPr>
              <a:t>      判词则作出</a:t>
            </a:r>
            <a:r>
              <a:rPr lang="zh-CN" altLang="en-US" sz="2400" b="1" smtClean="0">
                <a:solidFill>
                  <a:srgbClr val="FF0000"/>
                </a:solidFill>
                <a:latin typeface="楷体_GB2312" pitchFamily="49" charset="-122"/>
                <a:ea typeface="楷体_GB2312" pitchFamily="49" charset="-122"/>
              </a:rPr>
              <a:t>否定的结论</a:t>
            </a:r>
            <a:r>
              <a:rPr lang="zh-CN" altLang="en-US" sz="2400" b="1" smtClean="0">
                <a:latin typeface="楷体_GB2312" pitchFamily="49" charset="-122"/>
                <a:ea typeface="楷体_GB2312" pitchFamily="49" charset="-122"/>
              </a:rPr>
              <a:t>，理由是：</a:t>
            </a:r>
            <a:r>
              <a:rPr lang="en-US" altLang="zh-CN" sz="2400" b="1" smtClean="0">
                <a:solidFill>
                  <a:schemeClr val="hlink"/>
                </a:solidFill>
                <a:latin typeface="楷体_GB2312" pitchFamily="49" charset="-122"/>
                <a:ea typeface="楷体_GB2312" pitchFamily="49" charset="-122"/>
              </a:rPr>
              <a:t>《</a:t>
            </a:r>
            <a:r>
              <a:rPr lang="zh-CN" altLang="en-US" sz="2400" b="1" smtClean="0">
                <a:solidFill>
                  <a:schemeClr val="hlink"/>
                </a:solidFill>
                <a:latin typeface="楷体_GB2312" pitchFamily="49" charset="-122"/>
                <a:ea typeface="楷体_GB2312" pitchFamily="49" charset="-122"/>
              </a:rPr>
              <a:t>司法法</a:t>
            </a:r>
            <a:r>
              <a:rPr lang="en-US" altLang="zh-CN" sz="2400" b="1" smtClean="0">
                <a:solidFill>
                  <a:schemeClr val="hlink"/>
                </a:solidFill>
                <a:latin typeface="楷体_GB2312" pitchFamily="49" charset="-122"/>
                <a:ea typeface="楷体_GB2312" pitchFamily="49" charset="-122"/>
              </a:rPr>
              <a:t>》</a:t>
            </a:r>
            <a:r>
              <a:rPr lang="zh-CN" altLang="en-US" sz="2400" b="1" smtClean="0">
                <a:latin typeface="楷体_GB2312" pitchFamily="49" charset="-122"/>
                <a:ea typeface="楷体_GB2312" pitchFamily="49" charset="-122"/>
              </a:rPr>
              <a:t>第</a:t>
            </a:r>
            <a:r>
              <a:rPr lang="en-US" altLang="zh-CN" sz="2400" b="1" smtClean="0">
                <a:latin typeface="楷体_GB2312" pitchFamily="49" charset="-122"/>
                <a:ea typeface="楷体_GB2312" pitchFamily="49" charset="-122"/>
              </a:rPr>
              <a:t>13</a:t>
            </a:r>
            <a:r>
              <a:rPr lang="zh-CN" altLang="en-US" sz="2400" b="1" smtClean="0">
                <a:latin typeface="楷体_GB2312" pitchFamily="49" charset="-122"/>
                <a:ea typeface="楷体_GB2312" pitchFamily="49" charset="-122"/>
              </a:rPr>
              <a:t>条确实赋予联邦最高法院对类似本案这样的纠纷的第一审管辖权，而在本案中，马伯里也是根据该条的规定而直接诉至联邦最高法院的，然而，该条却与</a:t>
            </a:r>
            <a:r>
              <a:rPr lang="zh-CN" altLang="en-US" sz="2400" b="1" smtClean="0">
                <a:solidFill>
                  <a:schemeClr val="hlink"/>
                </a:solidFill>
                <a:latin typeface="楷体_GB2312" pitchFamily="49" charset="-122"/>
                <a:ea typeface="楷体_GB2312" pitchFamily="49" charset="-122"/>
              </a:rPr>
              <a:t>联邦宪法</a:t>
            </a:r>
            <a:r>
              <a:rPr lang="zh-CN" altLang="en-US" sz="2400" b="1" smtClean="0">
                <a:latin typeface="楷体_GB2312" pitchFamily="49" charset="-122"/>
                <a:ea typeface="楷体_GB2312" pitchFamily="49" charset="-122"/>
              </a:rPr>
              <a:t>第</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条第</a:t>
            </a: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款第</a:t>
            </a: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项的规定相抵触；而在法律与宪法相抵触的情形下，从成文宪法的性质来说，宪法自然处于优越的地位，</a:t>
            </a:r>
            <a:r>
              <a:rPr lang="zh-CN" altLang="en-US" sz="2400" b="1" smtClean="0">
                <a:solidFill>
                  <a:srgbClr val="FF3300"/>
                </a:solidFill>
                <a:latin typeface="楷体_GB2312" pitchFamily="49" charset="-122"/>
                <a:ea typeface="楷体_GB2312" pitchFamily="49" charset="-122"/>
              </a:rPr>
              <a:t>违宪的法律自当可视为无效</a:t>
            </a:r>
            <a:r>
              <a:rPr lang="zh-CN" altLang="en-US" sz="2400" b="1" smtClean="0">
                <a:latin typeface="楷体_GB2312" pitchFamily="49" charset="-122"/>
                <a:ea typeface="楷体_GB2312" pitchFamily="49"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txBox="1">
            <a:spLocks noGrp="1"/>
          </p:cNvSpPr>
          <p:nvPr/>
        </p:nvSpPr>
        <p:spPr bwMode="auto">
          <a:xfrm>
            <a:off x="8737600" y="6356351"/>
            <a:ext cx="2844800" cy="365125"/>
          </a:xfrm>
          <a:prstGeom prst="rect">
            <a:avLst/>
          </a:prstGeom>
          <a:noFill/>
          <a:ln>
            <a:miter lim="800000"/>
            <a:headEnd/>
            <a:tailEnd/>
          </a:ln>
        </p:spPr>
        <p:txBody>
          <a:bodyPr anchor="ctr"/>
          <a:lstStyle/>
          <a:p>
            <a:pPr algn="r">
              <a:defRPr/>
            </a:pPr>
            <a:fld id="{4F76999D-2431-455A-8EBD-E0C7CB4CA61F}" type="slidenum">
              <a:rPr lang="en-US" altLang="zh-CN" sz="1200">
                <a:solidFill>
                  <a:srgbClr val="898989"/>
                </a:solidFill>
                <a:latin typeface="+mn-lt"/>
                <a:ea typeface="宋体" pitchFamily="2" charset="-122"/>
              </a:rPr>
              <a:pPr algn="r">
                <a:defRPr/>
              </a:pPr>
              <a:t>71</a:t>
            </a:fld>
            <a:endParaRPr lang="en-US" altLang="zh-CN" sz="1200">
              <a:solidFill>
                <a:srgbClr val="898989"/>
              </a:solidFill>
              <a:latin typeface="+mn-lt"/>
              <a:ea typeface="宋体" pitchFamily="2" charset="-122"/>
            </a:endParaRPr>
          </a:p>
        </p:txBody>
      </p:sp>
      <p:sp>
        <p:nvSpPr>
          <p:cNvPr id="44035" name="Rectangle 3"/>
          <p:cNvSpPr>
            <a:spLocks noGrp="1" noChangeArrowheads="1"/>
          </p:cNvSpPr>
          <p:nvPr>
            <p:ph type="body" idx="4294967295"/>
          </p:nvPr>
        </p:nvSpPr>
        <p:spPr>
          <a:xfrm>
            <a:off x="285751" y="2071688"/>
            <a:ext cx="11095567" cy="4143375"/>
          </a:xfrm>
          <a:prstGeom prst="rect">
            <a:avLst/>
          </a:prstGeom>
          <a:ln>
            <a:solidFill>
              <a:schemeClr val="bg1"/>
            </a:solidFill>
          </a:ln>
        </p:spPr>
        <p:txBody>
          <a:bodyPr/>
          <a:lstStyle/>
          <a:p>
            <a:pPr eaLnBrk="1" hangingPunct="1">
              <a:lnSpc>
                <a:spcPct val="120000"/>
              </a:lnSpc>
              <a:buFontTx/>
              <a:buNone/>
            </a:pPr>
            <a:r>
              <a:rPr lang="en-US" altLang="zh-CN" b="1" dirty="0" smtClean="0">
                <a:ea typeface="隶书" pitchFamily="49" charset="-122"/>
              </a:rPr>
              <a:t>          </a:t>
            </a:r>
            <a:r>
              <a:rPr lang="zh-CN" altLang="en-US" b="1" dirty="0" smtClean="0">
                <a:latin typeface="楷体_GB2312" pitchFamily="49" charset="-122"/>
                <a:ea typeface="楷体_GB2312" pitchFamily="49" charset="-122"/>
              </a:rPr>
              <a:t>本判决乃是美国宪法史上的一个具有里程碑意义的著名宪法判例，其重要地位在于为美国开创了</a:t>
            </a:r>
            <a:r>
              <a:rPr lang="zh-CN" altLang="en-US" b="1" dirty="0" smtClean="0">
                <a:solidFill>
                  <a:srgbClr val="0070C0"/>
                </a:solidFill>
                <a:latin typeface="楷体_GB2312" pitchFamily="49" charset="-122"/>
                <a:ea typeface="楷体_GB2312" pitchFamily="49" charset="-122"/>
              </a:rPr>
              <a:t>违宪审查制度</a:t>
            </a:r>
            <a:r>
              <a:rPr lang="zh-CN" altLang="en-US" b="1" dirty="0" smtClean="0">
                <a:latin typeface="楷体_GB2312" pitchFamily="49" charset="-122"/>
                <a:ea typeface="楷体_GB2312" pitchFamily="49" charset="-122"/>
              </a:rPr>
              <a:t>的先河，并在美国</a:t>
            </a:r>
            <a:r>
              <a:rPr lang="en-US" altLang="zh-CN" b="1" dirty="0" smtClean="0">
                <a:ea typeface="楷体_GB2312" pitchFamily="49" charset="-122"/>
              </a:rPr>
              <a:t>——</a:t>
            </a:r>
            <a:r>
              <a:rPr lang="zh-CN" altLang="en-US" b="1" dirty="0" smtClean="0">
                <a:latin typeface="楷体_GB2312" pitchFamily="49" charset="-122"/>
                <a:ea typeface="楷体_GB2312" pitchFamily="49" charset="-122"/>
              </a:rPr>
              <a:t>也在世界</a:t>
            </a:r>
            <a:r>
              <a:rPr lang="en-US" altLang="zh-CN" b="1" dirty="0" smtClean="0">
                <a:ea typeface="楷体_GB2312" pitchFamily="49" charset="-122"/>
              </a:rPr>
              <a:t>——</a:t>
            </a:r>
            <a:r>
              <a:rPr lang="zh-CN" altLang="en-US" b="1" dirty="0" smtClean="0">
                <a:solidFill>
                  <a:srgbClr val="009900"/>
                </a:solidFill>
                <a:latin typeface="楷体_GB2312" pitchFamily="49" charset="-122"/>
                <a:ea typeface="楷体_GB2312" pitchFamily="49" charset="-122"/>
              </a:rPr>
              <a:t>奠定了法院作为成文宪法的最高阐释者和守护人的地位</a:t>
            </a:r>
            <a:r>
              <a:rPr lang="zh-CN" altLang="en-US" b="1" dirty="0" smtClean="0">
                <a:latin typeface="楷体_GB2312" pitchFamily="49" charset="-122"/>
                <a:ea typeface="楷体_GB2312" pitchFamily="49" charset="-122"/>
              </a:rPr>
              <a:t>。</a:t>
            </a:r>
          </a:p>
          <a:p>
            <a:pPr eaLnBrk="1" hangingPunct="1">
              <a:lnSpc>
                <a:spcPct val="120000"/>
              </a:lnSpc>
              <a:buFontTx/>
              <a:buNone/>
            </a:pPr>
            <a:r>
              <a:rPr lang="zh-CN" altLang="en-US" b="1" dirty="0" smtClean="0">
                <a:latin typeface="楷体_GB2312" pitchFamily="49" charset="-122"/>
                <a:ea typeface="楷体_GB2312" pitchFamily="49" charset="-122"/>
              </a:rPr>
              <a:t>     还确立了</a:t>
            </a:r>
            <a:r>
              <a:rPr lang="zh-CN" altLang="en-US" b="1" dirty="0" smtClean="0">
                <a:ea typeface="楷体_GB2312" pitchFamily="49" charset="-122"/>
              </a:rPr>
              <a:t>“</a:t>
            </a:r>
            <a:r>
              <a:rPr lang="zh-CN" altLang="en-US" b="1" dirty="0" smtClean="0">
                <a:solidFill>
                  <a:srgbClr val="008000"/>
                </a:solidFill>
                <a:latin typeface="楷体_GB2312" pitchFamily="49" charset="-122"/>
                <a:ea typeface="楷体_GB2312" pitchFamily="49" charset="-122"/>
              </a:rPr>
              <a:t>违宪的法律无效</a:t>
            </a:r>
            <a:r>
              <a:rPr lang="zh-CN" altLang="en-US" b="1" dirty="0" smtClean="0">
                <a:ea typeface="楷体_GB2312" pitchFamily="49" charset="-122"/>
              </a:rPr>
              <a:t>”</a:t>
            </a:r>
            <a:r>
              <a:rPr lang="zh-CN" altLang="en-US" b="1" dirty="0" smtClean="0">
                <a:latin typeface="楷体_GB2312" pitchFamily="49" charset="-122"/>
                <a:ea typeface="楷体_GB2312" pitchFamily="49" charset="-122"/>
              </a:rPr>
              <a:t>的原则。</a:t>
            </a:r>
            <a:r>
              <a:rPr lang="zh-CN" altLang="en-US" dirty="0" smtClean="0">
                <a:latin typeface="楷体_GB2312" pitchFamily="49" charset="-122"/>
                <a:ea typeface="楷体_GB2312" pitchFamily="49" charset="-122"/>
              </a:rPr>
              <a:t> </a:t>
            </a:r>
          </a:p>
        </p:txBody>
      </p:sp>
      <p:sp>
        <p:nvSpPr>
          <p:cNvPr id="122882" name="Rectangle 2"/>
          <p:cNvSpPr>
            <a:spLocks noGrp="1" noChangeArrowheads="1"/>
          </p:cNvSpPr>
          <p:nvPr>
            <p:ph type="title" idx="4294967295"/>
          </p:nvPr>
        </p:nvSpPr>
        <p:spPr>
          <a:xfrm>
            <a:off x="571500" y="1071563"/>
            <a:ext cx="10972800" cy="647700"/>
          </a:xfrm>
          <a:prstGeom prst="rect">
            <a:avLst/>
          </a:prstGeom>
          <a:solidFill>
            <a:schemeClr val="accent3">
              <a:lumMod val="95000"/>
            </a:schemeClr>
          </a:solidFill>
        </p:spPr>
        <p:txBody>
          <a:bodyPr/>
          <a:lstStyle/>
          <a:p>
            <a:pPr eaLnBrk="1" hangingPunct="1">
              <a:defRPr/>
            </a:pPr>
            <a:r>
              <a:rPr lang="zh-CN" altLang="en-US" sz="3600" b="1" dirty="0">
                <a:solidFill>
                  <a:srgbClr val="FF3300"/>
                </a:solidFill>
                <a:ea typeface="黑体" pitchFamily="2" charset="-122"/>
              </a:rPr>
              <a:t>本案判决的意义</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5"/>
          <p:cNvSpPr txBox="1">
            <a:spLocks noGrp="1"/>
          </p:cNvSpPr>
          <p:nvPr/>
        </p:nvSpPr>
        <p:spPr bwMode="auto">
          <a:xfrm>
            <a:off x="8737600" y="6356351"/>
            <a:ext cx="2844800" cy="365125"/>
          </a:xfrm>
          <a:prstGeom prst="rect">
            <a:avLst/>
          </a:prstGeom>
          <a:noFill/>
          <a:ln>
            <a:miter lim="800000"/>
            <a:headEnd/>
            <a:tailEnd/>
          </a:ln>
        </p:spPr>
        <p:txBody>
          <a:bodyPr anchor="ctr"/>
          <a:lstStyle/>
          <a:p>
            <a:pPr algn="r">
              <a:defRPr/>
            </a:pPr>
            <a:fld id="{57189BB8-70E0-4376-8DC6-7D2D79117E2F}" type="slidenum">
              <a:rPr lang="en-US" altLang="zh-CN" sz="1200">
                <a:solidFill>
                  <a:srgbClr val="898989"/>
                </a:solidFill>
                <a:latin typeface="+mn-lt"/>
                <a:ea typeface="宋体" pitchFamily="2" charset="-122"/>
              </a:rPr>
              <a:pPr algn="r">
                <a:defRPr/>
              </a:pPr>
              <a:t>72</a:t>
            </a:fld>
            <a:endParaRPr lang="en-US" altLang="zh-CN" sz="1200">
              <a:solidFill>
                <a:srgbClr val="898989"/>
              </a:solidFill>
              <a:latin typeface="+mn-lt"/>
              <a:ea typeface="宋体" pitchFamily="2" charset="-122"/>
            </a:endParaRPr>
          </a:p>
        </p:txBody>
      </p:sp>
      <p:sp>
        <p:nvSpPr>
          <p:cNvPr id="45059" name="Rectangle 2"/>
          <p:cNvSpPr>
            <a:spLocks noGrp="1" noChangeArrowheads="1"/>
          </p:cNvSpPr>
          <p:nvPr>
            <p:ph type="body" idx="4294967295"/>
          </p:nvPr>
        </p:nvSpPr>
        <p:spPr>
          <a:xfrm>
            <a:off x="624418" y="1196975"/>
            <a:ext cx="10560049" cy="4895850"/>
          </a:xfrm>
          <a:prstGeom prst="rect">
            <a:avLst/>
          </a:prstGeom>
          <a:solidFill>
            <a:srgbClr val="FFFFFF"/>
          </a:solidFill>
          <a:ln>
            <a:solidFill>
              <a:schemeClr val="bg1"/>
            </a:solidFill>
          </a:ln>
        </p:spPr>
        <p:txBody>
          <a:bodyPr/>
          <a:lstStyle/>
          <a:p>
            <a:pPr eaLnBrk="1" hangingPunct="1">
              <a:lnSpc>
                <a:spcPct val="150000"/>
              </a:lnSpc>
            </a:pPr>
            <a:r>
              <a:rPr lang="zh-CN" altLang="en-US" b="1" dirty="0" smtClean="0">
                <a:latin typeface="楷体_GB2312" pitchFamily="49" charset="-122"/>
                <a:ea typeface="楷体_GB2312"/>
              </a:rPr>
              <a:t>世界各国的</a:t>
            </a:r>
            <a:r>
              <a:rPr lang="zh-CN" altLang="en-US" sz="2800" b="1" dirty="0" smtClean="0">
                <a:solidFill>
                  <a:srgbClr val="008000"/>
                </a:solidFill>
                <a:latin typeface="宋体" charset="-122"/>
                <a:ea typeface="楷体_GB2312"/>
              </a:rPr>
              <a:t>违宪审查制度</a:t>
            </a:r>
            <a:r>
              <a:rPr lang="zh-CN" altLang="en-US" sz="2800" b="1" dirty="0" smtClean="0">
                <a:latin typeface="宋体" charset="-122"/>
                <a:ea typeface="楷体_GB2312"/>
              </a:rPr>
              <a:t>主要有三种模式：一是</a:t>
            </a:r>
            <a:r>
              <a:rPr lang="zh-CN" altLang="en-US" sz="2800" b="1" dirty="0" smtClean="0">
                <a:solidFill>
                  <a:srgbClr val="FF3300"/>
                </a:solidFill>
                <a:latin typeface="宋体" charset="-122"/>
                <a:ea typeface="楷体_GB2312"/>
              </a:rPr>
              <a:t>立法机关</a:t>
            </a:r>
            <a:r>
              <a:rPr lang="zh-CN" altLang="en-US" sz="2800" b="1" dirty="0" smtClean="0">
                <a:latin typeface="宋体" charset="-122"/>
                <a:ea typeface="楷体_GB2312"/>
              </a:rPr>
              <a:t>行使违宪审查权，如英国。二是</a:t>
            </a:r>
            <a:r>
              <a:rPr lang="zh-CN" altLang="en-US" sz="2800" b="1" dirty="0" smtClean="0">
                <a:solidFill>
                  <a:srgbClr val="FF3300"/>
                </a:solidFill>
                <a:latin typeface="宋体" charset="-122"/>
                <a:ea typeface="楷体_GB2312"/>
              </a:rPr>
              <a:t>普通法院</a:t>
            </a:r>
            <a:r>
              <a:rPr lang="zh-CN" altLang="en-US" sz="2800" b="1" dirty="0" smtClean="0">
                <a:latin typeface="宋体" charset="-122"/>
                <a:ea typeface="楷体_GB2312"/>
              </a:rPr>
              <a:t>通过受理公民的诉讼来行使违宪审查权，典型代表是美国。但这种模式下，法院即使认为该项法律、法规违宪，效力也仅及于本案，并不等于宣布该法无效。三是由</a:t>
            </a:r>
            <a:r>
              <a:rPr lang="zh-CN" altLang="en-US" sz="2800" b="1" dirty="0" smtClean="0">
                <a:solidFill>
                  <a:srgbClr val="FF3300"/>
                </a:solidFill>
                <a:latin typeface="宋体" charset="-122"/>
                <a:ea typeface="楷体_GB2312"/>
              </a:rPr>
              <a:t>专门的机关</a:t>
            </a:r>
            <a:r>
              <a:rPr lang="zh-CN" altLang="en-US" sz="2800" b="1" dirty="0" smtClean="0">
                <a:latin typeface="宋体" charset="-122"/>
                <a:ea typeface="楷体_GB2312"/>
              </a:rPr>
              <a:t>行使违宪审查权，如法国的宪法委员会和德、俄等国的宪法法院。</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136E1EAA-4325-4575-8EC6-F5395E7D9C40}"/>
              </a:ext>
            </a:extLst>
          </p:cNvPr>
          <p:cNvSpPr txBox="1"/>
          <p:nvPr/>
        </p:nvSpPr>
        <p:spPr>
          <a:xfrm>
            <a:off x="3493084" y="1168615"/>
            <a:ext cx="4655127" cy="646331"/>
          </a:xfrm>
          <a:prstGeom prst="rect">
            <a:avLst/>
          </a:prstGeom>
          <a:noFill/>
        </p:spPr>
        <p:txBody>
          <a:bodyPr wrap="square" rtlCol="0">
            <a:spAutoFit/>
          </a:bodyPr>
          <a:lstStyle/>
          <a:p>
            <a:r>
              <a:rPr lang="zh-CN" altLang="en-US" sz="3600" b="1" dirty="0">
                <a:solidFill>
                  <a:srgbClr val="FF0000"/>
                </a:solidFill>
                <a:latin typeface="黑体" panose="02010609060101010101" pitchFamily="49" charset="-122"/>
                <a:ea typeface="黑体" panose="02010609060101010101" pitchFamily="49" charset="-122"/>
              </a:rPr>
              <a:t>    合宪性审查</a:t>
            </a:r>
          </a:p>
        </p:txBody>
      </p:sp>
      <p:sp>
        <p:nvSpPr>
          <p:cNvPr id="4" name="文本框 3">
            <a:extLst>
              <a:ext uri="{FF2B5EF4-FFF2-40B4-BE49-F238E27FC236}">
                <a16:creationId xmlns="" xmlns:a16="http://schemas.microsoft.com/office/drawing/2014/main" id="{0CC69104-2D66-462A-9035-EF2B8BCC5A72}"/>
              </a:ext>
            </a:extLst>
          </p:cNvPr>
          <p:cNvSpPr txBox="1"/>
          <p:nvPr/>
        </p:nvSpPr>
        <p:spPr>
          <a:xfrm>
            <a:off x="1523900" y="2059495"/>
            <a:ext cx="9422672" cy="5036122"/>
          </a:xfrm>
          <a:prstGeom prst="rect">
            <a:avLst/>
          </a:prstGeom>
          <a:noFill/>
        </p:spPr>
        <p:txBody>
          <a:bodyPr wrap="square" rtlCol="0">
            <a:spAutoFit/>
          </a:bodyPr>
          <a:lstStyle/>
          <a:p>
            <a:pPr>
              <a:lnSpc>
                <a:spcPct val="150000"/>
              </a:lnSpc>
            </a:pPr>
            <a:r>
              <a:rPr lang="zh-CN" altLang="en-US" b="1" dirty="0">
                <a:latin typeface="Microsoft YaHei Light" panose="020B0502040204020203" pitchFamily="34" charset="-122"/>
                <a:ea typeface="Microsoft YaHei Light" panose="020B0502040204020203" pitchFamily="34" charset="-122"/>
              </a:rPr>
              <a:t>我国的合宪性审查，就是有关权力机关依据宪法和相关法律的规定，对于可能存在违反宪法规定的法律法规规范性文件，以及国家机关履行宪法职责的行为进行审查，并对违反宪法的问题予以纠正。</a:t>
            </a:r>
            <a:endParaRPr lang="en-US" altLang="zh-CN" b="1" dirty="0">
              <a:latin typeface="Microsoft YaHei Light" panose="020B0502040204020203" pitchFamily="34" charset="-122"/>
              <a:ea typeface="Microsoft YaHei Light" panose="020B0502040204020203" pitchFamily="34" charset="-122"/>
            </a:endParaRPr>
          </a:p>
          <a:p>
            <a:pPr>
              <a:lnSpc>
                <a:spcPct val="150000"/>
              </a:lnSpc>
            </a:pPr>
            <a:endParaRPr lang="en-US" altLang="zh-CN" b="1" dirty="0">
              <a:latin typeface="Microsoft YaHei Light" panose="020B0502040204020203" pitchFamily="34" charset="-122"/>
              <a:ea typeface="Microsoft YaHei Light" panose="020B0502040204020203" pitchFamily="34" charset="-122"/>
            </a:endParaRPr>
          </a:p>
          <a:p>
            <a:pPr>
              <a:lnSpc>
                <a:spcPct val="150000"/>
              </a:lnSpc>
            </a:pPr>
            <a:r>
              <a:rPr lang="zh-CN" altLang="zh-CN" b="1" dirty="0">
                <a:latin typeface="楷体" panose="02010609060101010101" pitchFamily="49" charset="-122"/>
                <a:ea typeface="楷体" panose="02010609060101010101" pitchFamily="49" charset="-122"/>
              </a:rPr>
              <a:t>合宪性审查通常只能由宪法明确规定的特定国家机关进行</a:t>
            </a:r>
            <a:r>
              <a:rPr lang="zh-CN" altLang="en-US" b="1" dirty="0">
                <a:latin typeface="楷体" panose="02010609060101010101" pitchFamily="49" charset="-122"/>
                <a:ea typeface="楷体" panose="02010609060101010101" pitchFamily="49" charset="-122"/>
              </a:rPr>
              <a:t>。</a:t>
            </a:r>
            <a:endParaRPr lang="en-US" altLang="zh-CN" b="1" dirty="0">
              <a:latin typeface="楷体" panose="02010609060101010101" pitchFamily="49" charset="-122"/>
              <a:ea typeface="楷体" panose="02010609060101010101" pitchFamily="49" charset="-122"/>
            </a:endParaRPr>
          </a:p>
          <a:p>
            <a:pPr>
              <a:lnSpc>
                <a:spcPct val="150000"/>
              </a:lnSpc>
            </a:pPr>
            <a:r>
              <a:rPr lang="zh-CN" altLang="zh-CN" b="1" dirty="0">
                <a:latin typeface="楷体" panose="02010609060101010101" pitchFamily="49" charset="-122"/>
                <a:ea typeface="楷体" panose="02010609060101010101" pitchFamily="49" charset="-122"/>
              </a:rPr>
              <a:t>合宪性审查具有特定的程序和方式。</a:t>
            </a:r>
            <a:endParaRPr lang="en-US" altLang="zh-CN" b="1" dirty="0">
              <a:latin typeface="楷体" panose="02010609060101010101" pitchFamily="49" charset="-122"/>
              <a:ea typeface="楷体" panose="02010609060101010101" pitchFamily="49" charset="-122"/>
            </a:endParaRPr>
          </a:p>
          <a:p>
            <a:pPr>
              <a:lnSpc>
                <a:spcPct val="150000"/>
              </a:lnSpc>
            </a:pPr>
            <a:r>
              <a:rPr lang="zh-CN" altLang="zh-CN" b="1" dirty="0">
                <a:latin typeface="楷体" panose="02010609060101010101" pitchFamily="49" charset="-122"/>
                <a:ea typeface="楷体" panose="02010609060101010101" pitchFamily="49" charset="-122"/>
              </a:rPr>
              <a:t>合宪性审查的对象是宪法行为。宪法行为是指国家机关和政党组织直接依据宪法所进行的行为，包括规范行为和具体行为。</a:t>
            </a:r>
            <a:endParaRPr lang="en-US" altLang="zh-CN" b="1" dirty="0">
              <a:latin typeface="楷体" panose="02010609060101010101" pitchFamily="49" charset="-122"/>
              <a:ea typeface="楷体" panose="02010609060101010101" pitchFamily="49" charset="-122"/>
            </a:endParaRPr>
          </a:p>
          <a:p>
            <a:pPr>
              <a:lnSpc>
                <a:spcPct val="150000"/>
              </a:lnSpc>
            </a:pPr>
            <a:r>
              <a:rPr lang="zh-CN" altLang="zh-CN" b="1" dirty="0">
                <a:latin typeface="楷体" panose="02010609060101010101" pitchFamily="49" charset="-122"/>
                <a:ea typeface="楷体" panose="02010609060101010101" pitchFamily="49" charset="-122"/>
              </a:rPr>
              <a:t>合宪性审查机关作违宪判断或者合宪判断。</a:t>
            </a:r>
            <a:endParaRPr lang="en-US" altLang="zh-CN" b="1" dirty="0">
              <a:latin typeface="楷体" panose="02010609060101010101" pitchFamily="49" charset="-122"/>
              <a:ea typeface="楷体" panose="02010609060101010101" pitchFamily="49" charset="-122"/>
            </a:endParaRPr>
          </a:p>
          <a:p>
            <a:pPr>
              <a:lnSpc>
                <a:spcPct val="150000"/>
              </a:lnSpc>
            </a:pPr>
            <a:r>
              <a:rPr lang="zh-CN" altLang="zh-CN" b="1" dirty="0">
                <a:latin typeface="楷体" panose="02010609060101010101" pitchFamily="49" charset="-122"/>
                <a:ea typeface="楷体" panose="02010609060101010101" pitchFamily="49" charset="-122"/>
              </a:rPr>
              <a:t>合宪性审查机关如果认为构成违宪即进行宪法制裁。</a:t>
            </a:r>
            <a:endParaRPr lang="en-US" altLang="zh-CN" b="1" dirty="0">
              <a:latin typeface="楷体" panose="02010609060101010101" pitchFamily="49" charset="-122"/>
              <a:ea typeface="楷体" panose="02010609060101010101" pitchFamily="49" charset="-122"/>
            </a:endParaRPr>
          </a:p>
          <a:p>
            <a:pPr>
              <a:lnSpc>
                <a:spcPct val="150000"/>
              </a:lnSpc>
            </a:pPr>
            <a:endParaRPr lang="en-US" altLang="zh-CN" b="1" dirty="0">
              <a:latin typeface="Microsoft YaHei Light" panose="020B0502040204020203" pitchFamily="34" charset="-122"/>
              <a:ea typeface="Microsoft YaHei Light" panose="020B0502040204020203" pitchFamily="34" charset="-122"/>
            </a:endParaRPr>
          </a:p>
          <a:p>
            <a:pPr>
              <a:lnSpc>
                <a:spcPct val="150000"/>
              </a:lnSpc>
            </a:pPr>
            <a:endParaRPr lang="zh-CN" altLang="en-US" dirty="0"/>
          </a:p>
        </p:txBody>
      </p:sp>
    </p:spTree>
    <p:extLst>
      <p:ext uri="{BB962C8B-B14F-4D97-AF65-F5344CB8AC3E}">
        <p14:creationId xmlns="" xmlns:p14="http://schemas.microsoft.com/office/powerpoint/2010/main" val="25301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187825" y="811227"/>
            <a:ext cx="8302625" cy="865188"/>
          </a:xfrm>
        </p:spPr>
        <p:txBody>
          <a:bodyPr/>
          <a:lstStyle/>
          <a:p>
            <a:pPr eaLnBrk="1" hangingPunct="1"/>
            <a:r>
              <a:rPr lang="zh-CN" altLang="en-US" sz="3200" b="1" dirty="0">
                <a:solidFill>
                  <a:srgbClr val="FF3300"/>
                </a:solidFill>
                <a:ea typeface="黑体" panose="02010609060101010101" pitchFamily="49" charset="-122"/>
              </a:rPr>
              <a:t>从孙志刚事件透视中国合宪审查制度</a:t>
            </a:r>
          </a:p>
        </p:txBody>
      </p:sp>
      <p:sp>
        <p:nvSpPr>
          <p:cNvPr id="35843" name="Rectangle 3"/>
          <p:cNvSpPr>
            <a:spLocks noGrp="1" noChangeArrowheads="1"/>
          </p:cNvSpPr>
          <p:nvPr>
            <p:ph type="body" idx="1"/>
          </p:nvPr>
        </p:nvSpPr>
        <p:spPr>
          <a:xfrm>
            <a:off x="1043329" y="1579698"/>
            <a:ext cx="10048065" cy="4824412"/>
          </a:xfrm>
        </p:spPr>
        <p:txBody>
          <a:bodyPr/>
          <a:lstStyle/>
          <a:p>
            <a:r>
              <a:rPr lang="en-US" altLang="zh-CN" sz="1800" b="1" dirty="0">
                <a:latin typeface="KaiTi" panose="02010609060101010101" pitchFamily="49" charset="-122"/>
                <a:ea typeface="KaiTi" panose="02010609060101010101" pitchFamily="49" charset="-122"/>
              </a:rPr>
              <a:t>1954</a:t>
            </a:r>
            <a:r>
              <a:rPr lang="zh-CN" altLang="zh-CN" sz="1800" b="1" dirty="0">
                <a:latin typeface="KaiTi" panose="02010609060101010101" pitchFamily="49" charset="-122"/>
                <a:ea typeface="KaiTi" panose="02010609060101010101" pitchFamily="49" charset="-122"/>
              </a:rPr>
              <a:t>年宪法第</a:t>
            </a:r>
            <a:r>
              <a:rPr lang="en-US" altLang="zh-CN" sz="1800" b="1" dirty="0">
                <a:latin typeface="KaiTi" panose="02010609060101010101" pitchFamily="49" charset="-122"/>
                <a:ea typeface="KaiTi" panose="02010609060101010101" pitchFamily="49" charset="-122"/>
              </a:rPr>
              <a:t>27</a:t>
            </a:r>
            <a:r>
              <a:rPr lang="zh-CN" altLang="zh-CN" sz="1800" b="1" dirty="0">
                <a:latin typeface="KaiTi" panose="02010609060101010101" pitchFamily="49" charset="-122"/>
                <a:ea typeface="KaiTi" panose="02010609060101010101" pitchFamily="49" charset="-122"/>
              </a:rPr>
              <a:t>条第</a:t>
            </a:r>
            <a:r>
              <a:rPr lang="en-US" altLang="zh-CN" sz="1800" b="1" dirty="0">
                <a:latin typeface="KaiTi" panose="02010609060101010101" pitchFamily="49" charset="-122"/>
                <a:ea typeface="KaiTi" panose="02010609060101010101" pitchFamily="49" charset="-122"/>
              </a:rPr>
              <a:t>3</a:t>
            </a:r>
            <a:r>
              <a:rPr lang="zh-CN" altLang="zh-CN" sz="1800" b="1" dirty="0">
                <a:latin typeface="KaiTi" panose="02010609060101010101" pitchFamily="49" charset="-122"/>
                <a:ea typeface="KaiTi" panose="02010609060101010101" pitchFamily="49" charset="-122"/>
              </a:rPr>
              <a:t>项规定，全国人民代表大会有权监督宪法的实施；第</a:t>
            </a:r>
            <a:r>
              <a:rPr lang="en-US" altLang="zh-CN" sz="1800" b="1" dirty="0">
                <a:latin typeface="KaiTi" panose="02010609060101010101" pitchFamily="49" charset="-122"/>
                <a:ea typeface="KaiTi" panose="02010609060101010101" pitchFamily="49" charset="-122"/>
              </a:rPr>
              <a:t>31</a:t>
            </a:r>
            <a:r>
              <a:rPr lang="zh-CN" altLang="zh-CN" sz="1800" b="1" dirty="0">
                <a:latin typeface="KaiTi" panose="02010609060101010101" pitchFamily="49" charset="-122"/>
                <a:ea typeface="KaiTi" panose="02010609060101010101" pitchFamily="49" charset="-122"/>
              </a:rPr>
              <a:t>条第</a:t>
            </a:r>
            <a:r>
              <a:rPr lang="en-US" altLang="zh-CN" sz="1800" b="1" dirty="0">
                <a:latin typeface="KaiTi" panose="02010609060101010101" pitchFamily="49" charset="-122"/>
                <a:ea typeface="KaiTi" panose="02010609060101010101" pitchFamily="49" charset="-122"/>
              </a:rPr>
              <a:t>6</a:t>
            </a:r>
            <a:r>
              <a:rPr lang="zh-CN" altLang="zh-CN" sz="1800" b="1" dirty="0">
                <a:latin typeface="KaiTi" panose="02010609060101010101" pitchFamily="49" charset="-122"/>
                <a:ea typeface="KaiTi" panose="02010609060101010101" pitchFamily="49" charset="-122"/>
              </a:rPr>
              <a:t>、</a:t>
            </a:r>
            <a:r>
              <a:rPr lang="en-US" altLang="zh-CN" sz="1800" b="1" dirty="0">
                <a:latin typeface="KaiTi" panose="02010609060101010101" pitchFamily="49" charset="-122"/>
                <a:ea typeface="KaiTi" panose="02010609060101010101" pitchFamily="49" charset="-122"/>
              </a:rPr>
              <a:t>7</a:t>
            </a:r>
            <a:r>
              <a:rPr lang="zh-CN" altLang="zh-CN" sz="1800" b="1" dirty="0">
                <a:latin typeface="KaiTi" panose="02010609060101010101" pitchFamily="49" charset="-122"/>
                <a:ea typeface="KaiTi" panose="02010609060101010101" pitchFamily="49" charset="-122"/>
              </a:rPr>
              <a:t>项规定，全国人民代表大会常务委员会有权撤销国务院的同宪法、法律、法令相抵触的决议和命令，改变或者撤销省、自治区、直辖市国家权力机关的不适当的决议。</a:t>
            </a:r>
            <a:r>
              <a:rPr lang="zh-CN" altLang="en-US" sz="1800" b="1" dirty="0">
                <a:latin typeface="KaiTi" panose="02010609060101010101" pitchFamily="49" charset="-122"/>
                <a:ea typeface="KaiTi" panose="02010609060101010101" pitchFamily="49" charset="-122"/>
              </a:rPr>
              <a:t>现行宪法沿袭这一规定。</a:t>
            </a:r>
            <a:endParaRPr lang="en-US" altLang="zh-CN" sz="1800" b="1" dirty="0">
              <a:latin typeface="KaiTi" panose="02010609060101010101" pitchFamily="49" charset="-122"/>
              <a:ea typeface="KaiTi" panose="02010609060101010101" pitchFamily="49" charset="-122"/>
            </a:endParaRPr>
          </a:p>
          <a:p>
            <a:r>
              <a:rPr lang="zh-CN" altLang="zh-CN" sz="1800" b="1" dirty="0">
                <a:latin typeface="KaiTi" panose="02010609060101010101" pitchFamily="49" charset="-122"/>
                <a:ea typeface="KaiTi" panose="02010609060101010101" pitchFamily="49" charset="-122"/>
              </a:rPr>
              <a:t>宪法序言确认了宪法的最高地位和最高效力。</a:t>
            </a:r>
            <a:endParaRPr lang="en-US" altLang="zh-CN" sz="1800" b="1" dirty="0">
              <a:latin typeface="KaiTi" panose="02010609060101010101" pitchFamily="49" charset="-122"/>
              <a:ea typeface="KaiTi" panose="02010609060101010101" pitchFamily="49" charset="-122"/>
            </a:endParaRPr>
          </a:p>
          <a:p>
            <a:r>
              <a:rPr lang="zh-CN" altLang="zh-CN" sz="1800" b="1" dirty="0">
                <a:latin typeface="KaiTi" panose="02010609060101010101" pitchFamily="49" charset="-122"/>
                <a:ea typeface="KaiTi" panose="02010609060101010101" pitchFamily="49" charset="-122"/>
              </a:rPr>
              <a:t>宪法第</a:t>
            </a:r>
            <a:r>
              <a:rPr lang="en-US" altLang="zh-CN" sz="1800" b="1" dirty="0">
                <a:latin typeface="KaiTi" panose="02010609060101010101" pitchFamily="49" charset="-122"/>
                <a:ea typeface="KaiTi" panose="02010609060101010101" pitchFamily="49" charset="-122"/>
              </a:rPr>
              <a:t>5</a:t>
            </a:r>
            <a:r>
              <a:rPr lang="zh-CN" altLang="zh-CN" sz="1800" b="1" dirty="0">
                <a:latin typeface="KaiTi" panose="02010609060101010101" pitchFamily="49" charset="-122"/>
                <a:ea typeface="KaiTi" panose="02010609060101010101" pitchFamily="49" charset="-122"/>
              </a:rPr>
              <a:t>条规定了合宪性审查对象。即一切法律、行政法规和地方性法规都不得同宪法相抵触；一切国家机关和武装力量、各政党和各社会团体、各企业事业组织都必须遵守宪法和法律；一切违反宪法和法律的行为，必须予以追究；任何组织或者个人都不得有超越宪法和法律的特权。</a:t>
            </a:r>
          </a:p>
          <a:p>
            <a:r>
              <a:rPr lang="zh-CN" altLang="zh-CN" sz="1800" b="1" dirty="0">
                <a:latin typeface="KaiTi" panose="02010609060101010101" pitchFamily="49" charset="-122"/>
                <a:ea typeface="KaiTi" panose="02010609060101010101" pitchFamily="49" charset="-122"/>
              </a:rPr>
              <a:t>宪法规定了我国合宪性审查主体</a:t>
            </a:r>
            <a:r>
              <a:rPr lang="zh-CN" altLang="en-US" sz="1800" b="1" dirty="0">
                <a:latin typeface="KaiTi" panose="02010609060101010101" pitchFamily="49" charset="-122"/>
                <a:ea typeface="KaiTi" panose="02010609060101010101" pitchFamily="49" charset="-122"/>
              </a:rPr>
              <a:t>是</a:t>
            </a:r>
            <a:r>
              <a:rPr lang="zh-CN" altLang="zh-CN" sz="1800" b="1" dirty="0">
                <a:latin typeface="KaiTi" panose="02010609060101010101" pitchFamily="49" charset="-122"/>
                <a:ea typeface="KaiTi" panose="02010609060101010101" pitchFamily="49" charset="-122"/>
              </a:rPr>
              <a:t>全国人民代表大会</a:t>
            </a:r>
            <a:r>
              <a:rPr lang="zh-CN" altLang="en-US" sz="1800" b="1" dirty="0">
                <a:latin typeface="KaiTi" panose="02010609060101010101" pitchFamily="49" charset="-122"/>
                <a:ea typeface="KaiTi" panose="02010609060101010101" pitchFamily="49" charset="-122"/>
              </a:rPr>
              <a:t>及其</a:t>
            </a:r>
            <a:r>
              <a:rPr lang="zh-CN" altLang="zh-CN" sz="1800" b="1" dirty="0">
                <a:latin typeface="KaiTi" panose="02010609060101010101" pitchFamily="49" charset="-122"/>
                <a:ea typeface="KaiTi" panose="02010609060101010101" pitchFamily="49" charset="-122"/>
              </a:rPr>
              <a:t>全国人大常委会。</a:t>
            </a:r>
          </a:p>
          <a:p>
            <a:r>
              <a:rPr lang="zh-CN" altLang="zh-CN" sz="1800" b="1" dirty="0">
                <a:latin typeface="KaiTi" panose="02010609060101010101" pitchFamily="49" charset="-122"/>
                <a:ea typeface="KaiTi" panose="02010609060101010101" pitchFamily="49" charset="-122"/>
              </a:rPr>
              <a:t>宪法规定</a:t>
            </a:r>
            <a:r>
              <a:rPr lang="zh-CN" altLang="en-US" sz="1800" b="1" dirty="0">
                <a:latin typeface="KaiTi" panose="02010609060101010101" pitchFamily="49" charset="-122"/>
                <a:ea typeface="KaiTi" panose="02010609060101010101" pitchFamily="49" charset="-122"/>
              </a:rPr>
              <a:t>全国人大</a:t>
            </a:r>
            <a:r>
              <a:rPr lang="zh-CN" altLang="zh-CN" sz="1800" b="1" dirty="0">
                <a:latin typeface="KaiTi" panose="02010609060101010101" pitchFamily="49" charset="-122"/>
                <a:ea typeface="KaiTi" panose="02010609060101010101" pitchFamily="49" charset="-122"/>
              </a:rPr>
              <a:t>宪法和法律委员会</a:t>
            </a:r>
            <a:r>
              <a:rPr lang="zh-CN" altLang="en-US" sz="1800" b="1" dirty="0">
                <a:latin typeface="KaiTi" panose="02010609060101010101" pitchFamily="49" charset="-122"/>
                <a:ea typeface="KaiTi" panose="02010609060101010101" pitchFamily="49" charset="-122"/>
              </a:rPr>
              <a:t>及其他</a:t>
            </a:r>
            <a:r>
              <a:rPr lang="zh-CN" altLang="zh-CN" sz="1800" b="1" dirty="0">
                <a:latin typeface="KaiTi" panose="02010609060101010101" pitchFamily="49" charset="-122"/>
                <a:ea typeface="KaiTi" panose="02010609060101010101" pitchFamily="49" charset="-122"/>
              </a:rPr>
              <a:t>各专门委员会</a:t>
            </a:r>
            <a:r>
              <a:rPr lang="zh-CN" altLang="en-US" sz="1800" b="1" dirty="0">
                <a:latin typeface="KaiTi" panose="02010609060101010101" pitchFamily="49" charset="-122"/>
                <a:ea typeface="KaiTi" panose="02010609060101010101" pitchFamily="49" charset="-122"/>
              </a:rPr>
              <a:t>是</a:t>
            </a:r>
            <a:r>
              <a:rPr lang="zh-CN" altLang="zh-CN" sz="1800" b="1" dirty="0">
                <a:latin typeface="KaiTi" panose="02010609060101010101" pitchFamily="49" charset="-122"/>
                <a:ea typeface="KaiTi" panose="02010609060101010101" pitchFamily="49" charset="-122"/>
              </a:rPr>
              <a:t>协助全国人大及其常委会进行合宪性审查的机构。</a:t>
            </a:r>
          </a:p>
          <a:p>
            <a:r>
              <a:rPr lang="zh-CN" altLang="zh-CN" sz="1800" b="1" dirty="0">
                <a:latin typeface="KaiTi" panose="02010609060101010101" pitchFamily="49" charset="-122"/>
                <a:ea typeface="KaiTi" panose="02010609060101010101" pitchFamily="49" charset="-122"/>
              </a:rPr>
              <a:t>全国人大及其常委会</a:t>
            </a:r>
            <a:r>
              <a:rPr lang="zh-CN" altLang="en-US" sz="1800" b="1" dirty="0">
                <a:latin typeface="KaiTi" panose="02010609060101010101" pitchFamily="49" charset="-122"/>
                <a:ea typeface="KaiTi" panose="02010609060101010101" pitchFamily="49" charset="-122"/>
              </a:rPr>
              <a:t>可以</a:t>
            </a:r>
            <a:r>
              <a:rPr lang="zh-CN" altLang="zh-CN" sz="1800" b="1" dirty="0">
                <a:latin typeface="KaiTi" panose="02010609060101010101" pitchFamily="49" charset="-122"/>
                <a:ea typeface="KaiTi" panose="02010609060101010101" pitchFamily="49" charset="-122"/>
              </a:rPr>
              <a:t>组织关于特定问题的调查委员会。</a:t>
            </a:r>
            <a:endParaRPr lang="en-US" altLang="zh-CN" sz="1800" b="1" dirty="0">
              <a:latin typeface="KaiTi" panose="02010609060101010101" pitchFamily="49" charset="-122"/>
              <a:ea typeface="KaiTi" panose="02010609060101010101" pitchFamily="49" charset="-122"/>
            </a:endParaRPr>
          </a:p>
          <a:p>
            <a:r>
              <a:rPr lang="zh-CN" altLang="zh-CN" sz="1800" b="1" dirty="0">
                <a:latin typeface="KaiTi" panose="02010609060101010101" pitchFamily="49" charset="-122"/>
                <a:ea typeface="KaiTi" panose="02010609060101010101" pitchFamily="49" charset="-122"/>
              </a:rPr>
              <a:t>全国人大及其常委会通过批准规范性法律文件进行合宪性审查。</a:t>
            </a:r>
            <a:endParaRPr lang="en-US" altLang="zh-CN" sz="1800" b="1" dirty="0">
              <a:latin typeface="KaiTi" panose="02010609060101010101" pitchFamily="49" charset="-122"/>
              <a:ea typeface="KaiTi" panose="02010609060101010101" pitchFamily="49" charset="-122"/>
            </a:endParaRPr>
          </a:p>
        </p:txBody>
      </p:sp>
    </p:spTree>
    <p:extLst>
      <p:ext uri="{BB962C8B-B14F-4D97-AF65-F5344CB8AC3E}">
        <p14:creationId xmlns="" xmlns:p14="http://schemas.microsoft.com/office/powerpoint/2010/main" val="40531795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141838" y="1934215"/>
            <a:ext cx="7908324"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三节  我国宪法规定的公民权利与义务</a:t>
            </a:r>
            <a:endParaRPr lang="zh-CN" altLang="en-US" sz="3200" b="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6" name="图示 5"/>
          <p:cNvGraphicFramePr/>
          <p:nvPr>
            <p:extLst>
              <p:ext uri="{D42A27DB-BD31-4B8C-83A1-F6EECF244321}">
                <p14:modId xmlns="" xmlns:p14="http://schemas.microsoft.com/office/powerpoint/2010/main" val="3255694791"/>
              </p:ext>
            </p:extLst>
          </p:nvPr>
        </p:nvGraphicFramePr>
        <p:xfrm>
          <a:off x="4043055" y="3328416"/>
          <a:ext cx="4499461" cy="2340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5175295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8"/>
          <p:cNvSpPr>
            <a:spLocks noChangeArrowheads="1"/>
          </p:cNvSpPr>
          <p:nvPr/>
        </p:nvSpPr>
        <p:spPr bwMode="auto">
          <a:xfrm>
            <a:off x="554079" y="1555628"/>
            <a:ext cx="11135783" cy="4319587"/>
          </a:xfrm>
          <a:prstGeom prst="rect">
            <a:avLst/>
          </a:prstGeom>
          <a:noFill/>
          <a:ln w="9525">
            <a:noFill/>
            <a:miter lim="800000"/>
            <a:headEnd/>
            <a:tailEnd/>
          </a:ln>
        </p:spPr>
        <p:txBody>
          <a:bodyPr/>
          <a:lstStyle/>
          <a:p>
            <a:pPr marL="342900" indent="-342900">
              <a:spcBef>
                <a:spcPct val="20000"/>
              </a:spcBef>
              <a:buFontTx/>
              <a:buChar char="•"/>
            </a:pPr>
            <a:r>
              <a:rPr lang="zh-CN" altLang="en-US" sz="2000" b="1" dirty="0">
                <a:latin typeface="楷体" panose="02010609060101010101" pitchFamily="49" charset="-122"/>
                <a:ea typeface="楷体" panose="02010609060101010101" pitchFamily="49" charset="-122"/>
              </a:rPr>
              <a:t>一般说来，公民与国民的含义</a:t>
            </a:r>
            <a:r>
              <a:rPr lang="zh-CN" altLang="en-US" sz="2000" b="1" dirty="0" smtClean="0">
                <a:latin typeface="楷体" panose="02010609060101010101" pitchFamily="49" charset="-122"/>
                <a:ea typeface="楷体" panose="02010609060101010101" pitchFamily="49" charset="-122"/>
              </a:rPr>
              <a:t>相同。新中国</a:t>
            </a:r>
            <a:r>
              <a:rPr lang="zh-CN" altLang="en-US" sz="2000" b="1" dirty="0">
                <a:latin typeface="楷体" panose="02010609060101010101" pitchFamily="49" charset="-122"/>
                <a:ea typeface="楷体" panose="02010609060101010101" pitchFamily="49" charset="-122"/>
              </a:rPr>
              <a:t>成立初期，“国民”作为“公民”的同义语使用过。</a:t>
            </a:r>
          </a:p>
          <a:p>
            <a:pPr marL="342900" indent="-342900">
              <a:spcBef>
                <a:spcPct val="20000"/>
              </a:spcBef>
              <a:buFontTx/>
              <a:buChar char="•"/>
            </a:pPr>
            <a:r>
              <a:rPr lang="zh-CN" altLang="en-US" sz="2000" b="1" dirty="0">
                <a:latin typeface="楷体" panose="02010609060101010101" pitchFamily="49" charset="-122"/>
                <a:ea typeface="楷体" panose="02010609060101010101" pitchFamily="49" charset="-122"/>
              </a:rPr>
              <a:t>公民与人民不同：</a:t>
            </a:r>
            <a:r>
              <a:rPr lang="zh-CN" altLang="en-US" sz="2000" b="1" dirty="0">
                <a:latin typeface="楷体" panose="02010609060101010101" pitchFamily="49" charset="-122"/>
                <a:ea typeface="楷体" panose="02010609060101010101" pitchFamily="49" charset="-122"/>
                <a:sym typeface="Wingdings" pitchFamily="2" charset="2"/>
              </a:rPr>
              <a:t>（</a:t>
            </a:r>
            <a:r>
              <a:rPr lang="en-US" altLang="zh-CN" sz="2000" b="1" dirty="0">
                <a:latin typeface="楷体" panose="02010609060101010101" pitchFamily="49" charset="-122"/>
                <a:ea typeface="楷体" panose="02010609060101010101" pitchFamily="49" charset="-122"/>
                <a:sym typeface="Wingdings" pitchFamily="2" charset="2"/>
              </a:rPr>
              <a:t>1</a:t>
            </a:r>
            <a:r>
              <a:rPr lang="zh-CN" altLang="en-US" sz="2000" b="1" dirty="0">
                <a:latin typeface="楷体" panose="02010609060101010101" pitchFamily="49" charset="-122"/>
                <a:ea typeface="楷体" panose="02010609060101010101" pitchFamily="49" charset="-122"/>
                <a:sym typeface="Wingdings" pitchFamily="2" charset="2"/>
              </a:rPr>
              <a:t>）</a:t>
            </a:r>
            <a:r>
              <a:rPr lang="zh-CN" altLang="en-US" sz="2000" b="1" dirty="0">
                <a:latin typeface="楷体" panose="02010609060101010101" pitchFamily="49" charset="-122"/>
                <a:ea typeface="楷体" panose="02010609060101010101" pitchFamily="49" charset="-122"/>
              </a:rPr>
              <a:t>公民是法律概念，与外国人和无国籍人相对应，是指凡具有中华人民共和国国籍的人；人民是政治概念，与敌人相对应，在不同的历史时期有着不同的内涵。在现阶段，人民是指全体社会主义劳动者、社会主义事业的建设者、拥护社会主义的爱国者和拥护祖国统一的爱国者。（</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）二者的法律地位也有区别。我们讲“人民的权利”，主要是指人民当家做主的政治权利；“公民的权利”主要是具有中国国籍的人所享有的法律权利。（</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）地位不同导致了在享有权利方面的差异。公民中的人民，享有宪法和法律规定的全部权利并履行公民的某些光荣义务。（</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）二者的范围不同。我国公民的范围要比人民的范围更广泛，除包括人民以外，还包括人民的敌人。（</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）公民通常所表达的是个体的概念，人民所表达的群体。 </a:t>
            </a:r>
          </a:p>
        </p:txBody>
      </p:sp>
      <p:sp>
        <p:nvSpPr>
          <p:cNvPr id="53252" name="Rectangle 9"/>
          <p:cNvSpPr>
            <a:spLocks noChangeArrowheads="1"/>
          </p:cNvSpPr>
          <p:nvPr/>
        </p:nvSpPr>
        <p:spPr bwMode="auto">
          <a:xfrm>
            <a:off x="775840" y="788744"/>
            <a:ext cx="5109091" cy="461665"/>
          </a:xfrm>
          <a:prstGeom prst="rect">
            <a:avLst/>
          </a:prstGeom>
          <a:noFill/>
          <a:ln w="9525">
            <a:noFill/>
            <a:miter lim="800000"/>
            <a:headEnd/>
            <a:tailEnd/>
          </a:ln>
        </p:spPr>
        <p:txBody>
          <a:bodyPr wrap="none">
            <a:spAutoFit/>
          </a:bodyPr>
          <a:lstStyle/>
          <a:p>
            <a:r>
              <a:rPr lang="zh-CN" altLang="en-US" sz="2400" dirty="0">
                <a:solidFill>
                  <a:srgbClr val="FF0000"/>
                </a:solidFill>
              </a:rPr>
              <a:t>（一）几个概念：公民、国民、人民</a:t>
            </a:r>
          </a:p>
        </p:txBody>
      </p:sp>
      <p:pic>
        <p:nvPicPr>
          <p:cNvPr id="5" name="Picture 7" descr="http://www.pep.com.cn/lsysh/jszx/tbjxzy/tpsc/photo/a4/201008/W020100827604082518106.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849207" y="4546349"/>
            <a:ext cx="4514974" cy="1806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992717" y="2209800"/>
            <a:ext cx="10479616" cy="533400"/>
          </a:xfrm>
          <a:prstGeom prst="rect">
            <a:avLst/>
          </a:prstGeom>
          <a:noFill/>
          <a:ln w="9525">
            <a:noFill/>
            <a:miter lim="800000"/>
            <a:headEnd/>
            <a:tailEnd/>
          </a:ln>
        </p:spPr>
        <p:txBody>
          <a:bodyPr/>
          <a:lstStyle/>
          <a:p>
            <a:pPr marL="342900" indent="-342900" eaLnBrk="0" hangingPunct="0"/>
            <a:endParaRPr kumimoji="1" lang="zh-CN" altLang="zh-CN" sz="2800" b="1">
              <a:latin typeface="楷体_GB2312" pitchFamily="49" charset="-122"/>
            </a:endParaRPr>
          </a:p>
        </p:txBody>
      </p:sp>
      <p:sp>
        <p:nvSpPr>
          <p:cNvPr id="54275" name="Rectangle 3"/>
          <p:cNvSpPr>
            <a:spLocks noChangeArrowheads="1"/>
          </p:cNvSpPr>
          <p:nvPr/>
        </p:nvSpPr>
        <p:spPr bwMode="auto">
          <a:xfrm>
            <a:off x="334434" y="1628776"/>
            <a:ext cx="11523133" cy="4824413"/>
          </a:xfrm>
          <a:prstGeom prst="rect">
            <a:avLst/>
          </a:prstGeom>
          <a:noFill/>
          <a:ln w="9525">
            <a:noFill/>
            <a:miter lim="800000"/>
            <a:headEnd/>
            <a:tailEnd/>
          </a:ln>
        </p:spPr>
        <p:txBody>
          <a:bodyPr/>
          <a:lstStyle/>
          <a:p>
            <a:pPr marL="342900" indent="-342900" eaLnBrk="0" hangingPunct="0">
              <a:lnSpc>
                <a:spcPct val="120000"/>
              </a:lnSpc>
            </a:pPr>
            <a:r>
              <a:rPr kumimoji="1" lang="en-US" altLang="zh-CN" sz="2400" b="1">
                <a:latin typeface="黑体" pitchFamily="49" charset="-122"/>
                <a:ea typeface="黑体" pitchFamily="49" charset="-122"/>
              </a:rPr>
              <a:t>        </a:t>
            </a:r>
            <a:endParaRPr kumimoji="1" lang="en-US" altLang="zh-CN" sz="2400" b="1">
              <a:latin typeface="楷体_GB2312" pitchFamily="49" charset="-122"/>
            </a:endParaRPr>
          </a:p>
        </p:txBody>
      </p:sp>
      <p:sp>
        <p:nvSpPr>
          <p:cNvPr id="54276" name="Rectangle 4"/>
          <p:cNvSpPr>
            <a:spLocks noGrp="1" noChangeArrowheads="1"/>
          </p:cNvSpPr>
          <p:nvPr>
            <p:ph type="title" idx="4294967295"/>
          </p:nvPr>
        </p:nvSpPr>
        <p:spPr>
          <a:xfrm>
            <a:off x="912284" y="1125538"/>
            <a:ext cx="5401733" cy="792162"/>
          </a:xfrm>
          <a:prstGeom prst="rect">
            <a:avLst/>
          </a:prstGeom>
        </p:spPr>
        <p:txBody>
          <a:bodyPr/>
          <a:lstStyle/>
          <a:p>
            <a:pPr eaLnBrk="1" hangingPunct="1"/>
            <a:r>
              <a:rPr kumimoji="1" lang="zh-CN" altLang="en-US" sz="3600" b="1" smtClean="0">
                <a:solidFill>
                  <a:srgbClr val="009900"/>
                </a:solidFill>
                <a:latin typeface="Times New Roman" pitchFamily="18" charset="0"/>
                <a:ea typeface="楷体_GB2312" pitchFamily="49" charset="-122"/>
              </a:rPr>
              <a:t>公民权、人权</a:t>
            </a:r>
          </a:p>
        </p:txBody>
      </p:sp>
      <p:sp>
        <p:nvSpPr>
          <p:cNvPr id="54278" name="Rectangle 6"/>
          <p:cNvSpPr>
            <a:spLocks noChangeArrowheads="1"/>
          </p:cNvSpPr>
          <p:nvPr/>
        </p:nvSpPr>
        <p:spPr bwMode="auto">
          <a:xfrm>
            <a:off x="717387" y="1747838"/>
            <a:ext cx="8259559" cy="3744912"/>
          </a:xfrm>
          <a:prstGeom prst="rect">
            <a:avLst/>
          </a:prstGeom>
          <a:noFill/>
          <a:ln w="9525">
            <a:noFill/>
            <a:miter lim="800000"/>
            <a:headEnd/>
            <a:tailEnd/>
          </a:ln>
        </p:spPr>
        <p:txBody>
          <a:bodyPr/>
          <a:lstStyle/>
          <a:p>
            <a:pPr marL="342900" indent="-342900">
              <a:lnSpc>
                <a:spcPct val="150000"/>
              </a:lnSpc>
              <a:spcBef>
                <a:spcPct val="20000"/>
              </a:spcBef>
              <a:buFontTx/>
              <a:buChar char="•"/>
            </a:pPr>
            <a:r>
              <a:rPr lang="zh-CN" altLang="en-US" sz="2000" b="1" dirty="0">
                <a:latin typeface="楷体" panose="02010609060101010101" pitchFamily="49" charset="-122"/>
                <a:ea typeface="楷体" panose="02010609060101010101" pitchFamily="49" charset="-122"/>
              </a:rPr>
              <a:t>人权是指作为一个人应该享有的权利。公民权则是人权的法律表现形式，是宪法所规定的本国公民所享有的最主要的权利。</a:t>
            </a:r>
          </a:p>
          <a:p>
            <a:pPr marL="342900" indent="-342900">
              <a:lnSpc>
                <a:spcPct val="150000"/>
              </a:lnSpc>
              <a:spcBef>
                <a:spcPct val="20000"/>
              </a:spcBef>
              <a:buFontTx/>
              <a:buChar char="•"/>
            </a:pPr>
            <a:r>
              <a:rPr lang="zh-CN" altLang="en-US" sz="2000" b="1" dirty="0">
                <a:latin typeface="楷体" panose="02010609060101010101" pitchFamily="49" charset="-122"/>
                <a:ea typeface="楷体" panose="02010609060101010101" pitchFamily="49" charset="-122"/>
              </a:rPr>
              <a:t>二者的联系和区别在于</a:t>
            </a:r>
            <a:r>
              <a:rPr lang="zh-CN" altLang="en-US" sz="2000" b="1" dirty="0">
                <a:latin typeface="楷体" panose="02010609060101010101" pitchFamily="49" charset="-122"/>
                <a:ea typeface="楷体" panose="02010609060101010101" pitchFamily="49" charset="-122"/>
                <a:sym typeface="Wingdings" pitchFamily="2" charset="2"/>
              </a:rPr>
              <a:t>：（</a:t>
            </a:r>
            <a:r>
              <a:rPr lang="en-US" altLang="zh-CN" sz="2000" b="1" dirty="0">
                <a:latin typeface="楷体" panose="02010609060101010101" pitchFamily="49" charset="-122"/>
                <a:ea typeface="楷体" panose="02010609060101010101" pitchFamily="49" charset="-122"/>
                <a:sym typeface="Wingdings" pitchFamily="2" charset="2"/>
              </a:rPr>
              <a:t>1</a:t>
            </a:r>
            <a:r>
              <a:rPr lang="zh-CN" altLang="en-US" sz="2000" b="1" dirty="0">
                <a:latin typeface="楷体" panose="02010609060101010101" pitchFamily="49" charset="-122"/>
                <a:ea typeface="楷体" panose="02010609060101010101" pitchFamily="49" charset="-122"/>
                <a:sym typeface="Wingdings" pitchFamily="2" charset="2"/>
              </a:rPr>
              <a:t>）</a:t>
            </a:r>
            <a:r>
              <a:rPr lang="zh-CN" altLang="en-US" sz="2000" b="1" dirty="0">
                <a:latin typeface="楷体" panose="02010609060101010101" pitchFamily="49" charset="-122"/>
                <a:ea typeface="楷体" panose="02010609060101010101" pitchFamily="49" charset="-122"/>
              </a:rPr>
              <a:t>人权是人性反对神性的产物，公民权是国家和法律赋予的。（</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）人权有个人人权和集体人权，公民权只有个人权利，人权有国内和国际两个方面，公民权只有国内一个方面。（</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）就一国的本国公民而言，公民权利与人权的内涵是一致的。</a:t>
            </a:r>
          </a:p>
          <a:p>
            <a:pPr marL="342900" indent="-342900">
              <a:lnSpc>
                <a:spcPct val="150000"/>
              </a:lnSpc>
              <a:spcBef>
                <a:spcPct val="20000"/>
              </a:spcBef>
              <a:buFontTx/>
              <a:buChar char="•"/>
            </a:pPr>
            <a:r>
              <a:rPr lang="zh-CN" altLang="en-US" sz="2000" b="1" dirty="0">
                <a:latin typeface="楷体" panose="02010609060101010101" pitchFamily="49" charset="-122"/>
                <a:ea typeface="楷体" panose="02010609060101010101" pitchFamily="49" charset="-122"/>
              </a:rPr>
              <a:t>就我国来说，本国公民的人权的实体内容主要包括三个方面：①生存权利、人身权利；②政治权利和自由；③经济、社会和文化权利。 </a:t>
            </a:r>
          </a:p>
        </p:txBody>
      </p:sp>
      <p:pic>
        <p:nvPicPr>
          <p:cNvPr id="54279" name="Picture 8" descr="epicbook_com_humanright2"/>
          <p:cNvPicPr>
            <a:picLocks noChangeAspect="1" noChangeArrowheads="1"/>
          </p:cNvPicPr>
          <p:nvPr/>
        </p:nvPicPr>
        <p:blipFill>
          <a:blip r:embed="rId2"/>
          <a:srcRect/>
          <a:stretch>
            <a:fillRect/>
          </a:stretch>
        </p:blipFill>
        <p:spPr bwMode="auto">
          <a:xfrm>
            <a:off x="9557237" y="3235167"/>
            <a:ext cx="1881555" cy="2133636"/>
          </a:xfrm>
          <a:prstGeom prst="rect">
            <a:avLst/>
          </a:prstGeom>
          <a:noFill/>
          <a:ln w="9525">
            <a:noFill/>
            <a:miter lim="800000"/>
            <a:headEnd/>
            <a:tailEnd/>
          </a:ln>
        </p:spPr>
      </p:pic>
      <p:sp>
        <p:nvSpPr>
          <p:cNvPr id="54280" name="Rectangle 9"/>
          <p:cNvSpPr>
            <a:spLocks noChangeArrowheads="1"/>
          </p:cNvSpPr>
          <p:nvPr/>
        </p:nvSpPr>
        <p:spPr bwMode="auto">
          <a:xfrm>
            <a:off x="9459547" y="5495192"/>
            <a:ext cx="2234222" cy="830997"/>
          </a:xfrm>
          <a:prstGeom prst="rect">
            <a:avLst/>
          </a:prstGeom>
          <a:noFill/>
          <a:ln w="9525">
            <a:noFill/>
            <a:miter lim="800000"/>
            <a:headEnd/>
            <a:tailEnd/>
          </a:ln>
        </p:spPr>
        <p:txBody>
          <a:bodyPr wrap="square" anchor="ctr">
            <a:spAutoFit/>
          </a:bodyPr>
          <a:lstStyle/>
          <a:p>
            <a:pPr algn="ctr"/>
            <a:r>
              <a:rPr lang="zh-CN" altLang="en-US" sz="1600" dirty="0">
                <a:solidFill>
                  <a:srgbClr val="FF3300"/>
                </a:solidFill>
                <a:latin typeface="楷体_GB2312" pitchFamily="49" charset="-122"/>
              </a:rPr>
              <a:t>人权和公民权宣言</a:t>
            </a:r>
          </a:p>
          <a:p>
            <a:pPr algn="ctr"/>
            <a:r>
              <a:rPr lang="zh-CN" altLang="en-US" sz="1600" dirty="0">
                <a:solidFill>
                  <a:srgbClr val="FF3300"/>
                </a:solidFill>
              </a:rPr>
              <a:t> </a:t>
            </a:r>
            <a:r>
              <a:rPr lang="zh-CN" altLang="en-US" sz="1600" dirty="0">
                <a:solidFill>
                  <a:srgbClr val="FF3300"/>
                </a:solidFill>
                <a:latin typeface="楷体_GB2312" pitchFamily="49" charset="-122"/>
              </a:rPr>
              <a:t>法国国民议会</a:t>
            </a:r>
          </a:p>
          <a:p>
            <a:pPr algn="ctr"/>
            <a:r>
              <a:rPr lang="en-US" altLang="zh-CN" sz="1600" dirty="0">
                <a:solidFill>
                  <a:srgbClr val="FF3300"/>
                </a:solidFill>
                <a:latin typeface="楷体_GB2312" pitchFamily="49" charset="-122"/>
              </a:rPr>
              <a:t>1789</a:t>
            </a:r>
            <a:r>
              <a:rPr lang="zh-CN" altLang="en-US" sz="1600" dirty="0">
                <a:solidFill>
                  <a:srgbClr val="FF3300"/>
                </a:solidFill>
                <a:latin typeface="楷体_GB2312" pitchFamily="49" charset="-122"/>
              </a:rPr>
              <a:t>年</a:t>
            </a:r>
            <a:r>
              <a:rPr lang="en-US" altLang="zh-CN" sz="1600" dirty="0">
                <a:solidFill>
                  <a:srgbClr val="FF3300"/>
                </a:solidFill>
                <a:latin typeface="楷体_GB2312" pitchFamily="49" charset="-122"/>
              </a:rPr>
              <a:t>8</a:t>
            </a:r>
            <a:r>
              <a:rPr lang="zh-CN" altLang="en-US" sz="1600" dirty="0">
                <a:solidFill>
                  <a:srgbClr val="FF3300"/>
                </a:solidFill>
                <a:latin typeface="楷体_GB2312" pitchFamily="49" charset="-122"/>
              </a:rPr>
              <a:t>月</a:t>
            </a:r>
            <a:r>
              <a:rPr lang="en-US" altLang="zh-CN" sz="1600" dirty="0">
                <a:solidFill>
                  <a:srgbClr val="FF3300"/>
                </a:solidFill>
                <a:latin typeface="楷体_GB2312" pitchFamily="49" charset="-122"/>
              </a:rPr>
              <a:t>26</a:t>
            </a:r>
            <a:r>
              <a:rPr lang="zh-CN" altLang="en-US" sz="1600" dirty="0">
                <a:solidFill>
                  <a:srgbClr val="FF3300"/>
                </a:solidFill>
                <a:latin typeface="楷体_GB2312" pitchFamily="49" charset="-122"/>
              </a:rPr>
              <a:t>日</a:t>
            </a:r>
            <a:endParaRPr lang="zh-CN" altLang="en-US" sz="1600" dirty="0">
              <a:solidFill>
                <a:srgbClr val="FF3300"/>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156073" y="2180780"/>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我国公民的基本权利</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722972" y="2180780"/>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3649153" y="2197544"/>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1026" name="Picture 2" descr="https://timgsa.baidu.com/timg?image&amp;quality=80&amp;size=b9999_10000&amp;sec=1539836790319&amp;di=1098b86ac77cfed3b4594e178f9ec9b4&amp;imgtype=0&amp;src=http%3A%2F%2Fs3.cdn.deahu.com%2Fshow%2Flfile%2FCB717710B6432FE1AD393F9974D8E95C.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654295" y="3438144"/>
            <a:ext cx="3747547" cy="2418588"/>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72186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719667" y="1846264"/>
            <a:ext cx="2305051" cy="2592387"/>
            <a:chOff x="2208" y="1296"/>
            <a:chExt cx="1365" cy="2542"/>
          </a:xfrm>
        </p:grpSpPr>
        <p:sp>
          <p:nvSpPr>
            <p:cNvPr id="55403" name="AutoShape 7"/>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en-US"/>
            </a:p>
          </p:txBody>
        </p:sp>
        <p:sp>
          <p:nvSpPr>
            <p:cNvPr id="55404" name="AutoShape 8"/>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en-US"/>
            </a:p>
          </p:txBody>
        </p:sp>
        <p:sp>
          <p:nvSpPr>
            <p:cNvPr id="55405" name="AutoShape 9"/>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en-US"/>
            </a:p>
          </p:txBody>
        </p:sp>
        <p:sp>
          <p:nvSpPr>
            <p:cNvPr id="55406" name="AutoShape 10"/>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en-US"/>
            </a:p>
          </p:txBody>
        </p:sp>
        <p:sp>
          <p:nvSpPr>
            <p:cNvPr id="55407" name="Oval 11"/>
            <p:cNvSpPr>
              <a:spLocks noChangeArrowheads="1"/>
            </p:cNvSpPr>
            <p:nvPr/>
          </p:nvSpPr>
          <p:spPr bwMode="gray">
            <a:xfrm>
              <a:off x="2677" y="1296"/>
              <a:ext cx="405" cy="509"/>
            </a:xfrm>
            <a:prstGeom prst="ellipse">
              <a:avLst/>
            </a:prstGeom>
            <a:solidFill>
              <a:srgbClr val="333333"/>
            </a:solidFill>
            <a:ln w="38100" algn="ctr">
              <a:noFill/>
              <a:round/>
              <a:headEnd/>
              <a:tailEnd/>
            </a:ln>
          </p:spPr>
          <p:txBody>
            <a:bodyPr anchor="ctr">
              <a:spAutoFit/>
            </a:bodyPr>
            <a:lstStyle/>
            <a:p>
              <a:endParaRPr lang="zh-CN" altLang="en-US"/>
            </a:p>
          </p:txBody>
        </p:sp>
        <p:sp>
          <p:nvSpPr>
            <p:cNvPr id="55408" name="Oval 12"/>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409" name="Oval 13"/>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410" name="Oval 14"/>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411" name="Oval 15"/>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55412" name="Text Box 16"/>
            <p:cNvSpPr txBox="1">
              <a:spLocks noChangeArrowheads="1"/>
            </p:cNvSpPr>
            <p:nvPr/>
          </p:nvSpPr>
          <p:spPr bwMode="gray">
            <a:xfrm>
              <a:off x="2788" y="1302"/>
              <a:ext cx="221" cy="453"/>
            </a:xfrm>
            <a:prstGeom prst="rect">
              <a:avLst/>
            </a:prstGeom>
            <a:noFill/>
            <a:ln w="9525" algn="ctr">
              <a:noFill/>
              <a:miter lim="800000"/>
              <a:headEnd/>
              <a:tailEnd/>
            </a:ln>
          </p:spPr>
          <p:txBody>
            <a:bodyPr wrap="none">
              <a:spAutoFit/>
            </a:bodyPr>
            <a:lstStyle/>
            <a:p>
              <a:pPr algn="ctr"/>
              <a:r>
                <a:rPr lang="en-US" altLang="zh-CN" sz="2400" b="1" dirty="0">
                  <a:solidFill>
                    <a:srgbClr val="000000"/>
                  </a:solidFill>
                  <a:ea typeface="宋体" charset="-122"/>
                </a:rPr>
                <a:t>1</a:t>
              </a:r>
              <a:endParaRPr lang="en-US" altLang="zh-CN" sz="1800" b="1" dirty="0">
                <a:ea typeface="宋体" charset="-122"/>
              </a:endParaRPr>
            </a:p>
          </p:txBody>
        </p:sp>
        <p:sp>
          <p:nvSpPr>
            <p:cNvPr id="55413" name="Text Box 17"/>
            <p:cNvSpPr txBox="1">
              <a:spLocks noChangeArrowheads="1"/>
            </p:cNvSpPr>
            <p:nvPr/>
          </p:nvSpPr>
          <p:spPr bwMode="gray">
            <a:xfrm>
              <a:off x="2270" y="1956"/>
              <a:ext cx="1298" cy="887"/>
            </a:xfrm>
            <a:prstGeom prst="rect">
              <a:avLst/>
            </a:prstGeom>
            <a:noFill/>
            <a:ln w="9525" algn="ctr">
              <a:noFill/>
              <a:miter lim="800000"/>
              <a:headEnd/>
              <a:tailEnd/>
            </a:ln>
          </p:spPr>
          <p:txBody>
            <a:bodyPr>
              <a:spAutoFit/>
            </a:bodyPr>
            <a:lstStyle/>
            <a:p>
              <a:pPr algn="ctr">
                <a:spcBef>
                  <a:spcPct val="20000"/>
                </a:spcBef>
              </a:pPr>
              <a:r>
                <a:rPr lang="zh-CN" altLang="en-US" sz="2400" b="1" dirty="0">
                  <a:solidFill>
                    <a:srgbClr val="000000"/>
                  </a:solidFill>
                  <a:latin typeface="Verdana" pitchFamily="34" charset="0"/>
                </a:rPr>
                <a:t>平等权</a:t>
              </a:r>
            </a:p>
            <a:p>
              <a:pPr algn="just">
                <a:spcBef>
                  <a:spcPct val="20000"/>
                </a:spcBef>
              </a:pPr>
              <a:endParaRPr lang="en-US" altLang="zh-CN" sz="2400" b="1" dirty="0">
                <a:solidFill>
                  <a:srgbClr val="000000"/>
                </a:solidFill>
                <a:latin typeface="Verdana" pitchFamily="34" charset="0"/>
              </a:endParaRPr>
            </a:p>
          </p:txBody>
        </p:sp>
        <p:sp>
          <p:nvSpPr>
            <p:cNvPr id="55414" name="AutoShape 18"/>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en-US"/>
            </a:p>
          </p:txBody>
        </p:sp>
        <p:sp>
          <p:nvSpPr>
            <p:cNvPr id="55415" name="AutoShape 19"/>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en-US"/>
            </a:p>
          </p:txBody>
        </p:sp>
      </p:grpSp>
      <p:grpSp>
        <p:nvGrpSpPr>
          <p:cNvPr id="3" name="Group 20"/>
          <p:cNvGrpSpPr>
            <a:grpSpLocks/>
          </p:cNvGrpSpPr>
          <p:nvPr/>
        </p:nvGrpSpPr>
        <p:grpSpPr bwMode="auto">
          <a:xfrm>
            <a:off x="3499709" y="1773239"/>
            <a:ext cx="2335446" cy="2592387"/>
            <a:chOff x="2206" y="1296"/>
            <a:chExt cx="1383" cy="2542"/>
          </a:xfrm>
        </p:grpSpPr>
        <p:sp>
          <p:nvSpPr>
            <p:cNvPr id="55390" name="AutoShape 21"/>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en-US"/>
            </a:p>
          </p:txBody>
        </p:sp>
        <p:sp>
          <p:nvSpPr>
            <p:cNvPr id="55391" name="AutoShape 22"/>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en-US"/>
            </a:p>
          </p:txBody>
        </p:sp>
        <p:sp>
          <p:nvSpPr>
            <p:cNvPr id="55392" name="AutoShape 23"/>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en-US"/>
            </a:p>
          </p:txBody>
        </p:sp>
        <p:sp>
          <p:nvSpPr>
            <p:cNvPr id="55393" name="AutoShape 24"/>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en-US"/>
            </a:p>
          </p:txBody>
        </p:sp>
        <p:sp>
          <p:nvSpPr>
            <p:cNvPr id="55394" name="Oval 25"/>
            <p:cNvSpPr>
              <a:spLocks noChangeArrowheads="1"/>
            </p:cNvSpPr>
            <p:nvPr/>
          </p:nvSpPr>
          <p:spPr bwMode="gray">
            <a:xfrm>
              <a:off x="2677" y="1296"/>
              <a:ext cx="405" cy="509"/>
            </a:xfrm>
            <a:prstGeom prst="ellipse">
              <a:avLst/>
            </a:prstGeom>
            <a:solidFill>
              <a:srgbClr val="333333"/>
            </a:solidFill>
            <a:ln w="38100" algn="ctr">
              <a:noFill/>
              <a:round/>
              <a:headEnd/>
              <a:tailEnd/>
            </a:ln>
          </p:spPr>
          <p:txBody>
            <a:bodyPr anchor="ctr">
              <a:spAutoFit/>
            </a:bodyPr>
            <a:lstStyle/>
            <a:p>
              <a:endParaRPr lang="zh-CN" altLang="en-US"/>
            </a:p>
          </p:txBody>
        </p:sp>
        <p:sp>
          <p:nvSpPr>
            <p:cNvPr id="55395" name="Oval 26"/>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96" name="Oval 27"/>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97" name="Oval 28"/>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98" name="Oval 29"/>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55399" name="Text Box 30"/>
            <p:cNvSpPr txBox="1">
              <a:spLocks noChangeArrowheads="1"/>
            </p:cNvSpPr>
            <p:nvPr/>
          </p:nvSpPr>
          <p:spPr bwMode="gray">
            <a:xfrm>
              <a:off x="2736" y="1354"/>
              <a:ext cx="221" cy="453"/>
            </a:xfrm>
            <a:prstGeom prst="rect">
              <a:avLst/>
            </a:prstGeom>
            <a:noFill/>
            <a:ln w="9525" algn="ctr">
              <a:noFill/>
              <a:miter lim="800000"/>
              <a:headEnd/>
              <a:tailEnd/>
            </a:ln>
          </p:spPr>
          <p:txBody>
            <a:bodyPr wrap="none">
              <a:spAutoFit/>
            </a:bodyPr>
            <a:lstStyle/>
            <a:p>
              <a:pPr algn="ctr"/>
              <a:r>
                <a:rPr lang="en-US" altLang="zh-CN" sz="2400" b="1">
                  <a:solidFill>
                    <a:srgbClr val="000000"/>
                  </a:solidFill>
                  <a:ea typeface="宋体" charset="-122"/>
                </a:rPr>
                <a:t>2</a:t>
              </a:r>
              <a:endParaRPr lang="en-US" altLang="zh-CN" sz="1800" b="1">
                <a:ea typeface="宋体" charset="-122"/>
              </a:endParaRPr>
            </a:p>
          </p:txBody>
        </p:sp>
        <p:sp>
          <p:nvSpPr>
            <p:cNvPr id="55400" name="Text Box 31"/>
            <p:cNvSpPr txBox="1">
              <a:spLocks noChangeArrowheads="1"/>
            </p:cNvSpPr>
            <p:nvPr/>
          </p:nvSpPr>
          <p:spPr bwMode="gray">
            <a:xfrm>
              <a:off x="2206" y="2094"/>
              <a:ext cx="1383" cy="815"/>
            </a:xfrm>
            <a:prstGeom prst="rect">
              <a:avLst/>
            </a:prstGeom>
            <a:noFill/>
            <a:ln w="9525" algn="ctr">
              <a:noFill/>
              <a:miter lim="800000"/>
              <a:headEnd/>
              <a:tailEnd/>
            </a:ln>
          </p:spPr>
          <p:txBody>
            <a:bodyPr wrap="square">
              <a:spAutoFit/>
            </a:bodyPr>
            <a:lstStyle/>
            <a:p>
              <a:pPr algn="ctr"/>
              <a:r>
                <a:rPr lang="zh-CN" altLang="en-US" sz="2400" b="1" dirty="0">
                  <a:solidFill>
                    <a:srgbClr val="000000"/>
                  </a:solidFill>
                  <a:latin typeface="Verdana" pitchFamily="34" charset="0"/>
                </a:rPr>
                <a:t>政治权利和自由</a:t>
              </a:r>
            </a:p>
            <a:p>
              <a:pPr algn="ctr"/>
              <a:endParaRPr lang="en-US" altLang="zh-CN" sz="2400" b="1" dirty="0">
                <a:solidFill>
                  <a:srgbClr val="000000"/>
                </a:solidFill>
                <a:latin typeface="Verdana" pitchFamily="34" charset="0"/>
              </a:endParaRPr>
            </a:p>
          </p:txBody>
        </p:sp>
        <p:sp>
          <p:nvSpPr>
            <p:cNvPr id="55401" name="AutoShape 32"/>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en-US"/>
            </a:p>
          </p:txBody>
        </p:sp>
        <p:sp>
          <p:nvSpPr>
            <p:cNvPr id="55402" name="AutoShape 33"/>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en-US"/>
            </a:p>
          </p:txBody>
        </p:sp>
      </p:grpSp>
      <p:grpSp>
        <p:nvGrpSpPr>
          <p:cNvPr id="4" name="Group 34"/>
          <p:cNvGrpSpPr>
            <a:grpSpLocks/>
          </p:cNvGrpSpPr>
          <p:nvPr/>
        </p:nvGrpSpPr>
        <p:grpSpPr bwMode="auto">
          <a:xfrm>
            <a:off x="6191252" y="1773239"/>
            <a:ext cx="2305049" cy="2592387"/>
            <a:chOff x="2208" y="1296"/>
            <a:chExt cx="1365" cy="2542"/>
          </a:xfrm>
        </p:grpSpPr>
        <p:sp>
          <p:nvSpPr>
            <p:cNvPr id="55377" name="AutoShape 35"/>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en-US"/>
            </a:p>
          </p:txBody>
        </p:sp>
        <p:sp>
          <p:nvSpPr>
            <p:cNvPr id="55378" name="AutoShape 36"/>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en-US"/>
            </a:p>
          </p:txBody>
        </p:sp>
        <p:sp>
          <p:nvSpPr>
            <p:cNvPr id="55379" name="AutoShape 37"/>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en-US"/>
            </a:p>
          </p:txBody>
        </p:sp>
        <p:sp>
          <p:nvSpPr>
            <p:cNvPr id="55380" name="AutoShape 38"/>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en-US"/>
            </a:p>
          </p:txBody>
        </p:sp>
        <p:sp>
          <p:nvSpPr>
            <p:cNvPr id="55381" name="Oval 39"/>
            <p:cNvSpPr>
              <a:spLocks noChangeArrowheads="1"/>
            </p:cNvSpPr>
            <p:nvPr/>
          </p:nvSpPr>
          <p:spPr bwMode="gray">
            <a:xfrm>
              <a:off x="2677" y="1296"/>
              <a:ext cx="405" cy="509"/>
            </a:xfrm>
            <a:prstGeom prst="ellipse">
              <a:avLst/>
            </a:prstGeom>
            <a:solidFill>
              <a:srgbClr val="333333"/>
            </a:solidFill>
            <a:ln w="38100" algn="ctr">
              <a:noFill/>
              <a:round/>
              <a:headEnd/>
              <a:tailEnd/>
            </a:ln>
          </p:spPr>
          <p:txBody>
            <a:bodyPr anchor="ctr">
              <a:spAutoFit/>
            </a:bodyPr>
            <a:lstStyle/>
            <a:p>
              <a:endParaRPr lang="zh-CN" altLang="en-US"/>
            </a:p>
          </p:txBody>
        </p:sp>
        <p:sp>
          <p:nvSpPr>
            <p:cNvPr id="55382" name="Oval 40"/>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83" name="Oval 41"/>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84" name="Oval 42"/>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85" name="Oval 43"/>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55386" name="Text Box 44"/>
            <p:cNvSpPr txBox="1">
              <a:spLocks noChangeArrowheads="1"/>
            </p:cNvSpPr>
            <p:nvPr/>
          </p:nvSpPr>
          <p:spPr bwMode="gray">
            <a:xfrm>
              <a:off x="2736" y="1354"/>
              <a:ext cx="221" cy="453"/>
            </a:xfrm>
            <a:prstGeom prst="rect">
              <a:avLst/>
            </a:prstGeom>
            <a:noFill/>
            <a:ln w="9525" algn="ctr">
              <a:noFill/>
              <a:miter lim="800000"/>
              <a:headEnd/>
              <a:tailEnd/>
            </a:ln>
          </p:spPr>
          <p:txBody>
            <a:bodyPr wrap="none">
              <a:spAutoFit/>
            </a:bodyPr>
            <a:lstStyle/>
            <a:p>
              <a:pPr algn="ctr"/>
              <a:r>
                <a:rPr lang="en-US" altLang="zh-CN" sz="2400" b="1">
                  <a:solidFill>
                    <a:srgbClr val="000000"/>
                  </a:solidFill>
                  <a:ea typeface="宋体" charset="-122"/>
                </a:rPr>
                <a:t>3</a:t>
              </a:r>
              <a:endParaRPr lang="en-US" altLang="zh-CN" sz="1800" b="1">
                <a:ea typeface="宋体" charset="-122"/>
              </a:endParaRPr>
            </a:p>
          </p:txBody>
        </p:sp>
        <p:sp>
          <p:nvSpPr>
            <p:cNvPr id="55387" name="Text Box 45"/>
            <p:cNvSpPr txBox="1">
              <a:spLocks noChangeArrowheads="1"/>
            </p:cNvSpPr>
            <p:nvPr/>
          </p:nvSpPr>
          <p:spPr bwMode="gray">
            <a:xfrm>
              <a:off x="2249" y="2042"/>
              <a:ext cx="1298" cy="453"/>
            </a:xfrm>
            <a:prstGeom prst="rect">
              <a:avLst/>
            </a:prstGeom>
            <a:noFill/>
            <a:ln w="9525" algn="ctr">
              <a:noFill/>
              <a:miter lim="800000"/>
              <a:headEnd/>
              <a:tailEnd/>
            </a:ln>
          </p:spPr>
          <p:txBody>
            <a:bodyPr>
              <a:spAutoFit/>
            </a:bodyPr>
            <a:lstStyle/>
            <a:p>
              <a:pPr algn="ctr"/>
              <a:r>
                <a:rPr lang="zh-CN" altLang="en-US" sz="2400" b="1" dirty="0">
                  <a:solidFill>
                    <a:srgbClr val="000000"/>
                  </a:solidFill>
                  <a:latin typeface="Verdana" pitchFamily="34" charset="0"/>
                </a:rPr>
                <a:t>宗教信仰自由</a:t>
              </a:r>
            </a:p>
          </p:txBody>
        </p:sp>
        <p:sp>
          <p:nvSpPr>
            <p:cNvPr id="55388" name="AutoShape 46"/>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en-US"/>
            </a:p>
          </p:txBody>
        </p:sp>
        <p:sp>
          <p:nvSpPr>
            <p:cNvPr id="55389" name="AutoShape 47"/>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en-US"/>
            </a:p>
          </p:txBody>
        </p:sp>
      </p:grpSp>
      <p:grpSp>
        <p:nvGrpSpPr>
          <p:cNvPr id="5" name="Group 48"/>
          <p:cNvGrpSpPr>
            <a:grpSpLocks/>
          </p:cNvGrpSpPr>
          <p:nvPr/>
        </p:nvGrpSpPr>
        <p:grpSpPr bwMode="auto">
          <a:xfrm>
            <a:off x="8703795" y="1773239"/>
            <a:ext cx="2637719" cy="2592387"/>
            <a:chOff x="2104" y="1296"/>
            <a:chExt cx="1562" cy="2542"/>
          </a:xfrm>
        </p:grpSpPr>
        <p:sp>
          <p:nvSpPr>
            <p:cNvPr id="55364" name="AutoShape 4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p:spPr>
          <p:txBody>
            <a:bodyPr wrap="none" anchor="ctr"/>
            <a:lstStyle/>
            <a:p>
              <a:endParaRPr lang="zh-CN" altLang="en-US"/>
            </a:p>
          </p:txBody>
        </p:sp>
        <p:sp>
          <p:nvSpPr>
            <p:cNvPr id="55365" name="AutoShape 50"/>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p:spPr>
          <p:txBody>
            <a:bodyPr wrap="none" anchor="ctr"/>
            <a:lstStyle/>
            <a:p>
              <a:endParaRPr lang="zh-CN" altLang="en-US"/>
            </a:p>
          </p:txBody>
        </p:sp>
        <p:sp>
          <p:nvSpPr>
            <p:cNvPr id="55366" name="AutoShape 5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endParaRPr lang="zh-CN" altLang="en-US"/>
            </a:p>
          </p:txBody>
        </p:sp>
        <p:sp>
          <p:nvSpPr>
            <p:cNvPr id="55367" name="AutoShape 5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endParaRPr lang="zh-CN" altLang="en-US"/>
            </a:p>
          </p:txBody>
        </p:sp>
        <p:sp>
          <p:nvSpPr>
            <p:cNvPr id="55368" name="Oval 53"/>
            <p:cNvSpPr>
              <a:spLocks noChangeArrowheads="1"/>
            </p:cNvSpPr>
            <p:nvPr/>
          </p:nvSpPr>
          <p:spPr bwMode="gray">
            <a:xfrm>
              <a:off x="2677" y="1296"/>
              <a:ext cx="405" cy="509"/>
            </a:xfrm>
            <a:prstGeom prst="ellipse">
              <a:avLst/>
            </a:prstGeom>
            <a:solidFill>
              <a:srgbClr val="333333"/>
            </a:solidFill>
            <a:ln w="38100" algn="ctr">
              <a:noFill/>
              <a:round/>
              <a:headEnd/>
              <a:tailEnd/>
            </a:ln>
          </p:spPr>
          <p:txBody>
            <a:bodyPr anchor="ctr">
              <a:spAutoFit/>
            </a:bodyPr>
            <a:lstStyle/>
            <a:p>
              <a:endParaRPr lang="zh-CN" altLang="en-US"/>
            </a:p>
          </p:txBody>
        </p:sp>
        <p:sp>
          <p:nvSpPr>
            <p:cNvPr id="55369" name="Oval 5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70" name="Oval 5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71" name="Oval 5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72" name="Oval 5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sp>
          <p:nvSpPr>
            <p:cNvPr id="55373" name="Text Box 58"/>
            <p:cNvSpPr txBox="1">
              <a:spLocks noChangeArrowheads="1"/>
            </p:cNvSpPr>
            <p:nvPr/>
          </p:nvSpPr>
          <p:spPr bwMode="gray">
            <a:xfrm>
              <a:off x="2736" y="1354"/>
              <a:ext cx="221" cy="453"/>
            </a:xfrm>
            <a:prstGeom prst="rect">
              <a:avLst/>
            </a:prstGeom>
            <a:noFill/>
            <a:ln w="9525" algn="ctr">
              <a:noFill/>
              <a:miter lim="800000"/>
              <a:headEnd/>
              <a:tailEnd/>
            </a:ln>
          </p:spPr>
          <p:txBody>
            <a:bodyPr wrap="none">
              <a:spAutoFit/>
            </a:bodyPr>
            <a:lstStyle/>
            <a:p>
              <a:pPr algn="ctr"/>
              <a:r>
                <a:rPr lang="en-US" altLang="zh-CN" sz="2400" b="1">
                  <a:solidFill>
                    <a:srgbClr val="000000"/>
                  </a:solidFill>
                  <a:ea typeface="宋体" charset="-122"/>
                </a:rPr>
                <a:t>4</a:t>
              </a:r>
              <a:endParaRPr lang="en-US" altLang="zh-CN" sz="1800" b="1">
                <a:ea typeface="宋体" charset="-122"/>
              </a:endParaRPr>
            </a:p>
          </p:txBody>
        </p:sp>
        <p:sp>
          <p:nvSpPr>
            <p:cNvPr id="55374" name="Text Box 59"/>
            <p:cNvSpPr txBox="1">
              <a:spLocks noChangeArrowheads="1"/>
            </p:cNvSpPr>
            <p:nvPr/>
          </p:nvSpPr>
          <p:spPr bwMode="gray">
            <a:xfrm>
              <a:off x="2104" y="1973"/>
              <a:ext cx="1562" cy="815"/>
            </a:xfrm>
            <a:prstGeom prst="rect">
              <a:avLst/>
            </a:prstGeom>
            <a:noFill/>
            <a:ln w="9525" algn="ctr">
              <a:noFill/>
              <a:miter lim="800000"/>
              <a:headEnd/>
              <a:tailEnd/>
            </a:ln>
          </p:spPr>
          <p:txBody>
            <a:bodyPr wrap="square">
              <a:spAutoFit/>
            </a:bodyPr>
            <a:lstStyle/>
            <a:p>
              <a:pPr algn="ctr"/>
              <a:r>
                <a:rPr lang="zh-CN" altLang="en-US" sz="2400" b="1" dirty="0" smtClean="0">
                  <a:solidFill>
                    <a:srgbClr val="000000"/>
                  </a:solidFill>
                  <a:latin typeface="Verdana" pitchFamily="34" charset="0"/>
                </a:rPr>
                <a:t>人身自由</a:t>
              </a:r>
              <a:r>
                <a:rPr lang="zh-CN" altLang="en-US" sz="2400" b="1" dirty="0">
                  <a:solidFill>
                    <a:srgbClr val="000000"/>
                  </a:solidFill>
                  <a:latin typeface="Verdana" pitchFamily="34" charset="0"/>
                </a:rPr>
                <a:t>权</a:t>
              </a:r>
            </a:p>
            <a:p>
              <a:pPr algn="ctr"/>
              <a:endParaRPr lang="en-US" altLang="zh-CN" sz="2400" b="1" dirty="0">
                <a:solidFill>
                  <a:srgbClr val="000000"/>
                </a:solidFill>
                <a:latin typeface="Verdana" pitchFamily="34" charset="0"/>
              </a:endParaRPr>
            </a:p>
          </p:txBody>
        </p:sp>
        <p:sp>
          <p:nvSpPr>
            <p:cNvPr id="55375" name="AutoShape 6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p:spPr>
          <p:txBody>
            <a:bodyPr wrap="none" anchor="ctr"/>
            <a:lstStyle/>
            <a:p>
              <a:endParaRPr lang="zh-CN" altLang="en-US"/>
            </a:p>
          </p:txBody>
        </p:sp>
        <p:sp>
          <p:nvSpPr>
            <p:cNvPr id="55376" name="AutoShape 6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p:spPr>
          <p:txBody>
            <a:bodyPr wrap="none" anchor="ctr"/>
            <a:lstStyle/>
            <a:p>
              <a:endParaRPr lang="zh-CN" altLang="en-US"/>
            </a:p>
          </p:txBody>
        </p:sp>
      </p:grpSp>
      <p:grpSp>
        <p:nvGrpSpPr>
          <p:cNvPr id="6" name="Group 62"/>
          <p:cNvGrpSpPr>
            <a:grpSpLocks/>
          </p:cNvGrpSpPr>
          <p:nvPr/>
        </p:nvGrpSpPr>
        <p:grpSpPr bwMode="auto">
          <a:xfrm>
            <a:off x="719667" y="4149726"/>
            <a:ext cx="2497667" cy="2519363"/>
            <a:chOff x="3692" y="1296"/>
            <a:chExt cx="1367" cy="2542"/>
          </a:xfrm>
        </p:grpSpPr>
        <p:sp>
          <p:nvSpPr>
            <p:cNvPr id="55350" name="AutoShape 6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en-US"/>
            </a:p>
          </p:txBody>
        </p:sp>
        <p:sp>
          <p:nvSpPr>
            <p:cNvPr id="55351" name="AutoShape 64"/>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en-US"/>
            </a:p>
          </p:txBody>
        </p:sp>
        <p:sp>
          <p:nvSpPr>
            <p:cNvPr id="55352" name="AutoShape 6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en-US"/>
            </a:p>
          </p:txBody>
        </p:sp>
        <p:sp>
          <p:nvSpPr>
            <p:cNvPr id="55353" name="AutoShape 6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en-US"/>
            </a:p>
          </p:txBody>
        </p:sp>
        <p:grpSp>
          <p:nvGrpSpPr>
            <p:cNvPr id="7" name="Group 67"/>
            <p:cNvGrpSpPr>
              <a:grpSpLocks/>
            </p:cNvGrpSpPr>
            <p:nvPr/>
          </p:nvGrpSpPr>
          <p:grpSpPr bwMode="auto">
            <a:xfrm>
              <a:off x="4165" y="1296"/>
              <a:ext cx="405" cy="524"/>
              <a:chOff x="1289" y="582"/>
              <a:chExt cx="668" cy="864"/>
            </a:xfrm>
          </p:grpSpPr>
          <p:sp>
            <p:nvSpPr>
              <p:cNvPr id="55359" name="Oval 68"/>
              <p:cNvSpPr>
                <a:spLocks noChangeArrowheads="1"/>
              </p:cNvSpPr>
              <p:nvPr/>
            </p:nvSpPr>
            <p:spPr bwMode="gray">
              <a:xfrm>
                <a:off x="1289" y="582"/>
                <a:ext cx="668" cy="864"/>
              </a:xfrm>
              <a:prstGeom prst="ellipse">
                <a:avLst/>
              </a:prstGeom>
              <a:solidFill>
                <a:srgbClr val="333333"/>
              </a:solidFill>
              <a:ln w="38100" algn="ctr">
                <a:noFill/>
                <a:round/>
                <a:headEnd/>
                <a:tailEnd/>
              </a:ln>
            </p:spPr>
            <p:txBody>
              <a:bodyPr anchor="ctr">
                <a:spAutoFit/>
              </a:bodyPr>
              <a:lstStyle/>
              <a:p>
                <a:endParaRPr lang="zh-CN" altLang="en-US"/>
              </a:p>
            </p:txBody>
          </p:sp>
          <p:sp>
            <p:nvSpPr>
              <p:cNvPr id="55360" name="Oval 6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61" name="Oval 7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62" name="Oval 7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63" name="Oval 7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55355" name="Text Box 73"/>
            <p:cNvSpPr txBox="1">
              <a:spLocks noChangeArrowheads="1"/>
            </p:cNvSpPr>
            <p:nvPr/>
          </p:nvSpPr>
          <p:spPr bwMode="gray">
            <a:xfrm>
              <a:off x="4209" y="1335"/>
              <a:ext cx="309" cy="466"/>
            </a:xfrm>
            <a:prstGeom prst="rect">
              <a:avLst/>
            </a:prstGeom>
            <a:noFill/>
            <a:ln w="9525" algn="ctr">
              <a:noFill/>
              <a:miter lim="800000"/>
              <a:headEnd/>
              <a:tailEnd/>
            </a:ln>
          </p:spPr>
          <p:txBody>
            <a:bodyPr>
              <a:spAutoFit/>
            </a:bodyPr>
            <a:lstStyle/>
            <a:p>
              <a:pPr algn="ctr"/>
              <a:r>
                <a:rPr lang="en-US" altLang="zh-CN" sz="2400" b="1">
                  <a:solidFill>
                    <a:srgbClr val="000000"/>
                  </a:solidFill>
                </a:rPr>
                <a:t>5</a:t>
              </a:r>
              <a:endParaRPr lang="en-US" altLang="zh-CN" sz="2400" b="1"/>
            </a:p>
          </p:txBody>
        </p:sp>
        <p:sp>
          <p:nvSpPr>
            <p:cNvPr id="55356" name="Text Box 74"/>
            <p:cNvSpPr txBox="1">
              <a:spLocks noChangeArrowheads="1"/>
            </p:cNvSpPr>
            <p:nvPr/>
          </p:nvSpPr>
          <p:spPr bwMode="gray">
            <a:xfrm>
              <a:off x="3744" y="1777"/>
              <a:ext cx="1296" cy="1397"/>
            </a:xfrm>
            <a:prstGeom prst="rect">
              <a:avLst/>
            </a:prstGeom>
            <a:noFill/>
            <a:ln w="9525" algn="ctr">
              <a:noFill/>
              <a:miter lim="800000"/>
              <a:headEnd/>
              <a:tailEnd/>
            </a:ln>
          </p:spPr>
          <p:txBody>
            <a:bodyPr>
              <a:spAutoFit/>
            </a:bodyPr>
            <a:lstStyle/>
            <a:p>
              <a:r>
                <a:rPr lang="zh-CN" altLang="en-US" sz="2000" b="1">
                  <a:solidFill>
                    <a:srgbClr val="000000"/>
                  </a:solidFill>
                  <a:latin typeface="Verdana" pitchFamily="34" charset="0"/>
                </a:rPr>
                <a:t>批评、建议、申诉、控告、检举权和取得国家赔偿权</a:t>
              </a:r>
            </a:p>
            <a:p>
              <a:pPr algn="just">
                <a:spcBef>
                  <a:spcPct val="20000"/>
                </a:spcBef>
              </a:pPr>
              <a:endParaRPr lang="en-US" altLang="zh-CN" sz="2000" b="1">
                <a:solidFill>
                  <a:srgbClr val="000000"/>
                </a:solidFill>
                <a:latin typeface="Verdana" pitchFamily="34" charset="0"/>
              </a:endParaRPr>
            </a:p>
          </p:txBody>
        </p:sp>
        <p:sp>
          <p:nvSpPr>
            <p:cNvPr id="55357" name="AutoShape 7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en-US"/>
            </a:p>
          </p:txBody>
        </p:sp>
        <p:sp>
          <p:nvSpPr>
            <p:cNvPr id="55358" name="AutoShape 7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en-US"/>
            </a:p>
          </p:txBody>
        </p:sp>
      </p:grpSp>
      <p:grpSp>
        <p:nvGrpSpPr>
          <p:cNvPr id="8" name="Group 91"/>
          <p:cNvGrpSpPr>
            <a:grpSpLocks/>
          </p:cNvGrpSpPr>
          <p:nvPr/>
        </p:nvGrpSpPr>
        <p:grpSpPr bwMode="auto">
          <a:xfrm>
            <a:off x="3503084" y="4149726"/>
            <a:ext cx="2302933" cy="2519363"/>
            <a:chOff x="3692" y="1296"/>
            <a:chExt cx="1367" cy="2542"/>
          </a:xfrm>
        </p:grpSpPr>
        <p:sp>
          <p:nvSpPr>
            <p:cNvPr id="55336" name="AutoShape 92"/>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en-US"/>
            </a:p>
          </p:txBody>
        </p:sp>
        <p:sp>
          <p:nvSpPr>
            <p:cNvPr id="55337" name="AutoShape 93"/>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en-US"/>
            </a:p>
          </p:txBody>
        </p:sp>
        <p:sp>
          <p:nvSpPr>
            <p:cNvPr id="55338" name="AutoShape 94"/>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en-US"/>
            </a:p>
          </p:txBody>
        </p:sp>
        <p:sp>
          <p:nvSpPr>
            <p:cNvPr id="55339" name="AutoShape 95"/>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en-US"/>
            </a:p>
          </p:txBody>
        </p:sp>
        <p:grpSp>
          <p:nvGrpSpPr>
            <p:cNvPr id="9" name="Group 96"/>
            <p:cNvGrpSpPr>
              <a:grpSpLocks/>
            </p:cNvGrpSpPr>
            <p:nvPr/>
          </p:nvGrpSpPr>
          <p:grpSpPr bwMode="auto">
            <a:xfrm>
              <a:off x="4165" y="1296"/>
              <a:ext cx="405" cy="524"/>
              <a:chOff x="1289" y="582"/>
              <a:chExt cx="668" cy="864"/>
            </a:xfrm>
          </p:grpSpPr>
          <p:sp>
            <p:nvSpPr>
              <p:cNvPr id="55345" name="Oval 97"/>
              <p:cNvSpPr>
                <a:spLocks noChangeArrowheads="1"/>
              </p:cNvSpPr>
              <p:nvPr/>
            </p:nvSpPr>
            <p:spPr bwMode="gray">
              <a:xfrm>
                <a:off x="1289" y="582"/>
                <a:ext cx="668" cy="864"/>
              </a:xfrm>
              <a:prstGeom prst="ellipse">
                <a:avLst/>
              </a:prstGeom>
              <a:solidFill>
                <a:srgbClr val="333333"/>
              </a:solidFill>
              <a:ln w="38100" algn="ctr">
                <a:noFill/>
                <a:round/>
                <a:headEnd/>
                <a:tailEnd/>
              </a:ln>
            </p:spPr>
            <p:txBody>
              <a:bodyPr anchor="ctr">
                <a:spAutoFit/>
              </a:bodyPr>
              <a:lstStyle/>
              <a:p>
                <a:endParaRPr lang="zh-CN" altLang="en-US"/>
              </a:p>
            </p:txBody>
          </p:sp>
          <p:sp>
            <p:nvSpPr>
              <p:cNvPr id="55346" name="Oval 98"/>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47" name="Oval 99"/>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48" name="Oval 100"/>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49" name="Oval 101"/>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55341" name="Text Box 102"/>
            <p:cNvSpPr txBox="1">
              <a:spLocks noChangeArrowheads="1"/>
            </p:cNvSpPr>
            <p:nvPr/>
          </p:nvSpPr>
          <p:spPr bwMode="gray">
            <a:xfrm>
              <a:off x="4209" y="1335"/>
              <a:ext cx="309" cy="466"/>
            </a:xfrm>
            <a:prstGeom prst="rect">
              <a:avLst/>
            </a:prstGeom>
            <a:noFill/>
            <a:ln w="9525" algn="ctr">
              <a:noFill/>
              <a:miter lim="800000"/>
              <a:headEnd/>
              <a:tailEnd/>
            </a:ln>
          </p:spPr>
          <p:txBody>
            <a:bodyPr>
              <a:spAutoFit/>
            </a:bodyPr>
            <a:lstStyle/>
            <a:p>
              <a:pPr algn="ctr"/>
              <a:r>
                <a:rPr lang="en-US" altLang="zh-CN" sz="2400" b="1">
                  <a:solidFill>
                    <a:srgbClr val="000000"/>
                  </a:solidFill>
                </a:rPr>
                <a:t>6</a:t>
              </a:r>
              <a:endParaRPr lang="en-US" altLang="zh-CN" sz="2400" b="1"/>
            </a:p>
          </p:txBody>
        </p:sp>
        <p:sp>
          <p:nvSpPr>
            <p:cNvPr id="55342" name="Text Box 103"/>
            <p:cNvSpPr txBox="1">
              <a:spLocks noChangeArrowheads="1"/>
            </p:cNvSpPr>
            <p:nvPr/>
          </p:nvSpPr>
          <p:spPr bwMode="gray">
            <a:xfrm>
              <a:off x="3744" y="1910"/>
              <a:ext cx="1296" cy="913"/>
            </a:xfrm>
            <a:prstGeom prst="rect">
              <a:avLst/>
            </a:prstGeom>
            <a:noFill/>
            <a:ln w="9525" algn="ctr">
              <a:noFill/>
              <a:miter lim="800000"/>
              <a:headEnd/>
              <a:tailEnd/>
            </a:ln>
          </p:spPr>
          <p:txBody>
            <a:bodyPr>
              <a:spAutoFit/>
            </a:bodyPr>
            <a:lstStyle/>
            <a:p>
              <a:pPr algn="ctr"/>
              <a:r>
                <a:rPr lang="zh-CN" altLang="en-US" sz="2400" b="1" dirty="0" smtClean="0">
                  <a:solidFill>
                    <a:srgbClr val="000000"/>
                  </a:solidFill>
                  <a:latin typeface="Verdana" pitchFamily="34" charset="0"/>
                </a:rPr>
                <a:t>社会经济</a:t>
              </a:r>
              <a:r>
                <a:rPr lang="zh-CN" altLang="en-US" sz="2400" b="1" dirty="0">
                  <a:solidFill>
                    <a:srgbClr val="000000"/>
                  </a:solidFill>
                  <a:latin typeface="Verdana" pitchFamily="34" charset="0"/>
                </a:rPr>
                <a:t>权</a:t>
              </a:r>
            </a:p>
            <a:p>
              <a:pPr algn="ctr">
                <a:spcBef>
                  <a:spcPct val="20000"/>
                </a:spcBef>
              </a:pPr>
              <a:endParaRPr lang="en-US" altLang="zh-CN" sz="2400" b="1" dirty="0">
                <a:solidFill>
                  <a:srgbClr val="000000"/>
                </a:solidFill>
                <a:latin typeface="Verdana" pitchFamily="34" charset="0"/>
              </a:endParaRPr>
            </a:p>
          </p:txBody>
        </p:sp>
        <p:sp>
          <p:nvSpPr>
            <p:cNvPr id="55343" name="AutoShape 104"/>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en-US"/>
            </a:p>
          </p:txBody>
        </p:sp>
        <p:sp>
          <p:nvSpPr>
            <p:cNvPr id="55344" name="AutoShape 105"/>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en-US"/>
            </a:p>
          </p:txBody>
        </p:sp>
      </p:grpSp>
      <p:grpSp>
        <p:nvGrpSpPr>
          <p:cNvPr id="10" name="Group 106"/>
          <p:cNvGrpSpPr>
            <a:grpSpLocks/>
          </p:cNvGrpSpPr>
          <p:nvPr/>
        </p:nvGrpSpPr>
        <p:grpSpPr bwMode="auto">
          <a:xfrm>
            <a:off x="6288618" y="4149726"/>
            <a:ext cx="2302933" cy="2519363"/>
            <a:chOff x="3692" y="1296"/>
            <a:chExt cx="1367" cy="2542"/>
          </a:xfrm>
        </p:grpSpPr>
        <p:sp>
          <p:nvSpPr>
            <p:cNvPr id="55322" name="AutoShape 107"/>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en-US"/>
            </a:p>
          </p:txBody>
        </p:sp>
        <p:sp>
          <p:nvSpPr>
            <p:cNvPr id="55323" name="AutoShape 108"/>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en-US"/>
            </a:p>
          </p:txBody>
        </p:sp>
        <p:sp>
          <p:nvSpPr>
            <p:cNvPr id="55324" name="AutoShape 109"/>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en-US"/>
            </a:p>
          </p:txBody>
        </p:sp>
        <p:sp>
          <p:nvSpPr>
            <p:cNvPr id="55325" name="AutoShape 110"/>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en-US"/>
            </a:p>
          </p:txBody>
        </p:sp>
        <p:grpSp>
          <p:nvGrpSpPr>
            <p:cNvPr id="11" name="Group 111"/>
            <p:cNvGrpSpPr>
              <a:grpSpLocks/>
            </p:cNvGrpSpPr>
            <p:nvPr/>
          </p:nvGrpSpPr>
          <p:grpSpPr bwMode="auto">
            <a:xfrm>
              <a:off x="4165" y="1296"/>
              <a:ext cx="405" cy="524"/>
              <a:chOff x="1289" y="582"/>
              <a:chExt cx="668" cy="864"/>
            </a:xfrm>
          </p:grpSpPr>
          <p:sp>
            <p:nvSpPr>
              <p:cNvPr id="55331" name="Oval 112"/>
              <p:cNvSpPr>
                <a:spLocks noChangeArrowheads="1"/>
              </p:cNvSpPr>
              <p:nvPr/>
            </p:nvSpPr>
            <p:spPr bwMode="gray">
              <a:xfrm>
                <a:off x="1289" y="582"/>
                <a:ext cx="668" cy="864"/>
              </a:xfrm>
              <a:prstGeom prst="ellipse">
                <a:avLst/>
              </a:prstGeom>
              <a:solidFill>
                <a:srgbClr val="333333"/>
              </a:solidFill>
              <a:ln w="38100" algn="ctr">
                <a:noFill/>
                <a:round/>
                <a:headEnd/>
                <a:tailEnd/>
              </a:ln>
            </p:spPr>
            <p:txBody>
              <a:bodyPr anchor="ctr">
                <a:spAutoFit/>
              </a:bodyPr>
              <a:lstStyle/>
              <a:p>
                <a:endParaRPr lang="zh-CN" altLang="en-US"/>
              </a:p>
            </p:txBody>
          </p:sp>
          <p:sp>
            <p:nvSpPr>
              <p:cNvPr id="55332" name="Oval 113"/>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33" name="Oval 114"/>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34" name="Oval 115"/>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35" name="Oval 116"/>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55327" name="Text Box 117"/>
            <p:cNvSpPr txBox="1">
              <a:spLocks noChangeArrowheads="1"/>
            </p:cNvSpPr>
            <p:nvPr/>
          </p:nvSpPr>
          <p:spPr bwMode="gray">
            <a:xfrm>
              <a:off x="4209" y="1335"/>
              <a:ext cx="309" cy="466"/>
            </a:xfrm>
            <a:prstGeom prst="rect">
              <a:avLst/>
            </a:prstGeom>
            <a:noFill/>
            <a:ln w="9525" algn="ctr">
              <a:noFill/>
              <a:miter lim="800000"/>
              <a:headEnd/>
              <a:tailEnd/>
            </a:ln>
          </p:spPr>
          <p:txBody>
            <a:bodyPr>
              <a:spAutoFit/>
            </a:bodyPr>
            <a:lstStyle/>
            <a:p>
              <a:pPr algn="ctr"/>
              <a:r>
                <a:rPr lang="en-US" altLang="zh-CN" sz="2400" b="1">
                  <a:solidFill>
                    <a:srgbClr val="000000"/>
                  </a:solidFill>
                </a:rPr>
                <a:t>7</a:t>
              </a:r>
              <a:endParaRPr lang="en-US" altLang="zh-CN" sz="2400" b="1"/>
            </a:p>
          </p:txBody>
        </p:sp>
        <p:sp>
          <p:nvSpPr>
            <p:cNvPr id="55328" name="Text Box 118"/>
            <p:cNvSpPr txBox="1">
              <a:spLocks noChangeArrowheads="1"/>
            </p:cNvSpPr>
            <p:nvPr/>
          </p:nvSpPr>
          <p:spPr bwMode="gray">
            <a:xfrm>
              <a:off x="3744" y="1910"/>
              <a:ext cx="1296" cy="913"/>
            </a:xfrm>
            <a:prstGeom prst="rect">
              <a:avLst/>
            </a:prstGeom>
            <a:noFill/>
            <a:ln w="9525" algn="ctr">
              <a:noFill/>
              <a:miter lim="800000"/>
              <a:headEnd/>
              <a:tailEnd/>
            </a:ln>
          </p:spPr>
          <p:txBody>
            <a:bodyPr>
              <a:spAutoFit/>
            </a:bodyPr>
            <a:lstStyle/>
            <a:p>
              <a:pPr algn="ctr"/>
              <a:r>
                <a:rPr lang="zh-CN" altLang="en-US" sz="2400" b="1" dirty="0" smtClean="0">
                  <a:solidFill>
                    <a:srgbClr val="000000"/>
                  </a:solidFill>
                  <a:latin typeface="Verdana" pitchFamily="34" charset="0"/>
                </a:rPr>
                <a:t>文化教育</a:t>
              </a:r>
              <a:r>
                <a:rPr lang="zh-CN" altLang="en-US" sz="2400" b="1" dirty="0">
                  <a:solidFill>
                    <a:srgbClr val="000000"/>
                  </a:solidFill>
                  <a:latin typeface="Verdana" pitchFamily="34" charset="0"/>
                </a:rPr>
                <a:t>权</a:t>
              </a:r>
            </a:p>
            <a:p>
              <a:pPr algn="just">
                <a:spcBef>
                  <a:spcPct val="20000"/>
                </a:spcBef>
              </a:pPr>
              <a:endParaRPr lang="en-US" altLang="zh-CN" sz="2400" b="1" dirty="0">
                <a:solidFill>
                  <a:srgbClr val="000000"/>
                </a:solidFill>
                <a:latin typeface="Verdana" pitchFamily="34" charset="0"/>
              </a:endParaRPr>
            </a:p>
          </p:txBody>
        </p:sp>
        <p:sp>
          <p:nvSpPr>
            <p:cNvPr id="55329" name="AutoShape 119"/>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en-US"/>
            </a:p>
          </p:txBody>
        </p:sp>
        <p:sp>
          <p:nvSpPr>
            <p:cNvPr id="55330" name="AutoShape 120"/>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en-US"/>
            </a:p>
          </p:txBody>
        </p:sp>
      </p:grpSp>
      <p:grpSp>
        <p:nvGrpSpPr>
          <p:cNvPr id="12" name="Group 121"/>
          <p:cNvGrpSpPr>
            <a:grpSpLocks/>
          </p:cNvGrpSpPr>
          <p:nvPr/>
        </p:nvGrpSpPr>
        <p:grpSpPr bwMode="auto">
          <a:xfrm>
            <a:off x="8879418" y="4062826"/>
            <a:ext cx="2323149" cy="2533238"/>
            <a:chOff x="3692" y="1282"/>
            <a:chExt cx="1379" cy="2556"/>
          </a:xfrm>
        </p:grpSpPr>
        <p:sp>
          <p:nvSpPr>
            <p:cNvPr id="55308" name="AutoShape 122"/>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p:spPr>
          <p:txBody>
            <a:bodyPr wrap="none" anchor="ctr"/>
            <a:lstStyle/>
            <a:p>
              <a:endParaRPr lang="zh-CN" altLang="en-US"/>
            </a:p>
          </p:txBody>
        </p:sp>
        <p:sp>
          <p:nvSpPr>
            <p:cNvPr id="55309" name="AutoShape 123"/>
            <p:cNvSpPr>
              <a:spLocks noChangeArrowheads="1"/>
            </p:cNvSpPr>
            <p:nvPr/>
          </p:nvSpPr>
          <p:spPr bwMode="gray">
            <a:xfrm>
              <a:off x="3717" y="1495"/>
              <a:ext cx="1322" cy="1766"/>
            </a:xfrm>
            <a:prstGeom prst="roundRect">
              <a:avLst>
                <a:gd name="adj" fmla="val 16667"/>
              </a:avLst>
            </a:prstGeom>
            <a:solidFill>
              <a:srgbClr val="E9E065"/>
            </a:solidFill>
            <a:ln w="9525">
              <a:noFill/>
              <a:round/>
              <a:headEnd/>
              <a:tailEnd/>
            </a:ln>
          </p:spPr>
          <p:txBody>
            <a:bodyPr wrap="none" anchor="ctr"/>
            <a:lstStyle/>
            <a:p>
              <a:endParaRPr lang="zh-CN" altLang="en-US"/>
            </a:p>
          </p:txBody>
        </p:sp>
        <p:sp>
          <p:nvSpPr>
            <p:cNvPr id="55310" name="AutoShape 124"/>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headEnd/>
              <a:tailEnd/>
            </a:ln>
          </p:spPr>
          <p:txBody>
            <a:bodyPr wrap="none" anchor="ctr"/>
            <a:lstStyle/>
            <a:p>
              <a:endParaRPr lang="zh-CN" altLang="en-US"/>
            </a:p>
          </p:txBody>
        </p:sp>
        <p:sp>
          <p:nvSpPr>
            <p:cNvPr id="55311" name="AutoShape 125"/>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headEnd/>
              <a:tailEnd/>
            </a:ln>
          </p:spPr>
          <p:txBody>
            <a:bodyPr wrap="none" anchor="ctr"/>
            <a:lstStyle/>
            <a:p>
              <a:endParaRPr lang="zh-CN" altLang="en-US"/>
            </a:p>
          </p:txBody>
        </p:sp>
        <p:grpSp>
          <p:nvGrpSpPr>
            <p:cNvPr id="13" name="Group 126"/>
            <p:cNvGrpSpPr>
              <a:grpSpLocks/>
            </p:cNvGrpSpPr>
            <p:nvPr/>
          </p:nvGrpSpPr>
          <p:grpSpPr bwMode="auto">
            <a:xfrm>
              <a:off x="4165" y="1296"/>
              <a:ext cx="405" cy="524"/>
              <a:chOff x="1289" y="582"/>
              <a:chExt cx="668" cy="864"/>
            </a:xfrm>
          </p:grpSpPr>
          <p:sp>
            <p:nvSpPr>
              <p:cNvPr id="55317" name="Oval 127"/>
              <p:cNvSpPr>
                <a:spLocks noChangeArrowheads="1"/>
              </p:cNvSpPr>
              <p:nvPr/>
            </p:nvSpPr>
            <p:spPr bwMode="gray">
              <a:xfrm>
                <a:off x="1289" y="582"/>
                <a:ext cx="668" cy="864"/>
              </a:xfrm>
              <a:prstGeom prst="ellipse">
                <a:avLst/>
              </a:prstGeom>
              <a:solidFill>
                <a:srgbClr val="333333"/>
              </a:solidFill>
              <a:ln w="38100" algn="ctr">
                <a:noFill/>
                <a:round/>
                <a:headEnd/>
                <a:tailEnd/>
              </a:ln>
            </p:spPr>
            <p:txBody>
              <a:bodyPr anchor="ctr">
                <a:spAutoFit/>
              </a:bodyPr>
              <a:lstStyle/>
              <a:p>
                <a:endParaRPr lang="zh-CN" altLang="en-US"/>
              </a:p>
            </p:txBody>
          </p:sp>
          <p:sp>
            <p:nvSpPr>
              <p:cNvPr id="55318" name="Oval 128"/>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headEnd/>
                <a:tailEnd/>
              </a:ln>
            </p:spPr>
            <p:txBody>
              <a:bodyPr vert="eaVert" wrap="none" anchor="ctr"/>
              <a:lstStyle/>
              <a:p>
                <a:endParaRPr lang="zh-CN" altLang="en-US"/>
              </a:p>
            </p:txBody>
          </p:sp>
          <p:sp>
            <p:nvSpPr>
              <p:cNvPr id="55319" name="Oval 129"/>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headEnd/>
                <a:tailEnd/>
              </a:ln>
            </p:spPr>
            <p:txBody>
              <a:bodyPr vert="eaVert" wrap="none" anchor="ctr"/>
              <a:lstStyle/>
              <a:p>
                <a:endParaRPr lang="zh-CN" altLang="en-US"/>
              </a:p>
            </p:txBody>
          </p:sp>
          <p:sp>
            <p:nvSpPr>
              <p:cNvPr id="55320" name="Oval 130"/>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headEnd/>
                <a:tailEnd/>
              </a:ln>
            </p:spPr>
            <p:txBody>
              <a:bodyPr vert="eaVert" wrap="none" anchor="ctr"/>
              <a:lstStyle/>
              <a:p>
                <a:endParaRPr lang="zh-CN" altLang="en-US"/>
              </a:p>
            </p:txBody>
          </p:sp>
          <p:sp>
            <p:nvSpPr>
              <p:cNvPr id="55321" name="Oval 131"/>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headEnd/>
                <a:tailEnd/>
              </a:ln>
            </p:spPr>
            <p:txBody>
              <a:bodyPr vert="eaVert" wrap="none" anchor="ctr"/>
              <a:lstStyle/>
              <a:p>
                <a:endParaRPr lang="zh-CN" altLang="en-US"/>
              </a:p>
            </p:txBody>
          </p:sp>
        </p:grpSp>
        <p:sp>
          <p:nvSpPr>
            <p:cNvPr id="55313" name="Text Box 132"/>
            <p:cNvSpPr txBox="1">
              <a:spLocks noChangeArrowheads="1"/>
            </p:cNvSpPr>
            <p:nvPr/>
          </p:nvSpPr>
          <p:spPr bwMode="gray">
            <a:xfrm>
              <a:off x="4209" y="1282"/>
              <a:ext cx="309" cy="466"/>
            </a:xfrm>
            <a:prstGeom prst="rect">
              <a:avLst/>
            </a:prstGeom>
            <a:noFill/>
            <a:ln w="9525" algn="ctr">
              <a:noFill/>
              <a:miter lim="800000"/>
              <a:headEnd/>
              <a:tailEnd/>
            </a:ln>
          </p:spPr>
          <p:txBody>
            <a:bodyPr>
              <a:spAutoFit/>
            </a:bodyPr>
            <a:lstStyle/>
            <a:p>
              <a:pPr algn="ctr"/>
              <a:r>
                <a:rPr lang="en-US" altLang="zh-CN" sz="2400" b="1" dirty="0">
                  <a:solidFill>
                    <a:srgbClr val="000000"/>
                  </a:solidFill>
                </a:rPr>
                <a:t>8</a:t>
              </a:r>
              <a:endParaRPr lang="en-US" altLang="zh-CN" sz="2400" b="1" dirty="0"/>
            </a:p>
          </p:txBody>
        </p:sp>
        <p:sp>
          <p:nvSpPr>
            <p:cNvPr id="55314" name="Text Box 133"/>
            <p:cNvSpPr txBox="1">
              <a:spLocks noChangeArrowheads="1"/>
            </p:cNvSpPr>
            <p:nvPr/>
          </p:nvSpPr>
          <p:spPr bwMode="gray">
            <a:xfrm>
              <a:off x="3775" y="1999"/>
              <a:ext cx="1296" cy="913"/>
            </a:xfrm>
            <a:prstGeom prst="rect">
              <a:avLst/>
            </a:prstGeom>
            <a:noFill/>
            <a:ln w="9525" algn="ctr">
              <a:noFill/>
              <a:miter lim="800000"/>
              <a:headEnd/>
              <a:tailEnd/>
            </a:ln>
          </p:spPr>
          <p:txBody>
            <a:bodyPr>
              <a:spAutoFit/>
            </a:bodyPr>
            <a:lstStyle/>
            <a:p>
              <a:pPr algn="ctr"/>
              <a:r>
                <a:rPr lang="zh-CN" altLang="en-US" sz="2400" b="1" dirty="0">
                  <a:solidFill>
                    <a:srgbClr val="000000"/>
                  </a:solidFill>
                  <a:latin typeface="Verdana" pitchFamily="34" charset="0"/>
                </a:rPr>
                <a:t>特定主体权利</a:t>
              </a:r>
            </a:p>
            <a:p>
              <a:pPr algn="just">
                <a:spcBef>
                  <a:spcPct val="20000"/>
                </a:spcBef>
              </a:pPr>
              <a:endParaRPr lang="en-US" altLang="zh-CN" sz="2400" b="1" dirty="0">
                <a:solidFill>
                  <a:srgbClr val="000000"/>
                </a:solidFill>
                <a:latin typeface="Verdana" pitchFamily="34" charset="0"/>
              </a:endParaRPr>
            </a:p>
          </p:txBody>
        </p:sp>
        <p:sp>
          <p:nvSpPr>
            <p:cNvPr id="55315" name="AutoShape 134"/>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headEnd/>
              <a:tailEnd/>
            </a:ln>
          </p:spPr>
          <p:txBody>
            <a:bodyPr wrap="none" anchor="ctr"/>
            <a:lstStyle/>
            <a:p>
              <a:endParaRPr lang="zh-CN" altLang="en-US"/>
            </a:p>
          </p:txBody>
        </p:sp>
        <p:sp>
          <p:nvSpPr>
            <p:cNvPr id="55316" name="AutoShape 135"/>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headEnd/>
              <a:tailEnd/>
            </a:ln>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841873" y="2116772"/>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宪法的历史发展</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408772" y="2116772"/>
            <a:ext cx="5762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4334953" y="2133536"/>
            <a:ext cx="723900" cy="503237"/>
          </a:xfrm>
          <a:prstGeom prst="roundRect">
            <a:avLst>
              <a:gd name="adj" fmla="val 16667"/>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 xmlns:a14="http://schemas.microsoft.com/office/drawing/2010/main" val="0"/>
              </a:ext>
            </a:extLst>
          </a:blip>
          <a:srcRect b="6004"/>
          <a:stretch/>
        </p:blipFill>
        <p:spPr bwMode="auto">
          <a:xfrm>
            <a:off x="4242772" y="3601628"/>
            <a:ext cx="3626910" cy="22494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29345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055727" y="857862"/>
            <a:ext cx="4224867" cy="782637"/>
          </a:xfrm>
        </p:spPr>
        <p:txBody>
          <a:bodyPr/>
          <a:lstStyle/>
          <a:p>
            <a:pPr>
              <a:lnSpc>
                <a:spcPct val="150000"/>
              </a:lnSpc>
              <a:defRPr/>
            </a:pPr>
            <a:r>
              <a:rPr lang="en-US" altLang="zh-CN" sz="3600" dirty="0" smtClean="0">
                <a:solidFill>
                  <a:srgbClr val="C00000"/>
                </a:solidFill>
                <a:latin typeface="+mn-ea"/>
              </a:rPr>
              <a:t>【</a:t>
            </a:r>
            <a:r>
              <a:rPr lang="zh-CN" altLang="en-US" sz="3600" dirty="0" smtClean="0">
                <a:solidFill>
                  <a:srgbClr val="C00000"/>
                </a:solidFill>
                <a:latin typeface="+mn-ea"/>
              </a:rPr>
              <a:t>平等权 </a:t>
            </a:r>
            <a:r>
              <a:rPr lang="en-US" altLang="zh-CN" sz="3600" dirty="0" smtClean="0">
                <a:solidFill>
                  <a:srgbClr val="C00000"/>
                </a:solidFill>
                <a:latin typeface="+mn-ea"/>
              </a:rPr>
              <a:t>】</a:t>
            </a:r>
            <a:endParaRPr lang="zh-CN" altLang="en-US" sz="3600" dirty="0">
              <a:latin typeface="+mn-ea"/>
            </a:endParaRPr>
          </a:p>
        </p:txBody>
      </p:sp>
      <p:sp>
        <p:nvSpPr>
          <p:cNvPr id="56323" name="Rectangle 3"/>
          <p:cNvSpPr>
            <a:spLocks noGrp="1" noChangeArrowheads="1"/>
          </p:cNvSpPr>
          <p:nvPr>
            <p:ph type="body" idx="1"/>
          </p:nvPr>
        </p:nvSpPr>
        <p:spPr>
          <a:xfrm>
            <a:off x="0" y="2332038"/>
            <a:ext cx="11760200" cy="4525962"/>
          </a:xfrm>
        </p:spPr>
        <p:txBody>
          <a:bodyPr/>
          <a:lstStyle/>
          <a:p>
            <a:pPr eaLnBrk="1" hangingPunct="1">
              <a:buFontTx/>
              <a:buNone/>
            </a:pPr>
            <a:r>
              <a:rPr lang="en-US" altLang="zh-CN" sz="3600" dirty="0" smtClean="0"/>
              <a:t>            </a:t>
            </a:r>
            <a:endParaRPr lang="en-US" altLang="zh-CN" b="1" dirty="0" smtClean="0">
              <a:latin typeface="楷体_GB2312" pitchFamily="49" charset="-122"/>
              <a:ea typeface="楷体_GB2312" pitchFamily="49" charset="-122"/>
            </a:endParaRPr>
          </a:p>
        </p:txBody>
      </p:sp>
      <p:sp>
        <p:nvSpPr>
          <p:cNvPr id="56325" name="Rectangle 5"/>
          <p:cNvSpPr>
            <a:spLocks noChangeArrowheads="1"/>
          </p:cNvSpPr>
          <p:nvPr/>
        </p:nvSpPr>
        <p:spPr bwMode="auto">
          <a:xfrm>
            <a:off x="1102785" y="1775192"/>
            <a:ext cx="5471583" cy="3529012"/>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宪法第三十三条：“中华人民共和国公民在法律面前一律平等。任何公民享有宪法和法律规定的权利，同时必须履行宪法和法律规定的义务。”</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任何公民都平等地享有宪法和法律规定的权利，平等地履行宪法和法律规定的义务，国家机关在适用法律上对任何公民一律平等，任何人都不得有超越宪法和法律之外的特权</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spcBef>
                <a:spcPct val="20000"/>
              </a:spcBef>
            </a:pPr>
            <a:endParaRPr lang="en-US" altLang="zh-CN" sz="2000" b="1" dirty="0"/>
          </a:p>
        </p:txBody>
      </p:sp>
      <p:pic>
        <p:nvPicPr>
          <p:cNvPr id="56326" name="Picture 9" descr="xinsrc_42208032110483282067084"/>
          <p:cNvPicPr>
            <a:picLocks noChangeAspect="1" noChangeArrowheads="1"/>
          </p:cNvPicPr>
          <p:nvPr/>
        </p:nvPicPr>
        <p:blipFill>
          <a:blip r:embed="rId2"/>
          <a:srcRect/>
          <a:stretch>
            <a:fillRect/>
          </a:stretch>
        </p:blipFill>
        <p:spPr bwMode="auto">
          <a:xfrm>
            <a:off x="7535333" y="2565400"/>
            <a:ext cx="4072467" cy="3240088"/>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055727" y="840278"/>
            <a:ext cx="4949419" cy="782637"/>
          </a:xfrm>
        </p:spPr>
        <p:txBody>
          <a:bodyPr/>
          <a:lstStyle/>
          <a:p>
            <a:pPr>
              <a:lnSpc>
                <a:spcPct val="150000"/>
              </a:lnSpc>
              <a:defRPr/>
            </a:pPr>
            <a:r>
              <a:rPr lang="zh-CN" altLang="en-US" sz="2400" dirty="0" smtClean="0">
                <a:solidFill>
                  <a:srgbClr val="FF0000"/>
                </a:solidFill>
                <a:latin typeface="+mn-ea"/>
              </a:rPr>
              <a:t>平等与“合理的差别”</a:t>
            </a:r>
            <a:endParaRPr lang="zh-CN" altLang="en-US" sz="2400" dirty="0">
              <a:solidFill>
                <a:srgbClr val="FF0000"/>
              </a:solidFill>
              <a:latin typeface="+mn-ea"/>
            </a:endParaRPr>
          </a:p>
        </p:txBody>
      </p:sp>
      <p:sp>
        <p:nvSpPr>
          <p:cNvPr id="56323" name="Rectangle 3"/>
          <p:cNvSpPr>
            <a:spLocks noGrp="1" noChangeArrowheads="1"/>
          </p:cNvSpPr>
          <p:nvPr>
            <p:ph type="body" idx="1"/>
          </p:nvPr>
        </p:nvSpPr>
        <p:spPr>
          <a:xfrm>
            <a:off x="0" y="2332038"/>
            <a:ext cx="11760200" cy="4525962"/>
          </a:xfrm>
        </p:spPr>
        <p:txBody>
          <a:bodyPr/>
          <a:lstStyle/>
          <a:p>
            <a:pPr eaLnBrk="1" hangingPunct="1">
              <a:buFontTx/>
              <a:buNone/>
            </a:pPr>
            <a:r>
              <a:rPr lang="en-US" altLang="zh-CN" sz="3600" dirty="0" smtClean="0"/>
              <a:t>            </a:t>
            </a:r>
            <a:endParaRPr lang="en-US" altLang="zh-CN" b="1" dirty="0" smtClean="0">
              <a:latin typeface="楷体_GB2312" pitchFamily="49" charset="-122"/>
              <a:ea typeface="楷体_GB2312" pitchFamily="49" charset="-122"/>
            </a:endParaRPr>
          </a:p>
        </p:txBody>
      </p:sp>
      <p:sp>
        <p:nvSpPr>
          <p:cNvPr id="56325" name="Rectangle 5"/>
          <p:cNvSpPr>
            <a:spLocks noChangeArrowheads="1"/>
          </p:cNvSpPr>
          <p:nvPr/>
        </p:nvSpPr>
        <p:spPr bwMode="auto">
          <a:xfrm>
            <a:off x="751092" y="1660892"/>
            <a:ext cx="10142577" cy="3529012"/>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法律面前人人平等，既包含了形式上的平等，有包含了实质上的平等。形式上的平等旨在反对不合理的差别，实质上的平等则必然承认合理的差别。这两个方面相辅相成、互为一体。</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合理的差别指的是根据实质上的平等原则，在合理程度上所采取的具有合理依据的差别。主要包括以下几种类型：</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）由于年龄上的差异所采取的责任、权利等方面的合理差别。</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）依据人的生理差异所采取的合理差别。</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）依据民族的差异做采取的合理差别。</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4</a:t>
            </a:r>
            <a:r>
              <a:rPr lang="zh-CN" altLang="en-US" sz="2000" b="1" dirty="0" smtClean="0">
                <a:latin typeface="楷体" panose="02010609060101010101" pitchFamily="49" charset="-122"/>
                <a:ea typeface="楷体" panose="02010609060101010101" pitchFamily="49" charset="-122"/>
              </a:rPr>
              <a:t>）依据经济上的能力以及所得的差异所采取的纳税负担上的轻重的合理差异。</a:t>
            </a:r>
            <a:endParaRPr lang="en-US" altLang="zh-CN" sz="2000" b="1" dirty="0" smtClean="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5</a:t>
            </a:r>
            <a:r>
              <a:rPr lang="zh-CN" altLang="en-US" sz="2000" b="1" dirty="0" smtClean="0">
                <a:latin typeface="楷体" panose="02010609060101010101" pitchFamily="49" charset="-122"/>
                <a:ea typeface="楷体" panose="02010609060101010101" pitchFamily="49" charset="-122"/>
              </a:rPr>
              <a:t>）对从事特定职业的权利主体的特殊义务的加重和特定权利的限制。</a:t>
            </a:r>
            <a:endParaRPr lang="zh-CN" altLang="en-US" sz="2000" b="1" dirty="0">
              <a:latin typeface="楷体" panose="02010609060101010101" pitchFamily="49" charset="-122"/>
              <a:ea typeface="楷体" panose="02010609060101010101" pitchFamily="49" charset="-122"/>
            </a:endParaRPr>
          </a:p>
          <a:p>
            <a:pPr marL="342900" indent="-342900">
              <a:spcBef>
                <a:spcPct val="20000"/>
              </a:spcBef>
            </a:pPr>
            <a:endParaRPr lang="en-US" altLang="zh-CN" sz="2000" b="1"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12285" y="981075"/>
            <a:ext cx="8064500" cy="928688"/>
          </a:xfrm>
        </p:spPr>
        <p:txBody>
          <a:bodyPr/>
          <a:lstStyle/>
          <a:p>
            <a:pPr algn="l" eaLnBrk="1" hangingPunct="1"/>
            <a:r>
              <a:rPr lang="en-US" altLang="zh-CN" sz="3600" b="1" smtClean="0">
                <a:solidFill>
                  <a:srgbClr val="FF3300"/>
                </a:solidFill>
                <a:ea typeface="黑体" pitchFamily="49" charset="-122"/>
              </a:rPr>
              <a:t>2</a:t>
            </a:r>
            <a:r>
              <a:rPr lang="zh-CN" altLang="en-US" sz="3600" b="1" smtClean="0">
                <a:solidFill>
                  <a:srgbClr val="FF3300"/>
                </a:solidFill>
                <a:ea typeface="黑体" pitchFamily="49" charset="-122"/>
              </a:rPr>
              <a:t>、政治权利和自由</a:t>
            </a:r>
            <a:endParaRPr lang="zh-CN" altLang="en-US" smtClean="0">
              <a:solidFill>
                <a:schemeClr val="hlink"/>
              </a:solidFill>
              <a:ea typeface="黑体" pitchFamily="49" charset="-122"/>
            </a:endParaRPr>
          </a:p>
        </p:txBody>
      </p:sp>
      <p:sp>
        <p:nvSpPr>
          <p:cNvPr id="57347" name="Rectangle 3"/>
          <p:cNvSpPr>
            <a:spLocks noGrp="1" noChangeArrowheads="1"/>
          </p:cNvSpPr>
          <p:nvPr>
            <p:ph type="body" idx="1"/>
          </p:nvPr>
        </p:nvSpPr>
        <p:spPr>
          <a:xfrm>
            <a:off x="542191" y="1603499"/>
            <a:ext cx="11042651" cy="1857375"/>
          </a:xfrm>
        </p:spPr>
        <p:txBody>
          <a:bodyPr/>
          <a:lstStyle/>
          <a:p>
            <a:pPr eaLnBrk="1" hangingPunct="1">
              <a:buFontTx/>
              <a:buNone/>
            </a:pPr>
            <a:r>
              <a:rPr lang="en-US" altLang="zh-CN" sz="2000" b="1" dirty="0" smtClean="0"/>
              <a:t>            </a:t>
            </a:r>
            <a:r>
              <a:rPr lang="zh-CN" altLang="en-US" sz="2000" b="1" dirty="0" smtClean="0">
                <a:solidFill>
                  <a:srgbClr val="008000"/>
                </a:solidFill>
                <a:latin typeface="楷体_GB2312" pitchFamily="49" charset="-122"/>
                <a:ea typeface="楷体_GB2312" pitchFamily="49" charset="-122"/>
              </a:rPr>
              <a:t>政治权利和自由是指公民作为国家政治生活主体依法享有的参加国家政治生活的权利和自由，是国家为公民直接参与政治活动提供的基本保障。</a:t>
            </a:r>
            <a:endParaRPr lang="en-US" altLang="zh-CN" sz="2000" b="1" dirty="0" smtClean="0">
              <a:solidFill>
                <a:srgbClr val="008000"/>
              </a:solidFill>
              <a:latin typeface="楷体_GB2312" pitchFamily="49" charset="-122"/>
              <a:ea typeface="楷体_GB2312" pitchFamily="49" charset="-122"/>
            </a:endParaRPr>
          </a:p>
          <a:p>
            <a:pPr eaLnBrk="1" hangingPunct="1">
              <a:buFontTx/>
              <a:buNone/>
            </a:pPr>
            <a:r>
              <a:rPr lang="en-US" altLang="zh-CN" sz="2000" b="1" dirty="0" smtClean="0">
                <a:solidFill>
                  <a:srgbClr val="008000"/>
                </a:solidFill>
                <a:latin typeface="楷体_GB2312" pitchFamily="49" charset="-122"/>
                <a:ea typeface="楷体_GB2312" pitchFamily="49" charset="-122"/>
              </a:rPr>
              <a:t>       </a:t>
            </a:r>
            <a:r>
              <a:rPr lang="zh-CN" altLang="en-US" sz="2000" b="1" dirty="0" smtClean="0">
                <a:solidFill>
                  <a:srgbClr val="008000"/>
                </a:solidFill>
                <a:latin typeface="楷体_GB2312" pitchFamily="49" charset="-122"/>
                <a:ea typeface="楷体_GB2312" pitchFamily="49" charset="-122"/>
              </a:rPr>
              <a:t>政治权利包括：选举权、被选举权、政治表达的自由、民主管理权、监督权等。</a:t>
            </a:r>
            <a:endParaRPr lang="en-US" altLang="zh-CN" sz="2000" b="1" dirty="0" smtClean="0">
              <a:solidFill>
                <a:srgbClr val="008000"/>
              </a:solidFill>
              <a:latin typeface="楷体_GB2312" pitchFamily="49" charset="-122"/>
              <a:ea typeface="楷体_GB2312" pitchFamily="49" charset="-122"/>
            </a:endParaRPr>
          </a:p>
          <a:p>
            <a:pPr eaLnBrk="1" hangingPunct="1">
              <a:buFontTx/>
              <a:buNone/>
            </a:pPr>
            <a:endParaRPr lang="zh-CN" altLang="en-US" sz="2000" b="1" dirty="0" smtClean="0">
              <a:solidFill>
                <a:srgbClr val="008000"/>
              </a:solidFill>
              <a:latin typeface="楷体_GB2312" pitchFamily="49" charset="-122"/>
              <a:ea typeface="楷体_GB2312" pitchFamily="49" charset="-122"/>
            </a:endParaRPr>
          </a:p>
        </p:txBody>
      </p:sp>
      <p:sp>
        <p:nvSpPr>
          <p:cNvPr id="57349" name="Rectangle 6"/>
          <p:cNvSpPr>
            <a:spLocks noChangeArrowheads="1"/>
          </p:cNvSpPr>
          <p:nvPr/>
        </p:nvSpPr>
        <p:spPr bwMode="auto">
          <a:xfrm>
            <a:off x="1252905" y="3548064"/>
            <a:ext cx="5471583" cy="1944687"/>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a:t>选举权和被选举权：除依法被剥夺政治权利的人之外，凡年满</a:t>
            </a:r>
            <a:r>
              <a:rPr lang="en-US" altLang="zh-CN" sz="2000" b="1" dirty="0"/>
              <a:t>18</a:t>
            </a:r>
            <a:r>
              <a:rPr lang="zh-CN" altLang="en-US" sz="2000" b="1" dirty="0"/>
              <a:t>周岁的公民都有选举权和被选举权；</a:t>
            </a:r>
          </a:p>
          <a:p>
            <a:pPr marL="342900" indent="-342900">
              <a:lnSpc>
                <a:spcPct val="90000"/>
              </a:lnSpc>
              <a:spcBef>
                <a:spcPct val="20000"/>
              </a:spcBef>
              <a:buFontTx/>
              <a:buChar char="•"/>
            </a:pPr>
            <a:endParaRPr lang="zh-CN" altLang="en-US" sz="2000" b="1" dirty="0"/>
          </a:p>
          <a:p>
            <a:pPr marL="342900" indent="-342900">
              <a:lnSpc>
                <a:spcPct val="90000"/>
              </a:lnSpc>
              <a:spcBef>
                <a:spcPct val="20000"/>
              </a:spcBef>
              <a:buFontTx/>
              <a:buChar char="•"/>
            </a:pPr>
            <a:r>
              <a:rPr lang="zh-CN" altLang="en-US" sz="2000" b="1" dirty="0"/>
              <a:t>政治</a:t>
            </a:r>
            <a:r>
              <a:rPr lang="zh-CN" altLang="en-US" sz="2000" b="1" dirty="0" smtClean="0"/>
              <a:t>自由：</a:t>
            </a:r>
            <a:r>
              <a:rPr lang="zh-CN" altLang="en-US" sz="2000" b="1" dirty="0"/>
              <a:t>言论、出版、集会、结社、游行、示威的自由。</a:t>
            </a:r>
          </a:p>
        </p:txBody>
      </p:sp>
      <p:pic>
        <p:nvPicPr>
          <p:cNvPr id="57350" name="Picture 8" descr="457613"/>
          <p:cNvPicPr>
            <a:picLocks noChangeAspect="1" noChangeArrowheads="1"/>
          </p:cNvPicPr>
          <p:nvPr/>
        </p:nvPicPr>
        <p:blipFill>
          <a:blip r:embed="rId2"/>
          <a:srcRect b="10332"/>
          <a:stretch>
            <a:fillRect/>
          </a:stretch>
        </p:blipFill>
        <p:spPr bwMode="auto">
          <a:xfrm>
            <a:off x="9324766" y="3276200"/>
            <a:ext cx="2342626" cy="1515608"/>
          </a:xfrm>
          <a:prstGeom prst="rect">
            <a:avLst/>
          </a:prstGeom>
          <a:noFill/>
          <a:ln w="9525">
            <a:noFill/>
            <a:miter lim="800000"/>
            <a:headEnd/>
            <a:tailEnd/>
          </a:ln>
        </p:spPr>
      </p:pic>
      <p:sp>
        <p:nvSpPr>
          <p:cNvPr id="6" name="圆角矩形 5">
            <a:extLst>
              <a:ext uri="{FF2B5EF4-FFF2-40B4-BE49-F238E27FC236}">
                <a16:creationId xmlns:a16="http://schemas.microsoft.com/office/drawing/2014/main" xmlns="" id="{E9654FED-DECB-48C4-8FFD-127C455880E2}"/>
              </a:ext>
            </a:extLst>
          </p:cNvPr>
          <p:cNvSpPr/>
          <p:nvPr/>
        </p:nvSpPr>
        <p:spPr>
          <a:xfrm>
            <a:off x="6855527" y="3252845"/>
            <a:ext cx="2353335" cy="1621447"/>
          </a:xfrm>
          <a:prstGeom prst="roundRect">
            <a:avLst/>
          </a:prstGeom>
          <a:blipFill>
            <a:blip r:embed="rId3">
              <a:extLst>
                <a:ext uri="{28A0092B-C50C-407E-A947-70E740481C1C}">
                  <a14:useLocalDpi xmlns:a14="http://schemas.microsoft.com/office/drawing/2010/main" xmlns="" val="0"/>
                </a:ext>
              </a:extLst>
            </a:blip>
            <a:srcRect/>
            <a:stretch>
              <a:fillRect t="-46000" b="-46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dirty="0"/>
          </a:p>
        </p:txBody>
      </p:sp>
      <p:pic>
        <p:nvPicPr>
          <p:cNvPr id="7" name="Picture 4">
            <a:extLst>
              <a:ext uri="{FF2B5EF4-FFF2-40B4-BE49-F238E27FC236}">
                <a16:creationId xmlns:a16="http://schemas.microsoft.com/office/drawing/2014/main" xmlns="" id="{66A43109-C4A4-4A7E-80F6-0A144DEB33D1}"/>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903048" y="4922996"/>
            <a:ext cx="2359025" cy="1622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xmlns="" id="{7EFE011B-5F4F-494F-BBE9-FD093F9BBA3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407770" y="4958035"/>
            <a:ext cx="2231371" cy="15346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383435" y="1411415"/>
            <a:ext cx="3816350" cy="928687"/>
          </a:xfrm>
        </p:spPr>
        <p:txBody>
          <a:bodyPr/>
          <a:lstStyle/>
          <a:p>
            <a:pPr algn="l" eaLnBrk="1" hangingPunct="1"/>
            <a:r>
              <a:rPr lang="zh-CN" altLang="en-US" sz="3200" dirty="0">
                <a:solidFill>
                  <a:srgbClr val="FF0000"/>
                </a:solidFill>
                <a:ea typeface="黑体" panose="02010609060101010101" pitchFamily="49" charset="-122"/>
              </a:rPr>
              <a:t>公民政治参与</a:t>
            </a:r>
          </a:p>
        </p:txBody>
      </p:sp>
      <p:sp>
        <p:nvSpPr>
          <p:cNvPr id="94212" name="Rectangle 6"/>
          <p:cNvSpPr>
            <a:spLocks noChangeArrowheads="1"/>
          </p:cNvSpPr>
          <p:nvPr/>
        </p:nvSpPr>
        <p:spPr bwMode="auto">
          <a:xfrm>
            <a:off x="4389120" y="2532507"/>
            <a:ext cx="6455664" cy="4681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buFontTx/>
              <a:buChar char="•"/>
            </a:pPr>
            <a:r>
              <a:rPr lang="en-US" altLang="zh-CN" sz="2000" b="1" dirty="0">
                <a:latin typeface="楷体" panose="02010609060101010101" pitchFamily="49" charset="-122"/>
                <a:ea typeface="楷体" panose="02010609060101010101" pitchFamily="49" charset="-122"/>
              </a:rPr>
              <a:t>2003</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月至</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月的深圳市各区人大代表换届选举中，涌现出了一批“自荐竞选者”，共有</a:t>
            </a:r>
            <a:r>
              <a:rPr lang="en-US" altLang="zh-CN" sz="2000" b="1" dirty="0">
                <a:latin typeface="楷体" panose="02010609060101010101" pitchFamily="49" charset="-122"/>
                <a:ea typeface="楷体" panose="02010609060101010101" pitchFamily="49" charset="-122"/>
              </a:rPr>
              <a:t>12</a:t>
            </a:r>
            <a:r>
              <a:rPr lang="zh-CN" altLang="en-US" sz="2000" b="1" dirty="0">
                <a:latin typeface="楷体" panose="02010609060101010101" pitchFamily="49" charset="-122"/>
                <a:ea typeface="楷体" panose="02010609060101010101" pitchFamily="49" charset="-122"/>
              </a:rPr>
              <a:t>人参加竞选，最终有</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人当选。选举期间，也出现了若干争议。全国人大及广东省人大还专门就此组织了多次实地调研，并在一定程度上推动了</a:t>
            </a:r>
            <a:r>
              <a:rPr lang="en-US" altLang="zh-CN" sz="2000" b="1" dirty="0">
                <a:latin typeface="楷体" panose="02010609060101010101" pitchFamily="49" charset="-122"/>
                <a:ea typeface="楷体" panose="02010609060101010101" pitchFamily="49" charset="-122"/>
              </a:rPr>
              <a:t>2004</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中华人民共和国全国人民代表大会和地方各级人民代表大会选举法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endParaRPr lang="en-US" altLang="zh-CN" sz="20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en-US" altLang="zh-CN" sz="2000" b="1" dirty="0">
                <a:latin typeface="楷体" panose="02010609060101010101" pitchFamily="49" charset="-122"/>
                <a:ea typeface="楷体" panose="02010609060101010101" pitchFamily="49" charset="-122"/>
              </a:rPr>
              <a:t>2005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月，深圳一市民李某以公民身份在</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南方都市报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自费</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万余元以广告形式刊登了</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致深圳市第四届人大代表和政协委员的公开信</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，请他们向人大、政协转交共包括十二项内容的有关政策建议，引起了社会各界的广泛关注。</a:t>
            </a:r>
          </a:p>
        </p:txBody>
      </p:sp>
      <p:pic>
        <p:nvPicPr>
          <p:cNvPr id="94213" name="Picture 2" descr="https://timgsa.baidu.com/timg?image&amp;quality=80&amp;size=b9999_10000&amp;sec=1513231230868&amp;di=c55bf05245f9e2965550523459e9adc4&amp;imgtype=jpg&amp;src=http%3A%2F%2Fimg2.imgtn.bdimg.com%2Fit%2Fu%3D2979149257%2C3127875697%26fm%3D214%26gp%3D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l="51495" b="11429"/>
          <a:stretch>
            <a:fillRect/>
          </a:stretch>
        </p:blipFill>
        <p:spPr bwMode="auto">
          <a:xfrm>
            <a:off x="1893761" y="3024632"/>
            <a:ext cx="1871662"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25693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459833" y="1420814"/>
            <a:ext cx="3816350" cy="928687"/>
          </a:xfrm>
        </p:spPr>
        <p:txBody>
          <a:bodyPr/>
          <a:lstStyle/>
          <a:p>
            <a:pPr algn="l" eaLnBrk="1" hangingPunct="1"/>
            <a:r>
              <a:rPr lang="zh-CN" altLang="en-US" sz="3200" dirty="0">
                <a:solidFill>
                  <a:srgbClr val="FF0000"/>
                </a:solidFill>
                <a:ea typeface="黑体" panose="02010609060101010101" pitchFamily="49" charset="-122"/>
              </a:rPr>
              <a:t>大学生的政治参与</a:t>
            </a:r>
          </a:p>
        </p:txBody>
      </p:sp>
      <p:pic>
        <p:nvPicPr>
          <p:cNvPr id="95236" name="Picture 2" descr="G:\zuomian20170102\WeiXin\支部活动\microMsg.1478827018940.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573521" y="2093596"/>
            <a:ext cx="2754313" cy="3673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5237" name="Picture 3" descr="G:\zuomian20170102\WeiXin\支部活动\microMsg.147882681575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02307" y="2745582"/>
            <a:ext cx="2784475"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238" name="TextBox 6"/>
          <p:cNvSpPr txBox="1">
            <a:spLocks noChangeArrowheads="1"/>
          </p:cNvSpPr>
          <p:nvPr/>
        </p:nvSpPr>
        <p:spPr bwMode="auto">
          <a:xfrm>
            <a:off x="2495551" y="5229226"/>
            <a:ext cx="352901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1800" b="1" dirty="0">
                <a:solidFill>
                  <a:srgbClr val="006600"/>
                </a:solidFill>
                <a:latin typeface="楷体" panose="02010609060101010101" pitchFamily="49" charset="-122"/>
                <a:ea typeface="楷体" panose="02010609060101010101" pitchFamily="49" charset="-122"/>
              </a:rPr>
              <a:t>2016</a:t>
            </a:r>
            <a:r>
              <a:rPr lang="zh-CN" altLang="en-US" sz="1800" b="1" dirty="0">
                <a:solidFill>
                  <a:srgbClr val="006600"/>
                </a:solidFill>
                <a:latin typeface="楷体" panose="02010609060101010101" pitchFamily="49" charset="-122"/>
                <a:ea typeface="楷体" panose="02010609060101010101" pitchFamily="49" charset="-122"/>
              </a:rPr>
              <a:t>年</a:t>
            </a:r>
            <a:r>
              <a:rPr lang="en-US" altLang="zh-CN" sz="1800" b="1" dirty="0">
                <a:solidFill>
                  <a:srgbClr val="006600"/>
                </a:solidFill>
                <a:latin typeface="楷体" panose="02010609060101010101" pitchFamily="49" charset="-122"/>
                <a:ea typeface="楷体" panose="02010609060101010101" pitchFamily="49" charset="-122"/>
              </a:rPr>
              <a:t>11</a:t>
            </a:r>
            <a:r>
              <a:rPr lang="zh-CN" altLang="en-US" sz="1800" b="1" dirty="0">
                <a:solidFill>
                  <a:srgbClr val="006600"/>
                </a:solidFill>
                <a:latin typeface="楷体" panose="02010609060101010101" pitchFamily="49" charset="-122"/>
                <a:ea typeface="楷体" panose="02010609060101010101" pitchFamily="49" charset="-122"/>
              </a:rPr>
              <a:t>月武昌区人大代表选举马克思主义学院选举投票</a:t>
            </a:r>
          </a:p>
        </p:txBody>
      </p:sp>
    </p:spTree>
    <p:extLst>
      <p:ext uri="{BB962C8B-B14F-4D97-AF65-F5344CB8AC3E}">
        <p14:creationId xmlns:p14="http://schemas.microsoft.com/office/powerpoint/2010/main" xmlns="" val="3406033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12284" y="836614"/>
            <a:ext cx="6815667" cy="928687"/>
          </a:xfrm>
        </p:spPr>
        <p:txBody>
          <a:bodyPr/>
          <a:lstStyle/>
          <a:p>
            <a:pPr algn="l" eaLnBrk="1" hangingPunct="1"/>
            <a:r>
              <a:rPr lang="en-US" altLang="zh-CN" sz="3600" b="1" smtClean="0">
                <a:solidFill>
                  <a:srgbClr val="FF3300"/>
                </a:solidFill>
                <a:ea typeface="黑体" pitchFamily="49" charset="-122"/>
              </a:rPr>
              <a:t>3</a:t>
            </a:r>
            <a:r>
              <a:rPr lang="zh-CN" altLang="en-US" sz="3600" b="1" smtClean="0">
                <a:solidFill>
                  <a:srgbClr val="FF3300"/>
                </a:solidFill>
                <a:ea typeface="黑体" pitchFamily="49" charset="-122"/>
              </a:rPr>
              <a:t>、宗教信仰自由</a:t>
            </a:r>
            <a:endParaRPr lang="zh-CN" altLang="en-US" smtClean="0">
              <a:solidFill>
                <a:schemeClr val="hlink"/>
              </a:solidFill>
              <a:ea typeface="黑体" pitchFamily="49" charset="-122"/>
            </a:endParaRPr>
          </a:p>
        </p:txBody>
      </p:sp>
      <p:sp>
        <p:nvSpPr>
          <p:cNvPr id="58371" name="Rectangle 3"/>
          <p:cNvSpPr>
            <a:spLocks noGrp="1" noChangeArrowheads="1"/>
          </p:cNvSpPr>
          <p:nvPr>
            <p:ph type="body" idx="1"/>
          </p:nvPr>
        </p:nvSpPr>
        <p:spPr>
          <a:xfrm>
            <a:off x="624418" y="1773239"/>
            <a:ext cx="11042649" cy="1152525"/>
          </a:xfrm>
        </p:spPr>
        <p:txBody>
          <a:bodyPr/>
          <a:lstStyle/>
          <a:p>
            <a:pPr eaLnBrk="1" hangingPunct="1">
              <a:buFontTx/>
              <a:buNone/>
            </a:pPr>
            <a:r>
              <a:rPr lang="en-US" altLang="zh-CN" sz="2000" b="1" smtClean="0">
                <a:latin typeface="楷体_GB2312" pitchFamily="49" charset="-122"/>
                <a:ea typeface="楷体_GB2312" pitchFamily="49" charset="-122"/>
              </a:rPr>
              <a:t>      </a:t>
            </a:r>
            <a:r>
              <a:rPr lang="zh-CN" altLang="en-US" sz="2000" b="1" smtClean="0">
                <a:solidFill>
                  <a:srgbClr val="008000"/>
                </a:solidFill>
                <a:latin typeface="楷体_GB2312" pitchFamily="49" charset="-122"/>
                <a:ea typeface="楷体_GB2312" pitchFamily="49" charset="-122"/>
              </a:rPr>
              <a:t>宗教信仰自由是指公民有信教或者不信教的自由，有信仰这种宗教或者那种宗教的自由，有信仰同一宗教中的这个教派或那个教派的自由，有过去信教现在不信教或者过去不信教现在信教的自由。</a:t>
            </a:r>
          </a:p>
        </p:txBody>
      </p:sp>
      <p:sp>
        <p:nvSpPr>
          <p:cNvPr id="58373" name="Rectangle 5"/>
          <p:cNvSpPr>
            <a:spLocks noChangeArrowheads="1"/>
          </p:cNvSpPr>
          <p:nvPr/>
        </p:nvSpPr>
        <p:spPr bwMode="auto">
          <a:xfrm>
            <a:off x="814918" y="2924175"/>
            <a:ext cx="7488767" cy="3600450"/>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宪法第三十六条：中华人民共和国公民有宗教信仰自由。</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任何国家机关、社会团体和个人不得强制公民信仰宗教或者不信仰宗教，不得歧视信仰宗教的公民和不信仰宗教的公民。</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国家保护正常的宗教活动。任何人不得利用宗教进行破坏社会秩序、损害公民身体健康、妨碍国家教育制度的活动。</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宗教团体和宗教事务不受外国势力的支配。</a:t>
            </a:r>
          </a:p>
        </p:txBody>
      </p:sp>
      <p:pic>
        <p:nvPicPr>
          <p:cNvPr id="58374" name="Picture 9" descr="Religion"/>
          <p:cNvPicPr>
            <a:picLocks noChangeAspect="1" noChangeArrowheads="1"/>
          </p:cNvPicPr>
          <p:nvPr/>
        </p:nvPicPr>
        <p:blipFill>
          <a:blip r:embed="rId2"/>
          <a:srcRect l="47267"/>
          <a:stretch>
            <a:fillRect/>
          </a:stretch>
        </p:blipFill>
        <p:spPr bwMode="auto">
          <a:xfrm>
            <a:off x="8591552" y="3429001"/>
            <a:ext cx="2595033" cy="2900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719667" y="908051"/>
            <a:ext cx="10081684" cy="936625"/>
          </a:xfrm>
          <a:prstGeom prst="rect">
            <a:avLst/>
          </a:prstGeom>
        </p:spPr>
        <p:txBody>
          <a:bodyPr/>
          <a:lstStyle/>
          <a:p>
            <a:pPr algn="l" eaLnBrk="1" hangingPunct="1"/>
            <a:r>
              <a:rPr lang="zh-CN" altLang="en-US" sz="3200" b="1" smtClean="0">
                <a:solidFill>
                  <a:srgbClr val="FF3300"/>
                </a:solidFill>
                <a:ea typeface="黑体" pitchFamily="49" charset="-122"/>
              </a:rPr>
              <a:t>讨论：共产党员为什么不能信仰宗教？</a:t>
            </a:r>
            <a:endParaRPr lang="zh-CN" altLang="en-US" sz="3200" smtClean="0">
              <a:solidFill>
                <a:schemeClr val="hlink"/>
              </a:solidFill>
              <a:ea typeface="黑体" pitchFamily="49" charset="-122"/>
            </a:endParaRPr>
          </a:p>
        </p:txBody>
      </p:sp>
      <p:sp>
        <p:nvSpPr>
          <p:cNvPr id="59396" name="Rectangle 8"/>
          <p:cNvSpPr>
            <a:spLocks noChangeArrowheads="1"/>
          </p:cNvSpPr>
          <p:nvPr/>
        </p:nvSpPr>
        <p:spPr bwMode="auto">
          <a:xfrm>
            <a:off x="1538654" y="1846384"/>
            <a:ext cx="9869041" cy="3416320"/>
          </a:xfrm>
          <a:prstGeom prst="rect">
            <a:avLst/>
          </a:prstGeom>
          <a:noFill/>
          <a:ln w="9525">
            <a:noFill/>
            <a:miter lim="800000"/>
            <a:headEnd/>
            <a:tailEnd/>
          </a:ln>
        </p:spPr>
        <p:txBody>
          <a:bodyPr wrap="square">
            <a:spAutoFit/>
          </a:bodyPr>
          <a:lstStyle/>
          <a:p>
            <a:pPr>
              <a:lnSpc>
                <a:spcPct val="150000"/>
              </a:lnSpc>
            </a:pPr>
            <a:r>
              <a:rPr lang="zh-CN" altLang="en-US" sz="2400" b="1" dirty="0"/>
              <a:t>  </a:t>
            </a:r>
            <a:r>
              <a:rPr lang="zh-CN" altLang="en-US" sz="2000" b="1" dirty="0">
                <a:latin typeface="楷体" panose="02010609060101010101" pitchFamily="49" charset="-122"/>
                <a:ea typeface="楷体" panose="02010609060101010101" pitchFamily="49" charset="-122"/>
              </a:rPr>
              <a:t>公民志愿加入中国共产党，表明他按照党章的规定立誓要坚持党的辩证唯物主义的无神论的世界观。党纪严于国法。“共产党员不得信仰宗教”，是中国共产党在中华人民共和国宪法规定的范围内对自己的党员提出的更高的要求。党的纪律是管党治党的尺子，是党员不可逾越的底线。既然选择加入共产党，那就不仅要严守国法，更要严守党纪。某些不愿意受党纪约束的人，退出党的组织仍然可以享有宪法赋予公民的信仰宗教的自由。因此，党组织对党员的要求同宪法关于公民权利的规定是一致的，不应该将它们对立起来。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AutoShape 3">
            <a:hlinkClick r:id="rId2" action="ppaction://hlinksldjump"/>
          </p:cNvPr>
          <p:cNvSpPr>
            <a:spLocks noChangeArrowheads="1"/>
          </p:cNvSpPr>
          <p:nvPr/>
        </p:nvSpPr>
        <p:spPr bwMode="auto">
          <a:xfrm>
            <a:off x="759395" y="775068"/>
            <a:ext cx="5103284" cy="760095"/>
          </a:xfrm>
          <a:prstGeom prst="plaque">
            <a:avLst>
              <a:gd name="adj" fmla="val 16667"/>
            </a:avLst>
          </a:prstGeom>
          <a:solidFill>
            <a:srgbClr val="FFCC99">
              <a:alpha val="50195"/>
            </a:srgbClr>
          </a:solidFill>
          <a:ln w="28575" algn="ctr">
            <a:solidFill>
              <a:srgbClr val="FF99CC"/>
            </a:solidFill>
            <a:miter lim="800000"/>
            <a:headEnd/>
            <a:tailEnd/>
          </a:ln>
        </p:spPr>
        <p:txBody>
          <a:bodyPr anchor="ctr">
            <a:spAutoFit/>
          </a:bodyPr>
          <a:lstStyle/>
          <a:p>
            <a:r>
              <a:rPr kumimoji="1" lang="en-US" altLang="zh-CN" sz="3200" b="1" dirty="0">
                <a:solidFill>
                  <a:srgbClr val="FF0000"/>
                </a:solidFill>
                <a:latin typeface="黑体" pitchFamily="49" charset="-122"/>
                <a:ea typeface="黑体" pitchFamily="49" charset="-122"/>
              </a:rPr>
              <a:t>4</a:t>
            </a:r>
            <a:r>
              <a:rPr kumimoji="1" lang="zh-CN" altLang="en-US" sz="3200" b="1" dirty="0">
                <a:solidFill>
                  <a:srgbClr val="FF0000"/>
                </a:solidFill>
                <a:latin typeface="黑体" pitchFamily="49" charset="-122"/>
                <a:ea typeface="黑体" pitchFamily="49" charset="-122"/>
              </a:rPr>
              <a:t>、人身自由权</a:t>
            </a:r>
          </a:p>
        </p:txBody>
      </p:sp>
      <p:sp>
        <p:nvSpPr>
          <p:cNvPr id="60419" name="AutoShape 4"/>
          <p:cNvSpPr>
            <a:spLocks/>
          </p:cNvSpPr>
          <p:nvPr/>
        </p:nvSpPr>
        <p:spPr bwMode="auto">
          <a:xfrm>
            <a:off x="5029199" y="1885948"/>
            <a:ext cx="764931" cy="3713678"/>
          </a:xfrm>
          <a:prstGeom prst="leftBrace">
            <a:avLst>
              <a:gd name="adj1" fmla="val 70905"/>
              <a:gd name="adj2" fmla="val 50000"/>
            </a:avLst>
          </a:prstGeom>
          <a:noFill/>
          <a:ln w="38100">
            <a:solidFill>
              <a:schemeClr val="tx1"/>
            </a:solidFill>
            <a:round/>
            <a:headEnd/>
            <a:tailEnd/>
          </a:ln>
        </p:spPr>
        <p:txBody>
          <a:bodyPr wrap="square" anchor="ctr">
            <a:spAutoFit/>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60420" name="AutoShape 5"/>
          <p:cNvSpPr>
            <a:spLocks noChangeArrowheads="1"/>
          </p:cNvSpPr>
          <p:nvPr/>
        </p:nvSpPr>
        <p:spPr bwMode="auto">
          <a:xfrm>
            <a:off x="1085851" y="3552825"/>
            <a:ext cx="3390900" cy="636588"/>
          </a:xfrm>
          <a:prstGeom prst="roundRect">
            <a:avLst>
              <a:gd name="adj" fmla="val 16667"/>
            </a:avLst>
          </a:prstGeom>
          <a:solidFill>
            <a:srgbClr val="FFCCFF"/>
          </a:solidFill>
          <a:ln w="38100">
            <a:solidFill>
              <a:schemeClr val="tx1"/>
            </a:solidFill>
            <a:round/>
            <a:headEnd/>
            <a:tailEnd/>
          </a:ln>
        </p:spPr>
        <p:txBody>
          <a:bodyPr anchor="ctr">
            <a:spAutoFit/>
          </a:bodyPr>
          <a:lstStyle/>
          <a:p>
            <a:pPr algn="ctr"/>
            <a:r>
              <a:rPr kumimoji="1" lang="zh-CN" altLang="en-US" sz="3000" b="1">
                <a:solidFill>
                  <a:srgbClr val="CC0099"/>
                </a:solidFill>
                <a:ea typeface="黑体" pitchFamily="49" charset="-122"/>
              </a:rPr>
              <a:t>人身自由权</a:t>
            </a:r>
          </a:p>
        </p:txBody>
      </p:sp>
      <p:sp>
        <p:nvSpPr>
          <p:cNvPr id="60421" name="AutoShape 6"/>
          <p:cNvSpPr>
            <a:spLocks noChangeArrowheads="1"/>
          </p:cNvSpPr>
          <p:nvPr/>
        </p:nvSpPr>
        <p:spPr bwMode="auto">
          <a:xfrm>
            <a:off x="6051551" y="1749425"/>
            <a:ext cx="4345516" cy="579438"/>
          </a:xfrm>
          <a:prstGeom prst="roundRect">
            <a:avLst>
              <a:gd name="adj" fmla="val 16667"/>
            </a:avLst>
          </a:prstGeom>
          <a:solidFill>
            <a:srgbClr val="003300"/>
          </a:solidFill>
          <a:ln w="38100">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人身自由</a:t>
            </a:r>
          </a:p>
        </p:txBody>
      </p:sp>
      <p:sp>
        <p:nvSpPr>
          <p:cNvPr id="60422" name="AutoShape 7"/>
          <p:cNvSpPr>
            <a:spLocks noChangeArrowheads="1"/>
          </p:cNvSpPr>
          <p:nvPr/>
        </p:nvSpPr>
        <p:spPr bwMode="auto">
          <a:xfrm>
            <a:off x="6051551" y="2638425"/>
            <a:ext cx="4345516" cy="579438"/>
          </a:xfrm>
          <a:prstGeom prst="roundRect">
            <a:avLst>
              <a:gd name="adj" fmla="val 16667"/>
            </a:avLst>
          </a:prstGeom>
          <a:solidFill>
            <a:srgbClr val="00330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人格尊严 </a:t>
            </a:r>
          </a:p>
        </p:txBody>
      </p:sp>
      <p:sp>
        <p:nvSpPr>
          <p:cNvPr id="60423" name="AutoShape 8"/>
          <p:cNvSpPr>
            <a:spLocks noChangeArrowheads="1"/>
          </p:cNvSpPr>
          <p:nvPr/>
        </p:nvSpPr>
        <p:spPr bwMode="auto">
          <a:xfrm>
            <a:off x="6038851" y="3586163"/>
            <a:ext cx="4358216" cy="579437"/>
          </a:xfrm>
          <a:prstGeom prst="roundRect">
            <a:avLst>
              <a:gd name="adj" fmla="val 16667"/>
            </a:avLst>
          </a:prstGeom>
          <a:solidFill>
            <a:srgbClr val="00330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住宅不受侵犯 </a:t>
            </a:r>
          </a:p>
        </p:txBody>
      </p:sp>
      <p:sp>
        <p:nvSpPr>
          <p:cNvPr id="60424" name="AutoShape 9"/>
          <p:cNvSpPr>
            <a:spLocks noChangeArrowheads="1"/>
          </p:cNvSpPr>
          <p:nvPr/>
        </p:nvSpPr>
        <p:spPr bwMode="auto">
          <a:xfrm>
            <a:off x="6051551" y="4454526"/>
            <a:ext cx="4345516" cy="1341644"/>
          </a:xfrm>
          <a:prstGeom prst="roundRect">
            <a:avLst>
              <a:gd name="adj" fmla="val 16667"/>
            </a:avLst>
          </a:prstGeom>
          <a:solidFill>
            <a:srgbClr val="003300"/>
          </a:solidFill>
          <a:ln w="38100" algn="ctr">
            <a:solidFill>
              <a:schemeClr val="tx1"/>
            </a:solidFill>
            <a:round/>
            <a:headEnd/>
            <a:tailEnd/>
          </a:ln>
        </p:spPr>
        <p:txBody>
          <a:bodyPr anchor="ctr">
            <a:spAutoFit/>
          </a:bodyPr>
          <a:lstStyle/>
          <a:p>
            <a:pPr algn="ctr">
              <a:lnSpc>
                <a:spcPct val="130000"/>
              </a:lnSpc>
            </a:pPr>
            <a:r>
              <a:rPr kumimoji="1" lang="zh-CN" altLang="en-US" sz="2800" b="1">
                <a:solidFill>
                  <a:schemeClr val="bg1"/>
                </a:solidFill>
                <a:ea typeface="黑体" pitchFamily="49" charset="-122"/>
              </a:rPr>
              <a:t>通信自由和通信秘密受法律的保护 </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body" idx="1"/>
          </p:nvPr>
        </p:nvSpPr>
        <p:spPr>
          <a:xfrm>
            <a:off x="1" y="1484314"/>
            <a:ext cx="11950700" cy="5373687"/>
          </a:xfrm>
        </p:spPr>
        <p:txBody>
          <a:bodyPr/>
          <a:lstStyle/>
          <a:p>
            <a:pPr eaLnBrk="1" hangingPunct="1">
              <a:buFontTx/>
              <a:buNone/>
            </a:pPr>
            <a:r>
              <a:rPr lang="en-US" altLang="zh-CN" b="1" smtClean="0">
                <a:latin typeface="黑体" pitchFamily="49" charset="-122"/>
                <a:ea typeface="黑体" pitchFamily="49" charset="-122"/>
              </a:rPr>
              <a:t>      </a:t>
            </a:r>
            <a:r>
              <a:rPr lang="en-US" altLang="zh-CN" b="1" smtClean="0">
                <a:latin typeface="楷体_GB2312" pitchFamily="49" charset="-122"/>
                <a:ea typeface="楷体_GB2312" pitchFamily="49" charset="-122"/>
              </a:rPr>
              <a:t>      </a:t>
            </a:r>
          </a:p>
        </p:txBody>
      </p:sp>
      <p:sp>
        <p:nvSpPr>
          <p:cNvPr id="61443" name="Rectangle 5"/>
          <p:cNvSpPr>
            <a:spLocks noChangeArrowheads="1"/>
          </p:cNvSpPr>
          <p:nvPr/>
        </p:nvSpPr>
        <p:spPr bwMode="auto">
          <a:xfrm>
            <a:off x="527052" y="1341438"/>
            <a:ext cx="6913033" cy="4176712"/>
          </a:xfrm>
          <a:prstGeom prst="rect">
            <a:avLst/>
          </a:prstGeom>
          <a:noFill/>
          <a:ln w="9525">
            <a:noFill/>
            <a:miter lim="800000"/>
            <a:headEnd/>
            <a:tailEnd/>
          </a:ln>
        </p:spPr>
        <p:txBody>
          <a:bodyPr/>
          <a:lstStyle/>
          <a:p>
            <a:pPr marL="342900" indent="-342900">
              <a:lnSpc>
                <a:spcPct val="150000"/>
              </a:lnSpc>
              <a:spcBef>
                <a:spcPct val="20000"/>
              </a:spcBef>
              <a:buFontTx/>
              <a:buChar char="•"/>
            </a:pPr>
            <a:r>
              <a:rPr lang="zh-CN" altLang="en-US" sz="2800" b="1" dirty="0">
                <a:latin typeface="楷体" panose="02010609060101010101" pitchFamily="49" charset="-122"/>
                <a:ea typeface="楷体" panose="02010609060101010101" pitchFamily="49" charset="-122"/>
              </a:rPr>
              <a:t>任何公民，非经人民检察院批准或者决定或者人民法院决定，并由公安机关执行，不受逮捕。禁止非法拘禁和以其他方法非法剥夺或者限制公民的人身自由，禁止非法搜查公民的身体。</a:t>
            </a:r>
          </a:p>
        </p:txBody>
      </p:sp>
      <p:pic>
        <p:nvPicPr>
          <p:cNvPr id="61444" name="Picture 6">
            <a:hlinkClick r:id="rId2"/>
          </p:cNvPr>
          <p:cNvPicPr>
            <a:picLocks noChangeAspect="1" noChangeArrowheads="1"/>
          </p:cNvPicPr>
          <p:nvPr/>
        </p:nvPicPr>
        <p:blipFill>
          <a:blip r:embed="rId3"/>
          <a:srcRect/>
          <a:stretch>
            <a:fillRect/>
          </a:stretch>
        </p:blipFill>
        <p:spPr bwMode="auto">
          <a:xfrm>
            <a:off x="8113185" y="1773238"/>
            <a:ext cx="2880783"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a:xfrm>
            <a:off x="1200151" y="1196975"/>
            <a:ext cx="8447616" cy="1143000"/>
          </a:xfrm>
          <a:noFill/>
        </p:spPr>
        <p:txBody>
          <a:bodyPr/>
          <a:lstStyle/>
          <a:p>
            <a:pPr algn="l" eaLnBrk="1" hangingPunct="1"/>
            <a:r>
              <a:rPr lang="en-US" altLang="zh-CN" sz="3200" b="1" dirty="0" smtClean="0">
                <a:solidFill>
                  <a:srgbClr val="FF3300"/>
                </a:solidFill>
                <a:ea typeface="黑体" pitchFamily="49" charset="-122"/>
              </a:rPr>
              <a:t>5</a:t>
            </a:r>
            <a:r>
              <a:rPr lang="zh-CN" altLang="en-US" sz="3200" b="1" dirty="0" smtClean="0">
                <a:solidFill>
                  <a:srgbClr val="FF3300"/>
                </a:solidFill>
                <a:ea typeface="黑体" pitchFamily="49" charset="-122"/>
              </a:rPr>
              <a:t>、批评、建议、申诉、控告、</a:t>
            </a:r>
            <a:br>
              <a:rPr lang="zh-CN" altLang="en-US" sz="3200" b="1" dirty="0" smtClean="0">
                <a:solidFill>
                  <a:srgbClr val="FF3300"/>
                </a:solidFill>
                <a:ea typeface="黑体" pitchFamily="49" charset="-122"/>
              </a:rPr>
            </a:br>
            <a:r>
              <a:rPr lang="zh-CN" altLang="en-US" sz="3200" b="1" dirty="0" smtClean="0">
                <a:solidFill>
                  <a:srgbClr val="FF3300"/>
                </a:solidFill>
                <a:ea typeface="黑体" pitchFamily="49" charset="-122"/>
              </a:rPr>
              <a:t>检举权和取得国家赔偿权</a:t>
            </a:r>
          </a:p>
        </p:txBody>
      </p:sp>
      <p:sp>
        <p:nvSpPr>
          <p:cNvPr id="62467" name="Rectangle 7"/>
          <p:cNvSpPr>
            <a:spLocks noChangeArrowheads="1"/>
          </p:cNvSpPr>
          <p:nvPr/>
        </p:nvSpPr>
        <p:spPr bwMode="auto">
          <a:xfrm>
            <a:off x="814917" y="2708275"/>
            <a:ext cx="6527800" cy="3600450"/>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我国宪法规定，公民对于任何国家机关和国家工作人员，有提出批评和建议的权利；</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对于任何国家机关和国家工作人员的违法失职行为，有向有关国家机关提出申诉、控告或者检举的权利，但是不得捏造或者歪曲事实进行诬告陷害。</a:t>
            </a:r>
          </a:p>
          <a:p>
            <a:pPr marL="342900" indent="-342900">
              <a:lnSpc>
                <a:spcPct val="90000"/>
              </a:lnSpc>
              <a:spcBef>
                <a:spcPct val="20000"/>
              </a:spcBef>
              <a:buFontTx/>
              <a:buChar char="•"/>
            </a:pPr>
            <a:endParaRPr lang="zh-CN" altLang="en-US" sz="2000" b="1" dirty="0">
              <a:latin typeface="楷体" panose="02010609060101010101" pitchFamily="49" charset="-122"/>
              <a:ea typeface="楷体" panose="02010609060101010101" pitchFamily="49" charset="-122"/>
            </a:endParaRPr>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由于国家机关和国家工作人员侵犯公民权利而受到损失的人，有依照法律规定取得赔偿的权利</a:t>
            </a:r>
          </a:p>
        </p:txBody>
      </p:sp>
      <p:pic>
        <p:nvPicPr>
          <p:cNvPr id="62469" name="Picture 14" descr="01300000178518122322252925064_s"/>
          <p:cNvPicPr>
            <a:picLocks noChangeAspect="1" noChangeArrowheads="1"/>
          </p:cNvPicPr>
          <p:nvPr/>
        </p:nvPicPr>
        <p:blipFill>
          <a:blip r:embed="rId2"/>
          <a:srcRect t="2499" b="4279"/>
          <a:stretch>
            <a:fillRect/>
          </a:stretch>
        </p:blipFill>
        <p:spPr bwMode="auto">
          <a:xfrm>
            <a:off x="8303684" y="2565401"/>
            <a:ext cx="3073400" cy="35290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1287923" y="1575426"/>
            <a:ext cx="4535487" cy="3959225"/>
          </a:xfrm>
        </p:spPr>
        <p:txBody>
          <a:bodyPr/>
          <a:lstStyle/>
          <a:p>
            <a:pPr eaLnBrk="1" hangingPunct="1"/>
            <a:r>
              <a:rPr lang="zh-CN" altLang="en-US" sz="2400" b="1" dirty="0">
                <a:latin typeface="楷体" panose="02010609060101010101" pitchFamily="49" charset="-122"/>
                <a:ea typeface="楷体" panose="02010609060101010101" pitchFamily="49" charset="-122"/>
              </a:rPr>
              <a:t>从人类政治演变的角度而言，宪法是人类政治文明发展的产物。近代宪法的产生是古代政治文明向近现代政治文明转变过程中最重要的成果，是人类漫长的政治实践过程中的经验总结和智慧结晶。</a:t>
            </a:r>
            <a:endParaRPr lang="en-US" altLang="zh-CN" sz="2400" b="1" dirty="0">
              <a:latin typeface="楷体" panose="02010609060101010101" pitchFamily="49" charset="-122"/>
              <a:ea typeface="楷体" panose="02010609060101010101" pitchFamily="49" charset="-122"/>
            </a:endParaRPr>
          </a:p>
          <a:p>
            <a:pPr eaLnBrk="1" hangingPunct="1"/>
            <a:endParaRPr lang="zh-CN" altLang="en-US" sz="2400" b="1" dirty="0">
              <a:latin typeface="楷体" panose="02010609060101010101" pitchFamily="49" charset="-122"/>
              <a:ea typeface="楷体" panose="02010609060101010101" pitchFamily="49" charset="-122"/>
            </a:endParaRPr>
          </a:p>
          <a:p>
            <a:pPr eaLnBrk="1" hangingPunct="1"/>
            <a:r>
              <a:rPr lang="zh-CN" altLang="en-US" sz="2400" b="1" dirty="0">
                <a:latin typeface="楷体" panose="02010609060101010101" pitchFamily="49" charset="-122"/>
                <a:ea typeface="楷体" panose="02010609060101010101" pitchFamily="49" charset="-122"/>
              </a:rPr>
              <a:t>宪法作为国家根本法，是资产阶级革命胜利的产物。</a:t>
            </a:r>
          </a:p>
          <a:p>
            <a:pPr eaLnBrk="1" hangingPunct="1"/>
            <a:endParaRPr lang="zh-CN" altLang="en-US" b="1" dirty="0">
              <a:ea typeface="楷体_GB2312" pitchFamily="49" charset="-122"/>
            </a:endParaRPr>
          </a:p>
          <a:p>
            <a:pPr eaLnBrk="1" hangingPunct="1"/>
            <a:endParaRPr lang="en-US" altLang="zh-CN" b="1" dirty="0"/>
          </a:p>
        </p:txBody>
      </p:sp>
      <p:pic>
        <p:nvPicPr>
          <p:cNvPr id="6149" name="Picture 8" descr="b25d99016cd5b5c5277fb5d7">
            <a:hlinkClick r:id="rId2"/>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378700" y="2111757"/>
            <a:ext cx="2592388" cy="2808288"/>
          </a:xfrm>
          <a:prstGeom prst="rect">
            <a:avLst/>
          </a:prstGeom>
          <a:noFill/>
          <a:ln>
            <a:noFill/>
          </a:ln>
          <a:effectLst>
            <a:softEdge rad="2286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0" name="Rectangle 9"/>
          <p:cNvSpPr>
            <a:spLocks noChangeArrowheads="1"/>
          </p:cNvSpPr>
          <p:nvPr/>
        </p:nvSpPr>
        <p:spPr bwMode="auto">
          <a:xfrm>
            <a:off x="7189788" y="5177220"/>
            <a:ext cx="2970212" cy="893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algn="ctr" eaLnBrk="1" hangingPunct="1"/>
            <a:r>
              <a:rPr lang="en-US" altLang="zh-CN" sz="2000" b="1" dirty="0">
                <a:solidFill>
                  <a:srgbClr val="009900"/>
                </a:solidFill>
                <a:latin typeface="楷体" panose="02010609060101010101" pitchFamily="49" charset="-122"/>
                <a:ea typeface="楷体" panose="02010609060101010101" pitchFamily="49" charset="-122"/>
              </a:rPr>
              <a:t>1789</a:t>
            </a:r>
            <a:r>
              <a:rPr lang="zh-CN" altLang="en-US" sz="2000" b="1" dirty="0">
                <a:solidFill>
                  <a:srgbClr val="009900"/>
                </a:solidFill>
                <a:latin typeface="楷体" panose="02010609060101010101" pitchFamily="49" charset="-122"/>
                <a:ea typeface="楷体" panose="02010609060101010101" pitchFamily="49" charset="-122"/>
              </a:rPr>
              <a:t>年</a:t>
            </a:r>
            <a:r>
              <a:rPr lang="en-US" altLang="zh-CN" sz="2000" b="1" dirty="0">
                <a:solidFill>
                  <a:srgbClr val="009900"/>
                </a:solidFill>
                <a:latin typeface="楷体" panose="02010609060101010101" pitchFamily="49" charset="-122"/>
                <a:ea typeface="楷体" panose="02010609060101010101" pitchFamily="49" charset="-122"/>
              </a:rPr>
              <a:t>7</a:t>
            </a:r>
            <a:r>
              <a:rPr lang="zh-CN" altLang="en-US" sz="2000" b="1" dirty="0">
                <a:solidFill>
                  <a:srgbClr val="009900"/>
                </a:solidFill>
                <a:latin typeface="楷体" panose="02010609060101010101" pitchFamily="49" charset="-122"/>
                <a:ea typeface="楷体" panose="02010609060101010101" pitchFamily="49" charset="-122"/>
              </a:rPr>
              <a:t>月</a:t>
            </a:r>
            <a:r>
              <a:rPr lang="en-US" altLang="zh-CN" sz="2000" b="1" dirty="0">
                <a:solidFill>
                  <a:srgbClr val="009900"/>
                </a:solidFill>
                <a:latin typeface="楷体" panose="02010609060101010101" pitchFamily="49" charset="-122"/>
                <a:ea typeface="楷体" panose="02010609060101010101" pitchFamily="49" charset="-122"/>
              </a:rPr>
              <a:t>14</a:t>
            </a:r>
            <a:r>
              <a:rPr lang="zh-CN" altLang="en-US" sz="2000" b="1" dirty="0">
                <a:solidFill>
                  <a:srgbClr val="009900"/>
                </a:solidFill>
                <a:latin typeface="楷体" panose="02010609060101010101" pitchFamily="49" charset="-122"/>
                <a:ea typeface="楷体" panose="02010609060101010101" pitchFamily="49" charset="-122"/>
              </a:rPr>
              <a:t>日</a:t>
            </a:r>
          </a:p>
          <a:p>
            <a:pPr algn="ctr" eaLnBrk="1" hangingPunct="1"/>
            <a:r>
              <a:rPr lang="zh-CN" altLang="en-US" sz="2000" b="1" dirty="0">
                <a:solidFill>
                  <a:srgbClr val="009900"/>
                </a:solidFill>
                <a:latin typeface="楷体" panose="02010609060101010101" pitchFamily="49" charset="-122"/>
                <a:ea typeface="楷体" panose="02010609060101010101" pitchFamily="49" charset="-122"/>
              </a:rPr>
              <a:t>巴黎人民攻占巴士底狱</a:t>
            </a:r>
            <a:r>
              <a:rPr lang="zh-CN" altLang="en-US" dirty="0">
                <a:latin typeface="楷体" panose="02010609060101010101" pitchFamily="49" charset="-122"/>
                <a:ea typeface="楷体" panose="02010609060101010101" pitchFamily="49" charset="-122"/>
              </a:rPr>
              <a:t> </a:t>
            </a:r>
          </a:p>
        </p:txBody>
      </p:sp>
    </p:spTree>
    <p:extLst>
      <p:ext uri="{BB962C8B-B14F-4D97-AF65-F5344CB8AC3E}">
        <p14:creationId xmlns="" xmlns:p14="http://schemas.microsoft.com/office/powerpoint/2010/main" val="5624194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1488018" y="981075"/>
            <a:ext cx="2544233" cy="503238"/>
          </a:xfrm>
        </p:spPr>
        <p:txBody>
          <a:bodyPr/>
          <a:lstStyle/>
          <a:p>
            <a:pPr eaLnBrk="1" hangingPunct="1">
              <a:lnSpc>
                <a:spcPct val="80000"/>
              </a:lnSpc>
              <a:buFontTx/>
              <a:buNone/>
            </a:pPr>
            <a:r>
              <a:rPr lang="zh-CN" altLang="en-US" b="1" smtClean="0">
                <a:solidFill>
                  <a:srgbClr val="FF3300"/>
                </a:solidFill>
                <a:latin typeface="黑体" pitchFamily="49" charset="-122"/>
                <a:ea typeface="黑体" pitchFamily="49" charset="-122"/>
              </a:rPr>
              <a:t>佘祥林案</a:t>
            </a:r>
          </a:p>
          <a:p>
            <a:pPr eaLnBrk="1" hangingPunct="1">
              <a:lnSpc>
                <a:spcPct val="80000"/>
              </a:lnSpc>
              <a:buFontTx/>
              <a:buNone/>
            </a:pPr>
            <a:endParaRPr lang="zh-CN" altLang="en-US" sz="2800" b="1" smtClean="0">
              <a:latin typeface="楷体_GB2312" pitchFamily="49" charset="-122"/>
              <a:ea typeface="楷体_GB2312" pitchFamily="49" charset="-122"/>
            </a:endParaRPr>
          </a:p>
          <a:p>
            <a:pPr eaLnBrk="1" hangingPunct="1">
              <a:lnSpc>
                <a:spcPct val="80000"/>
              </a:lnSpc>
              <a:buFontTx/>
              <a:buNone/>
            </a:pPr>
            <a:endParaRPr lang="en-US" altLang="zh-CN" sz="2800" b="1" smtClean="0">
              <a:latin typeface="楷体_GB2312" pitchFamily="49" charset="-122"/>
              <a:ea typeface="楷体_GB2312" pitchFamily="49" charset="-122"/>
            </a:endParaRPr>
          </a:p>
        </p:txBody>
      </p:sp>
      <p:sp>
        <p:nvSpPr>
          <p:cNvPr id="63492" name="Rectangle 4"/>
          <p:cNvSpPr>
            <a:spLocks noChangeArrowheads="1"/>
          </p:cNvSpPr>
          <p:nvPr/>
        </p:nvSpPr>
        <p:spPr bwMode="auto">
          <a:xfrm>
            <a:off x="1007533" y="1404939"/>
            <a:ext cx="6096000" cy="369332"/>
          </a:xfrm>
          <a:prstGeom prst="rect">
            <a:avLst/>
          </a:prstGeom>
          <a:noFill/>
          <a:ln w="9525">
            <a:noFill/>
            <a:miter lim="800000"/>
            <a:headEnd/>
            <a:tailEnd/>
          </a:ln>
        </p:spPr>
        <p:txBody>
          <a:bodyPr>
            <a:spAutoFit/>
          </a:bodyPr>
          <a:lstStyle/>
          <a:p>
            <a:r>
              <a:rPr lang="en-US" altLang="zh-CN"/>
              <a:t> </a:t>
            </a:r>
            <a:endParaRPr lang="en-US" altLang="zh-CN" b="1"/>
          </a:p>
        </p:txBody>
      </p:sp>
      <p:sp>
        <p:nvSpPr>
          <p:cNvPr id="63493" name="Rectangle 5"/>
          <p:cNvSpPr>
            <a:spLocks noChangeArrowheads="1"/>
          </p:cNvSpPr>
          <p:nvPr/>
        </p:nvSpPr>
        <p:spPr bwMode="auto">
          <a:xfrm>
            <a:off x="624417" y="1844676"/>
            <a:ext cx="7874000" cy="5013325"/>
          </a:xfrm>
          <a:prstGeom prst="rect">
            <a:avLst/>
          </a:prstGeom>
          <a:noFill/>
          <a:ln w="9525">
            <a:noFill/>
            <a:miter lim="800000"/>
            <a:headEnd/>
            <a:tailEnd/>
          </a:ln>
        </p:spPr>
        <p:txBody>
          <a:bodyPr/>
          <a:lstStyle/>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1993</a:t>
            </a:r>
            <a:r>
              <a:rPr lang="zh-CN" altLang="en-US" sz="2000" b="1" dirty="0">
                <a:latin typeface="楷体" panose="02010609060101010101" pitchFamily="49" charset="-122"/>
                <a:ea typeface="楷体" panose="02010609060101010101" pitchFamily="49" charset="-122"/>
              </a:rPr>
              <a:t>年佘祥林妻子张在玉离家出走。</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1994</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月，京山县吕冲村水库发现一具无名女尸。县公安局认为死者为张在玉，其丈夫佘祥林有故意杀人嫌疑。</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1994</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8</a:t>
            </a:r>
            <a:r>
              <a:rPr lang="zh-CN" altLang="en-US" sz="2000" b="1" dirty="0">
                <a:latin typeface="楷体" panose="02010609060101010101" pitchFamily="49" charset="-122"/>
                <a:ea typeface="楷体" panose="02010609060101010101" pitchFamily="49" charset="-122"/>
              </a:rPr>
              <a:t>月，原荆州地区检察分院以佘祥林犯故意杀人罪对其提起公诉。</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1994</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10</a:t>
            </a:r>
            <a:r>
              <a:rPr lang="zh-CN" altLang="en-US" sz="2000" b="1" dirty="0">
                <a:latin typeface="楷体" panose="02010609060101010101" pitchFamily="49" charset="-122"/>
                <a:ea typeface="楷体" panose="02010609060101010101" pitchFamily="49" charset="-122"/>
              </a:rPr>
              <a:t>月，原荆州地区中级人民法院做出一审判决，认定佘祥林犯故意杀人罪，判处死刑，剥夺政治权利终身。</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月，该案上诉至湖北省高院，该院做出刑事裁定，撤销一审判决，发回重审。</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1998</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6</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15</a:t>
            </a:r>
            <a:r>
              <a:rPr lang="zh-CN" altLang="en-US" sz="2000" b="1" dirty="0">
                <a:latin typeface="楷体" panose="02010609060101010101" pitchFamily="49" charset="-122"/>
                <a:ea typeface="楷体" panose="02010609060101010101" pitchFamily="49" charset="-122"/>
              </a:rPr>
              <a:t>日，京山县法院以故意杀人罪判处佘祥林有期徒刑</a:t>
            </a:r>
            <a:r>
              <a:rPr lang="en-US" altLang="zh-CN" sz="2000" b="1" dirty="0">
                <a:latin typeface="楷体" panose="02010609060101010101" pitchFamily="49" charset="-122"/>
                <a:ea typeface="楷体" panose="02010609060101010101" pitchFamily="49" charset="-122"/>
              </a:rPr>
              <a:t>15</a:t>
            </a:r>
            <a:r>
              <a:rPr lang="zh-CN" altLang="en-US" sz="2000" b="1" dirty="0">
                <a:latin typeface="楷体" panose="02010609060101010101" pitchFamily="49" charset="-122"/>
                <a:ea typeface="楷体" panose="02010609060101010101" pitchFamily="49" charset="-122"/>
              </a:rPr>
              <a:t>年，剥夺政治权利</a:t>
            </a:r>
            <a:r>
              <a:rPr lang="en-US" altLang="zh-CN" sz="2000" b="1" dirty="0">
                <a:latin typeface="楷体" panose="02010609060101010101" pitchFamily="49" charset="-122"/>
                <a:ea typeface="楷体" panose="02010609060101010101" pitchFamily="49" charset="-122"/>
              </a:rPr>
              <a:t>5</a:t>
            </a:r>
            <a:r>
              <a:rPr lang="zh-CN" altLang="en-US" sz="2000" b="1" dirty="0">
                <a:latin typeface="楷体" panose="02010609060101010101" pitchFamily="49" charset="-122"/>
                <a:ea typeface="楷体" panose="02010609060101010101" pitchFamily="49" charset="-122"/>
              </a:rPr>
              <a:t>年。</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2005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月，张在玉回到家中。</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月，佘祥林被取保候审，至此，佘祥林被羁押了</a:t>
            </a:r>
            <a:r>
              <a:rPr lang="en-US" altLang="zh-CN" sz="2000" b="1" dirty="0">
                <a:latin typeface="楷体" panose="02010609060101010101" pitchFamily="49" charset="-122"/>
                <a:ea typeface="楷体" panose="02010609060101010101" pitchFamily="49" charset="-122"/>
              </a:rPr>
              <a:t>3995</a:t>
            </a:r>
            <a:r>
              <a:rPr lang="zh-CN" altLang="en-US" sz="2000" b="1" dirty="0">
                <a:latin typeface="楷体" panose="02010609060101010101" pitchFamily="49" charset="-122"/>
                <a:ea typeface="楷体" panose="02010609060101010101" pitchFamily="49" charset="-122"/>
              </a:rPr>
              <a:t>天。</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2005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4</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13</a:t>
            </a:r>
            <a:r>
              <a:rPr lang="zh-CN" altLang="en-US" sz="2000" b="1" dirty="0">
                <a:latin typeface="楷体" panose="02010609060101010101" pitchFamily="49" charset="-122"/>
                <a:ea typeface="楷体" panose="02010609060101010101" pitchFamily="49" charset="-122"/>
              </a:rPr>
              <a:t>日上午，佘祥林案在京山县人民法院重审，佘祥林无罪释放。</a:t>
            </a:r>
          </a:p>
          <a:p>
            <a:pPr marL="342900" indent="-342900">
              <a:lnSpc>
                <a:spcPct val="70000"/>
              </a:lnSpc>
              <a:spcBef>
                <a:spcPct val="20000"/>
              </a:spcBef>
              <a:buFontTx/>
              <a:buChar char="•"/>
            </a:pPr>
            <a:r>
              <a:rPr lang="en-US" altLang="zh-CN" sz="2000" b="1" dirty="0">
                <a:latin typeface="楷体" panose="02010609060101010101" pitchFamily="49" charset="-122"/>
                <a:ea typeface="楷体" panose="02010609060101010101" pitchFamily="49" charset="-122"/>
              </a:rPr>
              <a:t>2005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10</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27</a:t>
            </a:r>
            <a:r>
              <a:rPr lang="zh-CN" altLang="en-US" sz="2000" b="1" dirty="0">
                <a:latin typeface="楷体" panose="02010609060101010101" pitchFamily="49" charset="-122"/>
                <a:ea typeface="楷体" panose="02010609060101010101" pitchFamily="49" charset="-122"/>
              </a:rPr>
              <a:t>日，佘祥林及其家人与湖北省京山县公安局签订了国家赔偿协议书，共获国家赔偿</a:t>
            </a:r>
            <a:r>
              <a:rPr lang="en-US" altLang="zh-CN" sz="2000" b="1" dirty="0">
                <a:solidFill>
                  <a:srgbClr val="FF0000"/>
                </a:solidFill>
                <a:latin typeface="楷体" panose="02010609060101010101" pitchFamily="49" charset="-122"/>
                <a:ea typeface="楷体" panose="02010609060101010101" pitchFamily="49" charset="-122"/>
              </a:rPr>
              <a:t>45</a:t>
            </a:r>
            <a:r>
              <a:rPr lang="zh-CN" altLang="en-US" sz="2000" b="1" dirty="0">
                <a:latin typeface="楷体" panose="02010609060101010101" pitchFamily="49" charset="-122"/>
                <a:ea typeface="楷体" panose="02010609060101010101" pitchFamily="49" charset="-122"/>
              </a:rPr>
              <a:t>万元。</a:t>
            </a:r>
          </a:p>
          <a:p>
            <a:pPr marL="342900" indent="-342900">
              <a:lnSpc>
                <a:spcPct val="70000"/>
              </a:lnSpc>
              <a:spcBef>
                <a:spcPct val="20000"/>
              </a:spcBef>
            </a:pPr>
            <a:endParaRPr lang="zh-CN" altLang="en-US" sz="2000" b="1" dirty="0">
              <a:latin typeface="楷体" panose="02010609060101010101" pitchFamily="49" charset="-122"/>
              <a:ea typeface="楷体" panose="02010609060101010101" pitchFamily="49" charset="-122"/>
            </a:endParaRPr>
          </a:p>
          <a:p>
            <a:pPr marL="342900" indent="-342900">
              <a:lnSpc>
                <a:spcPct val="70000"/>
              </a:lnSpc>
              <a:spcBef>
                <a:spcPct val="20000"/>
              </a:spcBef>
              <a:buFontTx/>
              <a:buChar char="•"/>
            </a:pPr>
            <a:endParaRPr lang="zh-CN" altLang="en-US" sz="2000" b="1" dirty="0"/>
          </a:p>
          <a:p>
            <a:pPr marL="342900" indent="-342900">
              <a:lnSpc>
                <a:spcPct val="70000"/>
              </a:lnSpc>
              <a:spcBef>
                <a:spcPct val="20000"/>
              </a:spcBef>
            </a:pPr>
            <a:endParaRPr lang="en-US" altLang="zh-CN" sz="2000" b="1" dirty="0"/>
          </a:p>
        </p:txBody>
      </p:sp>
      <p:pic>
        <p:nvPicPr>
          <p:cNvPr id="63494" name="Picture 6" descr="xinsrc_5404021311047643265341">
            <a:hlinkClick r:id="rId2" action="ppaction://hlinkfile"/>
          </p:cNvPr>
          <p:cNvPicPr>
            <a:picLocks noChangeAspect="1" noChangeArrowheads="1"/>
          </p:cNvPicPr>
          <p:nvPr/>
        </p:nvPicPr>
        <p:blipFill>
          <a:blip r:embed="rId3"/>
          <a:srcRect/>
          <a:stretch>
            <a:fillRect/>
          </a:stretch>
        </p:blipFill>
        <p:spPr bwMode="auto">
          <a:xfrm>
            <a:off x="8976784" y="2205039"/>
            <a:ext cx="2590800" cy="2649537"/>
          </a:xfrm>
          <a:prstGeom prst="rect">
            <a:avLst/>
          </a:prstGeom>
          <a:noFill/>
          <a:ln w="9525">
            <a:noFill/>
            <a:miter lim="800000"/>
            <a:headEnd/>
            <a:tailEnd/>
          </a:ln>
        </p:spPr>
      </p:pic>
      <p:sp>
        <p:nvSpPr>
          <p:cNvPr id="246791" name="Rectangle 7"/>
          <p:cNvSpPr>
            <a:spLocks noChangeArrowheads="1"/>
          </p:cNvSpPr>
          <p:nvPr/>
        </p:nvSpPr>
        <p:spPr bwMode="auto">
          <a:xfrm>
            <a:off x="8879418" y="5157789"/>
            <a:ext cx="2880783" cy="1190625"/>
          </a:xfrm>
          <a:prstGeom prst="rect">
            <a:avLst/>
          </a:prstGeom>
          <a:noFill/>
          <a:ln w="9525">
            <a:noFill/>
            <a:miter lim="800000"/>
            <a:headEnd/>
            <a:tailEnd/>
          </a:ln>
          <a:effectLst/>
        </p:spPr>
        <p:txBody>
          <a:bodyPr>
            <a:spAutoFit/>
          </a:bodyPr>
          <a:lstStyle/>
          <a:p>
            <a:pPr>
              <a:defRPr/>
            </a:pPr>
            <a:r>
              <a:rPr lang="en-US" altLang="zh-CN" sz="1800" b="1">
                <a:solidFill>
                  <a:srgbClr val="009900"/>
                </a:solidFill>
                <a:effectLst>
                  <a:outerShdw blurRad="38100" dist="38100" dir="2700000" algn="tl">
                    <a:srgbClr val="C0C0C0"/>
                  </a:outerShdw>
                </a:effectLst>
                <a:latin typeface="楷体_GB2312" pitchFamily="49" charset="-122"/>
              </a:rPr>
              <a:t>2005</a:t>
            </a:r>
            <a:r>
              <a:rPr lang="zh-CN" altLang="en-US" sz="1800" b="1">
                <a:solidFill>
                  <a:srgbClr val="009900"/>
                </a:solidFill>
                <a:effectLst>
                  <a:outerShdw blurRad="38100" dist="38100" dir="2700000" algn="tl">
                    <a:srgbClr val="C0C0C0"/>
                  </a:outerShdw>
                </a:effectLst>
                <a:latin typeface="楷体_GB2312" pitchFamily="49" charset="-122"/>
              </a:rPr>
              <a:t>年</a:t>
            </a:r>
            <a:r>
              <a:rPr lang="en-US" altLang="zh-CN" sz="1800" b="1">
                <a:solidFill>
                  <a:srgbClr val="009900"/>
                </a:solidFill>
                <a:effectLst>
                  <a:outerShdw blurRad="38100" dist="38100" dir="2700000" algn="tl">
                    <a:srgbClr val="C0C0C0"/>
                  </a:outerShdw>
                </a:effectLst>
                <a:latin typeface="楷体_GB2312" pitchFamily="49" charset="-122"/>
              </a:rPr>
              <a:t>4</a:t>
            </a:r>
            <a:r>
              <a:rPr lang="zh-CN" altLang="en-US" sz="1800" b="1">
                <a:solidFill>
                  <a:srgbClr val="009900"/>
                </a:solidFill>
                <a:effectLst>
                  <a:outerShdw blurRad="38100" dist="38100" dir="2700000" algn="tl">
                    <a:srgbClr val="C0C0C0"/>
                  </a:outerShdw>
                </a:effectLst>
                <a:latin typeface="楷体_GB2312" pitchFamily="49" charset="-122"/>
              </a:rPr>
              <a:t>月</a:t>
            </a:r>
          </a:p>
          <a:p>
            <a:pPr>
              <a:defRPr/>
            </a:pPr>
            <a:r>
              <a:rPr lang="zh-CN" altLang="en-US" sz="1800" b="1">
                <a:solidFill>
                  <a:srgbClr val="009900"/>
                </a:solidFill>
                <a:effectLst>
                  <a:outerShdw blurRad="38100" dist="38100" dir="2700000" algn="tl">
                    <a:srgbClr val="C0C0C0"/>
                  </a:outerShdw>
                </a:effectLst>
                <a:latin typeface="楷体_GB2312" pitchFamily="49" charset="-122"/>
              </a:rPr>
              <a:t>湖北沙洋监狱 </a:t>
            </a:r>
          </a:p>
          <a:p>
            <a:pPr>
              <a:defRPr/>
            </a:pPr>
            <a:r>
              <a:rPr lang="zh-CN" altLang="en-US" sz="1800" b="1">
                <a:solidFill>
                  <a:srgbClr val="009900"/>
                </a:solidFill>
                <a:effectLst>
                  <a:outerShdw blurRad="38100" dist="38100" dir="2700000" algn="tl">
                    <a:srgbClr val="C0C0C0"/>
                  </a:outerShdw>
                </a:effectLst>
                <a:latin typeface="楷体_GB2312" pitchFamily="49" charset="-122"/>
              </a:rPr>
              <a:t>佘祥林被释放当日</a:t>
            </a:r>
          </a:p>
          <a:p>
            <a:pPr>
              <a:defRPr/>
            </a:pPr>
            <a:r>
              <a:rPr lang="zh-CN" altLang="en-US" sz="1800" b="1">
                <a:solidFill>
                  <a:srgbClr val="009900"/>
                </a:solidFill>
                <a:effectLst>
                  <a:outerShdw blurRad="38100" dist="38100" dir="2700000" algn="tl">
                    <a:srgbClr val="C0C0C0"/>
                  </a:outerShdw>
                </a:effectLst>
                <a:latin typeface="楷体_GB2312" pitchFamily="49" charset="-122"/>
              </a:rPr>
              <a:t>跑回宿舍取行李</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1637487" y="849191"/>
            <a:ext cx="3400505" cy="503238"/>
          </a:xfrm>
        </p:spPr>
        <p:txBody>
          <a:bodyPr/>
          <a:lstStyle/>
          <a:p>
            <a:pPr eaLnBrk="1" hangingPunct="1">
              <a:lnSpc>
                <a:spcPct val="80000"/>
              </a:lnSpc>
              <a:buFontTx/>
              <a:buNone/>
            </a:pPr>
            <a:r>
              <a:rPr lang="zh-CN" altLang="en-US" sz="2400" b="1" dirty="0" smtClean="0">
                <a:solidFill>
                  <a:srgbClr val="FF3300"/>
                </a:solidFill>
                <a:latin typeface="黑体" pitchFamily="49" charset="-122"/>
                <a:ea typeface="黑体" pitchFamily="49" charset="-122"/>
              </a:rPr>
              <a:t>呼格吉勒图案件</a:t>
            </a:r>
          </a:p>
          <a:p>
            <a:pPr eaLnBrk="1" hangingPunct="1">
              <a:lnSpc>
                <a:spcPct val="80000"/>
              </a:lnSpc>
              <a:buFontTx/>
              <a:buNone/>
            </a:pPr>
            <a:endParaRPr lang="zh-CN" altLang="en-US" sz="2800" b="1" dirty="0" smtClean="0">
              <a:latin typeface="楷体_GB2312" pitchFamily="49" charset="-122"/>
              <a:ea typeface="楷体_GB2312" pitchFamily="49" charset="-122"/>
            </a:endParaRPr>
          </a:p>
          <a:p>
            <a:pPr eaLnBrk="1" hangingPunct="1">
              <a:lnSpc>
                <a:spcPct val="80000"/>
              </a:lnSpc>
              <a:buFontTx/>
              <a:buNone/>
            </a:pPr>
            <a:endParaRPr lang="en-US" altLang="zh-CN" sz="2800" b="1" dirty="0" smtClean="0">
              <a:latin typeface="楷体_GB2312" pitchFamily="49" charset="-122"/>
              <a:ea typeface="楷体_GB2312" pitchFamily="49" charset="-122"/>
            </a:endParaRPr>
          </a:p>
        </p:txBody>
      </p:sp>
      <p:sp>
        <p:nvSpPr>
          <p:cNvPr id="63492" name="Rectangle 4"/>
          <p:cNvSpPr>
            <a:spLocks noChangeArrowheads="1"/>
          </p:cNvSpPr>
          <p:nvPr/>
        </p:nvSpPr>
        <p:spPr bwMode="auto">
          <a:xfrm>
            <a:off x="1007533" y="1404939"/>
            <a:ext cx="6096000" cy="369332"/>
          </a:xfrm>
          <a:prstGeom prst="rect">
            <a:avLst/>
          </a:prstGeom>
          <a:noFill/>
          <a:ln w="9525">
            <a:noFill/>
            <a:miter lim="800000"/>
            <a:headEnd/>
            <a:tailEnd/>
          </a:ln>
        </p:spPr>
        <p:txBody>
          <a:bodyPr>
            <a:spAutoFit/>
          </a:bodyPr>
          <a:lstStyle/>
          <a:p>
            <a:r>
              <a:rPr lang="en-US" altLang="zh-CN"/>
              <a:t> </a:t>
            </a:r>
            <a:endParaRPr lang="en-US" altLang="zh-CN" b="1"/>
          </a:p>
        </p:txBody>
      </p:sp>
      <p:sp>
        <p:nvSpPr>
          <p:cNvPr id="63493" name="Rectangle 5"/>
          <p:cNvSpPr>
            <a:spLocks noChangeArrowheads="1"/>
          </p:cNvSpPr>
          <p:nvPr/>
        </p:nvSpPr>
        <p:spPr bwMode="auto">
          <a:xfrm>
            <a:off x="492370" y="1079745"/>
            <a:ext cx="11069515" cy="5470524"/>
          </a:xfrm>
          <a:prstGeom prst="rect">
            <a:avLst/>
          </a:prstGeom>
          <a:noFill/>
          <a:ln w="9525">
            <a:noFill/>
            <a:miter lim="800000"/>
            <a:headEnd/>
            <a:tailEnd/>
          </a:ln>
        </p:spPr>
        <p:txBody>
          <a:bodyPr/>
          <a:lstStyle/>
          <a:p>
            <a:pPr marL="342900" indent="-342900">
              <a:lnSpc>
                <a:spcPct val="150000"/>
              </a:lnSpc>
              <a:spcBef>
                <a:spcPct val="20000"/>
              </a:spcBef>
            </a:pPr>
            <a:r>
              <a:rPr lang="zh-CN" altLang="en-US" sz="2000" b="1" dirty="0" smtClean="0">
                <a:latin typeface="楷体" panose="02010609060101010101" pitchFamily="49" charset="-122"/>
                <a:ea typeface="楷体" panose="02010609060101010101" pitchFamily="49" charset="-122"/>
              </a:rPr>
              <a:t>     呼格吉勒图是原内蒙古自治区呼和浩特市毛纺厂职工。</a:t>
            </a:r>
            <a:r>
              <a:rPr lang="en-US" altLang="en-US" sz="2000" b="1" dirty="0" smtClean="0">
                <a:latin typeface="楷体" panose="02010609060101010101" pitchFamily="49" charset="-122"/>
                <a:ea typeface="楷体" panose="02010609060101010101" pitchFamily="49" charset="-122"/>
              </a:rPr>
              <a:t>1996</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4</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9</a:t>
            </a:r>
            <a:r>
              <a:rPr lang="zh-CN" altLang="en-US" sz="2000" b="1" dirty="0" smtClean="0">
                <a:latin typeface="楷体" panose="02010609060101010101" pitchFamily="49" charset="-122"/>
                <a:ea typeface="楷体" panose="02010609060101010101" pitchFamily="49" charset="-122"/>
              </a:rPr>
              <a:t>日，在呼和浩特第一毛纺厂家属区公共厕所内，一女子被强奸杀害。报案人是呼格吉勒图，公安机关认定呼格吉勒图是凶手。</a:t>
            </a:r>
            <a:r>
              <a:rPr lang="en-US" altLang="en-US" sz="2000" b="1" dirty="0" smtClean="0">
                <a:latin typeface="楷体" panose="02010609060101010101" pitchFamily="49" charset="-122"/>
                <a:ea typeface="楷体" panose="02010609060101010101" pitchFamily="49" charset="-122"/>
              </a:rPr>
              <a:t>1996</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5</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23</a:t>
            </a:r>
            <a:r>
              <a:rPr lang="zh-CN" altLang="en-US" sz="2000" b="1" dirty="0" smtClean="0">
                <a:latin typeface="楷体" panose="02010609060101010101" pitchFamily="49" charset="-122"/>
                <a:ea typeface="楷体" panose="02010609060101010101" pitchFamily="49" charset="-122"/>
              </a:rPr>
              <a:t>日，呼和浩特市中级人民法院作出判决，认定呼格吉勒图犯故意杀人罪和流氓罪，数罪并罚决定执行死刑，剥夺政治权利终身。呼格吉勒图不服，提出上诉。内蒙古自治区高级人民法院于</a:t>
            </a:r>
            <a:r>
              <a:rPr lang="en-US" altLang="en-US" sz="2000" b="1" dirty="0" smtClean="0">
                <a:latin typeface="楷体" panose="02010609060101010101" pitchFamily="49" charset="-122"/>
                <a:ea typeface="楷体" panose="02010609060101010101" pitchFamily="49" charset="-122"/>
              </a:rPr>
              <a:t>1996</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6</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5</a:t>
            </a:r>
            <a:r>
              <a:rPr lang="zh-CN" altLang="en-US" sz="2000" b="1" dirty="0" smtClean="0">
                <a:latin typeface="楷体" panose="02010609060101010101" pitchFamily="49" charset="-122"/>
                <a:ea typeface="楷体" panose="02010609060101010101" pitchFamily="49" charset="-122"/>
              </a:rPr>
              <a:t>日作出刑事裁定，驳回上诉，维持原判 。</a:t>
            </a:r>
            <a:r>
              <a:rPr lang="en-US" altLang="en-US" sz="2000" b="1" dirty="0" smtClean="0">
                <a:latin typeface="楷体" panose="02010609060101010101" pitchFamily="49" charset="-122"/>
                <a:ea typeface="楷体" panose="02010609060101010101" pitchFamily="49" charset="-122"/>
              </a:rPr>
              <a:t>1996</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6</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10</a:t>
            </a:r>
            <a:r>
              <a:rPr lang="zh-CN" altLang="en-US" sz="2000" b="1" dirty="0" smtClean="0">
                <a:latin typeface="楷体" panose="02010609060101010101" pitchFamily="49" charset="-122"/>
                <a:ea typeface="楷体" panose="02010609060101010101" pitchFamily="49" charset="-122"/>
              </a:rPr>
              <a:t>日，呼格吉勒图被执行死刑，此时距离事件发生仅仅</a:t>
            </a:r>
            <a:r>
              <a:rPr lang="en-US" altLang="en-US" sz="2000" b="1" dirty="0" smtClean="0">
                <a:latin typeface="楷体" panose="02010609060101010101" pitchFamily="49" charset="-122"/>
                <a:ea typeface="楷体" panose="02010609060101010101" pitchFamily="49" charset="-122"/>
              </a:rPr>
              <a:t>61</a:t>
            </a:r>
            <a:r>
              <a:rPr lang="zh-CN" altLang="en-US" sz="2000" b="1" dirty="0" smtClean="0">
                <a:latin typeface="楷体" panose="02010609060101010101" pitchFamily="49" charset="-122"/>
                <a:ea typeface="楷体" panose="02010609060101010101" pitchFamily="49" charset="-122"/>
              </a:rPr>
              <a:t>天。</a:t>
            </a:r>
            <a:r>
              <a:rPr lang="en-US" altLang="en-US" sz="2000" b="1" dirty="0" smtClean="0">
                <a:latin typeface="楷体" panose="02010609060101010101" pitchFamily="49" charset="-122"/>
                <a:ea typeface="楷体" panose="02010609060101010101" pitchFamily="49" charset="-122"/>
              </a:rPr>
              <a:t>2005</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10</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23</a:t>
            </a:r>
            <a:r>
              <a:rPr lang="zh-CN" altLang="en-US" sz="2000" b="1" dirty="0" smtClean="0">
                <a:latin typeface="楷体" panose="02010609060101010101" pitchFamily="49" charset="-122"/>
                <a:ea typeface="楷体" panose="02010609060101010101" pitchFamily="49" charset="-122"/>
              </a:rPr>
              <a:t>日，呼和浩特市破获一起系列杀人案，犯罪嫌疑人赵志红交代了自己曾经在第一毛纺厂家属区公共厕所内杀害一名女性，引发了媒体和社会的广泛关注。</a:t>
            </a:r>
            <a:r>
              <a:rPr lang="en-US" altLang="en-US" sz="2000" b="1" dirty="0" smtClean="0">
                <a:latin typeface="楷体" panose="02010609060101010101" pitchFamily="49" charset="-122"/>
                <a:ea typeface="楷体" panose="02010609060101010101" pitchFamily="49" charset="-122"/>
              </a:rPr>
              <a:t>2006</a:t>
            </a:r>
            <a:r>
              <a:rPr lang="zh-CN" altLang="en-US" sz="2000" b="1" dirty="0" smtClean="0">
                <a:latin typeface="楷体" panose="02010609060101010101" pitchFamily="49" charset="-122"/>
                <a:ea typeface="楷体" panose="02010609060101010101" pitchFamily="49" charset="-122"/>
              </a:rPr>
              <a:t>年，内蒙古司法机构组织了专门的调查组复核此案。</a:t>
            </a:r>
            <a:r>
              <a:rPr lang="en-US" altLang="en-US" sz="2000" b="1" dirty="0" smtClean="0">
                <a:latin typeface="楷体" panose="02010609060101010101" pitchFamily="49" charset="-122"/>
                <a:ea typeface="楷体" panose="02010609060101010101" pitchFamily="49" charset="-122"/>
              </a:rPr>
              <a:t>2014</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11</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20</a:t>
            </a:r>
            <a:r>
              <a:rPr lang="zh-CN" altLang="en-US" sz="2000" b="1" dirty="0" smtClean="0">
                <a:latin typeface="楷体" panose="02010609060101010101" pitchFamily="49" charset="-122"/>
                <a:ea typeface="楷体" panose="02010609060101010101" pitchFamily="49" charset="-122"/>
              </a:rPr>
              <a:t>日，呼格吉勒图案进入再审程序。</a:t>
            </a:r>
            <a:r>
              <a:rPr lang="en-US" altLang="en-US" sz="2000" b="1" dirty="0" smtClean="0">
                <a:latin typeface="楷体" panose="02010609060101010101" pitchFamily="49" charset="-122"/>
                <a:ea typeface="楷体" panose="02010609060101010101" pitchFamily="49" charset="-122"/>
              </a:rPr>
              <a:t>12</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15</a:t>
            </a:r>
            <a:r>
              <a:rPr lang="zh-CN" altLang="en-US" sz="2000" b="1" dirty="0" smtClean="0">
                <a:latin typeface="楷体" panose="02010609060101010101" pitchFamily="49" charset="-122"/>
                <a:ea typeface="楷体" panose="02010609060101010101" pitchFamily="49" charset="-122"/>
              </a:rPr>
              <a:t>日，内蒙古自治区高级人民法院对呼格吉勒图案作出再审判决，宣告呼</a:t>
            </a:r>
            <a:r>
              <a:rPr lang="zh-CN" altLang="en-US" sz="2000" b="1" dirty="0" smtClean="0">
                <a:solidFill>
                  <a:srgbClr val="FF0000"/>
                </a:solidFill>
                <a:latin typeface="楷体" panose="02010609060101010101" pitchFamily="49" charset="-122"/>
                <a:ea typeface="楷体" panose="02010609060101010101" pitchFamily="49" charset="-122"/>
              </a:rPr>
              <a:t>格吉勒图无罪</a:t>
            </a:r>
            <a:r>
              <a:rPr lang="zh-CN" altLang="en-US" sz="2000" b="1" dirty="0" smtClean="0">
                <a:latin typeface="楷体" panose="02010609060101010101" pitchFamily="49" charset="-122"/>
                <a:ea typeface="楷体" panose="02010609060101010101" pitchFamily="49" charset="-122"/>
              </a:rPr>
              <a:t>。呼格吉勒图的父母于</a:t>
            </a:r>
            <a:r>
              <a:rPr lang="en-US" altLang="en-US" sz="2000" b="1" dirty="0" smtClean="0">
                <a:latin typeface="楷体" panose="02010609060101010101" pitchFamily="49" charset="-122"/>
                <a:ea typeface="楷体" panose="02010609060101010101" pitchFamily="49" charset="-122"/>
              </a:rPr>
              <a:t>2014</a:t>
            </a:r>
            <a:r>
              <a:rPr lang="zh-CN" altLang="en-US" sz="2000" b="1" dirty="0" smtClean="0">
                <a:latin typeface="楷体" panose="02010609060101010101" pitchFamily="49" charset="-122"/>
                <a:ea typeface="楷体" panose="02010609060101010101" pitchFamily="49" charset="-122"/>
              </a:rPr>
              <a:t>年</a:t>
            </a:r>
            <a:r>
              <a:rPr lang="en-US" altLang="en-US" sz="2000" b="1" dirty="0" smtClean="0">
                <a:latin typeface="楷体" panose="02010609060101010101" pitchFamily="49" charset="-122"/>
                <a:ea typeface="楷体" panose="02010609060101010101" pitchFamily="49" charset="-122"/>
              </a:rPr>
              <a:t>12</a:t>
            </a:r>
            <a:r>
              <a:rPr lang="zh-CN" altLang="en-US" sz="2000" b="1" dirty="0" smtClean="0">
                <a:latin typeface="楷体" panose="02010609060101010101" pitchFamily="49" charset="-122"/>
                <a:ea typeface="楷体" panose="02010609060101010101" pitchFamily="49" charset="-122"/>
              </a:rPr>
              <a:t>月</a:t>
            </a:r>
            <a:r>
              <a:rPr lang="en-US" altLang="en-US" sz="2000" b="1" dirty="0" smtClean="0">
                <a:latin typeface="楷体" panose="02010609060101010101" pitchFamily="49" charset="-122"/>
                <a:ea typeface="楷体" panose="02010609060101010101" pitchFamily="49" charset="-122"/>
              </a:rPr>
              <a:t>25</a:t>
            </a:r>
            <a:r>
              <a:rPr lang="zh-CN" altLang="en-US" sz="2000" b="1" dirty="0" smtClean="0">
                <a:latin typeface="楷体" panose="02010609060101010101" pitchFamily="49" charset="-122"/>
                <a:ea typeface="楷体" panose="02010609060101010101" pitchFamily="49" charset="-122"/>
              </a:rPr>
              <a:t>日提出了国家赔偿申请，内蒙古高院依法作出国家赔偿决定，决定支付其父母国家赔偿金共计</a:t>
            </a:r>
            <a:r>
              <a:rPr lang="en-US" altLang="en-US" sz="2000" b="1" dirty="0" smtClean="0">
                <a:solidFill>
                  <a:srgbClr val="FF0000"/>
                </a:solidFill>
                <a:latin typeface="楷体" panose="02010609060101010101" pitchFamily="49" charset="-122"/>
                <a:ea typeface="楷体" panose="02010609060101010101" pitchFamily="49" charset="-122"/>
              </a:rPr>
              <a:t>2059621.40</a:t>
            </a:r>
            <a:r>
              <a:rPr lang="zh-CN" altLang="en-US" sz="2000" b="1" dirty="0" smtClean="0">
                <a:latin typeface="楷体" panose="02010609060101010101" pitchFamily="49" charset="-122"/>
                <a:ea typeface="楷体" panose="02010609060101010101" pitchFamily="49" charset="-122"/>
              </a:rPr>
              <a:t>元。</a:t>
            </a:r>
          </a:p>
          <a:p>
            <a:pPr marL="342900" indent="-342900">
              <a:lnSpc>
                <a:spcPct val="70000"/>
              </a:lnSpc>
              <a:spcBef>
                <a:spcPct val="20000"/>
              </a:spcBef>
            </a:pPr>
            <a:endParaRPr lang="zh-CN" altLang="en-US" sz="2000" b="1" dirty="0">
              <a:latin typeface="楷体" panose="02010609060101010101" pitchFamily="49" charset="-122"/>
              <a:ea typeface="楷体" panose="02010609060101010101" pitchFamily="49" charset="-122"/>
            </a:endParaRPr>
          </a:p>
          <a:p>
            <a:pPr marL="342900" indent="-342900">
              <a:lnSpc>
                <a:spcPct val="70000"/>
              </a:lnSpc>
              <a:spcBef>
                <a:spcPct val="20000"/>
              </a:spcBef>
              <a:buFontTx/>
              <a:buChar char="•"/>
            </a:pPr>
            <a:endParaRPr lang="zh-CN" altLang="en-US" sz="2000" b="1" dirty="0"/>
          </a:p>
          <a:p>
            <a:pPr marL="342900" indent="-342900">
              <a:lnSpc>
                <a:spcPct val="70000"/>
              </a:lnSpc>
              <a:spcBef>
                <a:spcPct val="20000"/>
              </a:spcBef>
            </a:pPr>
            <a:endParaRPr lang="en-US" altLang="zh-CN" sz="2000" b="1"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a:xfrm>
            <a:off x="1488018" y="981075"/>
            <a:ext cx="2855382" cy="503238"/>
          </a:xfrm>
        </p:spPr>
        <p:txBody>
          <a:bodyPr/>
          <a:lstStyle/>
          <a:p>
            <a:pPr eaLnBrk="1" hangingPunct="1">
              <a:lnSpc>
                <a:spcPct val="80000"/>
              </a:lnSpc>
              <a:buFontTx/>
              <a:buNone/>
            </a:pPr>
            <a:r>
              <a:rPr lang="zh-CN" altLang="en-US" b="1" dirty="0" smtClean="0">
                <a:solidFill>
                  <a:srgbClr val="FF3300"/>
                </a:solidFill>
                <a:latin typeface="黑体" pitchFamily="49" charset="-122"/>
                <a:ea typeface="黑体" pitchFamily="49" charset="-122"/>
              </a:rPr>
              <a:t>国家赔偿请求权</a:t>
            </a:r>
          </a:p>
          <a:p>
            <a:pPr eaLnBrk="1" hangingPunct="1">
              <a:lnSpc>
                <a:spcPct val="80000"/>
              </a:lnSpc>
              <a:buFontTx/>
              <a:buNone/>
            </a:pPr>
            <a:endParaRPr lang="zh-CN" altLang="en-US" sz="2800" b="1" dirty="0" smtClean="0">
              <a:latin typeface="楷体_GB2312" pitchFamily="49" charset="-122"/>
              <a:ea typeface="楷体_GB2312" pitchFamily="49" charset="-122"/>
            </a:endParaRPr>
          </a:p>
          <a:p>
            <a:pPr eaLnBrk="1" hangingPunct="1">
              <a:lnSpc>
                <a:spcPct val="80000"/>
              </a:lnSpc>
              <a:buFontTx/>
              <a:buNone/>
            </a:pPr>
            <a:endParaRPr lang="en-US" altLang="zh-CN" sz="2800" b="1" dirty="0" smtClean="0">
              <a:latin typeface="楷体_GB2312" pitchFamily="49" charset="-122"/>
              <a:ea typeface="楷体_GB2312" pitchFamily="49" charset="-122"/>
            </a:endParaRPr>
          </a:p>
        </p:txBody>
      </p:sp>
      <p:sp>
        <p:nvSpPr>
          <p:cNvPr id="63492" name="Rectangle 4"/>
          <p:cNvSpPr>
            <a:spLocks noChangeArrowheads="1"/>
          </p:cNvSpPr>
          <p:nvPr/>
        </p:nvSpPr>
        <p:spPr bwMode="auto">
          <a:xfrm>
            <a:off x="1007533" y="1404939"/>
            <a:ext cx="6096000" cy="369332"/>
          </a:xfrm>
          <a:prstGeom prst="rect">
            <a:avLst/>
          </a:prstGeom>
          <a:noFill/>
          <a:ln w="9525">
            <a:noFill/>
            <a:miter lim="800000"/>
            <a:headEnd/>
            <a:tailEnd/>
          </a:ln>
        </p:spPr>
        <p:txBody>
          <a:bodyPr>
            <a:spAutoFit/>
          </a:bodyPr>
          <a:lstStyle/>
          <a:p>
            <a:r>
              <a:rPr lang="en-US" altLang="zh-CN"/>
              <a:t> </a:t>
            </a:r>
            <a:endParaRPr lang="en-US" altLang="zh-CN" b="1"/>
          </a:p>
        </p:txBody>
      </p:sp>
      <p:sp>
        <p:nvSpPr>
          <p:cNvPr id="63493" name="Rectangle 5"/>
          <p:cNvSpPr>
            <a:spLocks noChangeArrowheads="1"/>
          </p:cNvSpPr>
          <p:nvPr/>
        </p:nvSpPr>
        <p:spPr bwMode="auto">
          <a:xfrm>
            <a:off x="624416" y="1844676"/>
            <a:ext cx="10849545" cy="5013325"/>
          </a:xfrm>
          <a:prstGeom prst="rect">
            <a:avLst/>
          </a:prstGeom>
          <a:noFill/>
          <a:ln w="9525">
            <a:noFill/>
            <a:miter lim="800000"/>
            <a:headEnd/>
            <a:tailEnd/>
          </a:ln>
        </p:spPr>
        <p:txBody>
          <a:bodyPr/>
          <a:lstStyle/>
          <a:p>
            <a:pPr marL="342900" indent="-342900">
              <a:lnSpc>
                <a:spcPct val="150000"/>
              </a:lnSpc>
              <a:spcBef>
                <a:spcPct val="20000"/>
              </a:spcBef>
            </a:pPr>
            <a:r>
              <a:rPr lang="zh-CN" altLang="en-US" sz="2000" b="1" dirty="0" smtClean="0">
                <a:latin typeface="楷体" panose="02010609060101010101" pitchFamily="49" charset="-122"/>
                <a:ea typeface="楷体" panose="02010609060101010101" pitchFamily="49" charset="-122"/>
              </a:rPr>
              <a:t>       根据宪法和国家赔偿法的规定，公民享有取得归家赔偿的权利。国家赔偿请求权是指由于国家机关和国家工作人员侵犯公民权利而受到损失的人，依照法律规定取得赔偿的权利。</a:t>
            </a:r>
            <a:endParaRPr lang="en-US" altLang="zh-CN" sz="2000" b="1" dirty="0" smtClean="0">
              <a:latin typeface="楷体" panose="02010609060101010101" pitchFamily="49" charset="-122"/>
              <a:ea typeface="楷体" panose="02010609060101010101" pitchFamily="49" charset="-122"/>
            </a:endParaRPr>
          </a:p>
          <a:p>
            <a:pPr marL="342900" indent="-342900">
              <a:lnSpc>
                <a:spcPct val="150000"/>
              </a:lnSpc>
              <a:spcBef>
                <a:spcPct val="20000"/>
              </a:spcBef>
            </a:pPr>
            <a:r>
              <a:rPr lang="zh-CN" altLang="en-US" sz="2000" b="1" dirty="0" smtClean="0">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国家赔偿的构成要件：</a:t>
            </a:r>
            <a:r>
              <a:rPr lang="en-US" altLang="zh-CN" sz="2000" b="1" dirty="0" smtClean="0">
                <a:latin typeface="楷体" panose="02010609060101010101" pitchFamily="49" charset="-122"/>
                <a:ea typeface="楷体" panose="02010609060101010101" pitchFamily="49" charset="-122"/>
              </a:rPr>
              <a:t>1994</a:t>
            </a:r>
            <a:r>
              <a:rPr lang="zh-CN" altLang="en-US" sz="2000" b="1" dirty="0" smtClean="0">
                <a:latin typeface="楷体" panose="02010609060101010101" pitchFamily="49" charset="-122"/>
                <a:ea typeface="楷体" panose="02010609060101010101" pitchFamily="49" charset="-122"/>
              </a:rPr>
              <a:t>年通过的</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国家赔偿法</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与</a:t>
            </a:r>
            <a:r>
              <a:rPr lang="en-US" altLang="zh-CN" sz="2000" b="1" dirty="0" smtClean="0">
                <a:latin typeface="楷体" panose="02010609060101010101" pitchFamily="49" charset="-122"/>
                <a:ea typeface="楷体" panose="02010609060101010101" pitchFamily="49" charset="-122"/>
              </a:rPr>
              <a:t>2010</a:t>
            </a:r>
            <a:r>
              <a:rPr lang="zh-CN" altLang="en-US" sz="2000" b="1" dirty="0" smtClean="0">
                <a:latin typeface="楷体" panose="02010609060101010101" pitchFamily="49" charset="-122"/>
                <a:ea typeface="楷体" panose="02010609060101010101" pitchFamily="49" charset="-122"/>
              </a:rPr>
              <a:t>年和</a:t>
            </a:r>
            <a:r>
              <a:rPr lang="en-US" altLang="zh-CN" sz="2000" b="1" dirty="0" smtClean="0">
                <a:latin typeface="楷体" panose="02010609060101010101" pitchFamily="49" charset="-122"/>
                <a:ea typeface="楷体" panose="02010609060101010101" pitchFamily="49" charset="-122"/>
              </a:rPr>
              <a:t>2012</a:t>
            </a:r>
            <a:r>
              <a:rPr lang="zh-CN" altLang="en-US" sz="2000" b="1" dirty="0" smtClean="0">
                <a:latin typeface="楷体" panose="02010609060101010101" pitchFamily="49" charset="-122"/>
                <a:ea typeface="楷体" panose="02010609060101010101" pitchFamily="49" charset="-122"/>
              </a:rPr>
              <a:t>年做出修改。修改后的</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国家赔偿法</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规定：“国家机关和国家机关工作人员行使职权，有本法规定的侵犯公民、法人和其他社会组织合法权益的情形，造成损害的，受害人有依照本法取得国家赔偿的权利。”该法首次明确，致人精神损害、造成严重后果的，赔偿义务机关应当支付“精神损害赔偿”</a:t>
            </a:r>
            <a:endParaRPr lang="zh-CN" altLang="en-US" sz="2000" b="1" dirty="0">
              <a:latin typeface="楷体" panose="02010609060101010101" pitchFamily="49" charset="-122"/>
              <a:ea typeface="楷体" panose="02010609060101010101" pitchFamily="49" charset="-122"/>
            </a:endParaRPr>
          </a:p>
          <a:p>
            <a:pPr marL="342900" indent="-342900">
              <a:lnSpc>
                <a:spcPct val="70000"/>
              </a:lnSpc>
              <a:spcBef>
                <a:spcPct val="20000"/>
              </a:spcBef>
              <a:buFontTx/>
              <a:buChar char="•"/>
            </a:pPr>
            <a:endParaRPr lang="zh-CN" altLang="en-US" sz="2000" b="1" dirty="0"/>
          </a:p>
          <a:p>
            <a:pPr marL="342900" indent="-342900">
              <a:lnSpc>
                <a:spcPct val="70000"/>
              </a:lnSpc>
              <a:spcBef>
                <a:spcPct val="20000"/>
              </a:spcBef>
            </a:pPr>
            <a:endParaRPr lang="en-US" altLang="zh-CN" sz="20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idx="1"/>
          </p:nvPr>
        </p:nvSpPr>
        <p:spPr>
          <a:xfrm>
            <a:off x="1411929" y="1822548"/>
            <a:ext cx="8245475" cy="1223963"/>
          </a:xfrm>
        </p:spPr>
        <p:txBody>
          <a:bodyPr/>
          <a:lstStyle/>
          <a:p>
            <a:pPr eaLnBrk="1" hangingPunct="1">
              <a:buFontTx/>
              <a:buNone/>
            </a:pPr>
            <a:r>
              <a:rPr lang="zh-CN" altLang="en-US" sz="2000" b="1" dirty="0">
                <a:solidFill>
                  <a:srgbClr val="008000"/>
                </a:solidFill>
                <a:latin typeface="楷体" panose="02010609060101010101" pitchFamily="49" charset="-122"/>
                <a:ea typeface="楷体" panose="02010609060101010101" pitchFamily="49" charset="-122"/>
              </a:rPr>
              <a:t>  </a:t>
            </a:r>
            <a:r>
              <a:rPr lang="zh-CN" altLang="en-US" sz="2000" b="1" dirty="0">
                <a:solidFill>
                  <a:srgbClr val="008000"/>
                </a:solidFill>
                <a:latin typeface="微软雅黑" panose="020B0503020204020204" pitchFamily="34" charset="-122"/>
                <a:ea typeface="微软雅黑" panose="020B0503020204020204" pitchFamily="34" charset="-122"/>
              </a:rPr>
              <a:t>社会经济权利是指公民要求国家根据社会经济的发展状况，积极采取措施干预社会经济生活，加强社会建设，提供社会服务，以促进公民的自由和幸福，保障公民过上健康而有尊严的生活的权利。</a:t>
            </a:r>
          </a:p>
        </p:txBody>
      </p:sp>
      <p:sp>
        <p:nvSpPr>
          <p:cNvPr id="100357" name="Rectangle 5"/>
          <p:cNvSpPr>
            <a:spLocks noChangeArrowheads="1"/>
          </p:cNvSpPr>
          <p:nvPr/>
        </p:nvSpPr>
        <p:spPr bwMode="auto">
          <a:xfrm>
            <a:off x="2548119" y="3593443"/>
            <a:ext cx="6624638" cy="299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劳动权</a:t>
            </a:r>
            <a:endParaRPr lang="en-US" altLang="zh-CN" sz="24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休息权</a:t>
            </a:r>
            <a:endParaRPr lang="en-US" altLang="zh-CN" sz="24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社会保障权</a:t>
            </a:r>
            <a:endParaRPr lang="en-US" altLang="zh-CN" sz="24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物质帮助权　　</a:t>
            </a:r>
          </a:p>
          <a:p>
            <a:pPr eaLnBrk="1" hangingPunct="1">
              <a:spcBef>
                <a:spcPct val="20000"/>
              </a:spcBef>
              <a:buFontTx/>
              <a:buChar char="•"/>
            </a:pPr>
            <a:endParaRPr lang="zh-CN" altLang="en-US" sz="2000" b="1" dirty="0"/>
          </a:p>
          <a:p>
            <a:pPr eaLnBrk="1" hangingPunct="1">
              <a:spcBef>
                <a:spcPct val="20000"/>
              </a:spcBef>
            </a:pPr>
            <a:r>
              <a:rPr lang="zh-CN" altLang="en-US" sz="2000" b="1" dirty="0"/>
              <a:t>           </a:t>
            </a:r>
          </a:p>
        </p:txBody>
      </p:sp>
      <p:pic>
        <p:nvPicPr>
          <p:cNvPr id="5" name="Picture 3">
            <a:extLst>
              <a:ext uri="{FF2B5EF4-FFF2-40B4-BE49-F238E27FC236}">
                <a16:creationId xmlns="" xmlns:a16="http://schemas.microsoft.com/office/drawing/2014/main" id="{5099DDDB-FDA9-4106-B771-99949603B36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60026" y="2888250"/>
            <a:ext cx="1672817" cy="15239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 xmlns:a16="http://schemas.microsoft.com/office/drawing/2014/main" id="{A942427F-4329-473E-9A01-8950D15C726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852465" y="2866286"/>
            <a:ext cx="2014324" cy="1559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5">
            <a:extLst>
              <a:ext uri="{FF2B5EF4-FFF2-40B4-BE49-F238E27FC236}">
                <a16:creationId xmlns="" xmlns:a16="http://schemas.microsoft.com/office/drawing/2014/main" id="{E589AF28-164A-4F97-B922-3DE4B31A55FE}"/>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051233" y="4551955"/>
            <a:ext cx="1704516" cy="16751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6">
            <a:extLst>
              <a:ext uri="{FF2B5EF4-FFF2-40B4-BE49-F238E27FC236}">
                <a16:creationId xmlns="" xmlns:a16="http://schemas.microsoft.com/office/drawing/2014/main" id="{8AF4089E-6FF1-4A7B-9842-8089D32DA33E}"/>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8861257" y="4524098"/>
            <a:ext cx="2014324" cy="15598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AutoShape 3">
            <a:hlinkClick r:id="rId6" action="ppaction://hlinksldjump"/>
          </p:cNvPr>
          <p:cNvSpPr>
            <a:spLocks noChangeArrowheads="1"/>
          </p:cNvSpPr>
          <p:nvPr/>
        </p:nvSpPr>
        <p:spPr bwMode="auto">
          <a:xfrm>
            <a:off x="668541" y="908051"/>
            <a:ext cx="5103284" cy="680085"/>
          </a:xfrm>
          <a:prstGeom prst="plaque">
            <a:avLst>
              <a:gd name="adj" fmla="val 16667"/>
            </a:avLst>
          </a:prstGeom>
          <a:solidFill>
            <a:srgbClr val="FFCC99">
              <a:alpha val="50195"/>
            </a:srgbClr>
          </a:solidFill>
          <a:ln w="28575" algn="ctr">
            <a:solidFill>
              <a:srgbClr val="FF99CC"/>
            </a:solidFill>
            <a:miter lim="800000"/>
            <a:headEnd/>
            <a:tailEnd/>
          </a:ln>
        </p:spPr>
        <p:txBody>
          <a:bodyPr anchor="ctr">
            <a:spAutoFit/>
          </a:bodyPr>
          <a:lstStyle/>
          <a:p>
            <a:r>
              <a:rPr kumimoji="1" lang="en-US" altLang="zh-CN" sz="2800" b="1" dirty="0">
                <a:latin typeface="黑体" pitchFamily="49" charset="-122"/>
                <a:ea typeface="黑体" pitchFamily="49" charset="-122"/>
              </a:rPr>
              <a:t>6</a:t>
            </a:r>
            <a:r>
              <a:rPr kumimoji="1" lang="zh-CN" altLang="en-US" sz="2800" b="1" dirty="0">
                <a:latin typeface="黑体" pitchFamily="49" charset="-122"/>
                <a:ea typeface="黑体" pitchFamily="49" charset="-122"/>
              </a:rPr>
              <a:t>、社会经济权</a:t>
            </a:r>
          </a:p>
        </p:txBody>
      </p:sp>
    </p:spTree>
    <p:extLst>
      <p:ext uri="{BB962C8B-B14F-4D97-AF65-F5344CB8AC3E}">
        <p14:creationId xmlns="" xmlns:p14="http://schemas.microsoft.com/office/powerpoint/2010/main" val="5168298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390651" y="1196976"/>
            <a:ext cx="5666316" cy="576263"/>
          </a:xfrm>
        </p:spPr>
        <p:txBody>
          <a:bodyPr/>
          <a:lstStyle/>
          <a:p>
            <a:pPr algn="l" eaLnBrk="1" hangingPunct="1"/>
            <a:r>
              <a:rPr lang="en-US" altLang="zh-CN" sz="3600" b="1" smtClean="0">
                <a:solidFill>
                  <a:srgbClr val="FF3300"/>
                </a:solidFill>
                <a:latin typeface="黑体" pitchFamily="49" charset="-122"/>
                <a:ea typeface="黑体" pitchFamily="49" charset="-122"/>
              </a:rPr>
              <a:t>7</a:t>
            </a:r>
            <a:r>
              <a:rPr lang="zh-CN" altLang="en-US" sz="3600" b="1" smtClean="0">
                <a:solidFill>
                  <a:srgbClr val="FF3300"/>
                </a:solidFill>
                <a:latin typeface="黑体" pitchFamily="49" charset="-122"/>
                <a:ea typeface="黑体" pitchFamily="49" charset="-122"/>
              </a:rPr>
              <a:t>、文化教育权</a:t>
            </a:r>
          </a:p>
        </p:txBody>
      </p:sp>
      <p:sp>
        <p:nvSpPr>
          <p:cNvPr id="66564" name="Rectangle 5"/>
          <p:cNvSpPr>
            <a:spLocks noChangeArrowheads="1"/>
          </p:cNvSpPr>
          <p:nvPr/>
        </p:nvSpPr>
        <p:spPr bwMode="auto">
          <a:xfrm>
            <a:off x="1007534" y="2492376"/>
            <a:ext cx="6432551" cy="3529013"/>
          </a:xfrm>
          <a:prstGeom prst="rect">
            <a:avLst/>
          </a:prstGeom>
          <a:noFill/>
          <a:ln w="9525">
            <a:noFill/>
            <a:miter lim="800000"/>
            <a:headEnd/>
            <a:tailEnd/>
          </a:ln>
        </p:spPr>
        <p:txBody>
          <a:bodyPr/>
          <a:lstStyle/>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我国宪法第四十六条规定：中华人民共和国公民有受教育的权利和义务。国家培养青年、少年、儿童在品德、智力、体质等方面全面发展。</a:t>
            </a:r>
          </a:p>
          <a:p>
            <a:pPr marL="342900" indent="-342900">
              <a:lnSpc>
                <a:spcPct val="90000"/>
              </a:lnSpc>
              <a:spcBef>
                <a:spcPct val="20000"/>
              </a:spcBef>
              <a:buFontTx/>
              <a:buChar char="•"/>
            </a:pPr>
            <a:endParaRPr lang="zh-CN" altLang="en-US" sz="2000" b="1" dirty="0"/>
          </a:p>
          <a:p>
            <a:pPr marL="342900" indent="-342900">
              <a:lnSpc>
                <a:spcPct val="90000"/>
              </a:lnSpc>
              <a:spcBef>
                <a:spcPct val="20000"/>
              </a:spcBef>
              <a:buFontTx/>
              <a:buChar char="•"/>
            </a:pPr>
            <a:r>
              <a:rPr lang="zh-CN" altLang="en-US" sz="2000" b="1" dirty="0">
                <a:latin typeface="楷体" panose="02010609060101010101" pitchFamily="49" charset="-122"/>
                <a:ea typeface="楷体" panose="02010609060101010101" pitchFamily="49" charset="-122"/>
              </a:rPr>
              <a:t>第四十七条规定：中华人民共和国公民有进行科学研究、文学艺术创作和其他文化活动的自由。国家对于从事教育、科学、技术、文学、艺术和其他文化事业的公民的有益于人民的创造性工作，给以鼓励和帮助。</a:t>
            </a:r>
          </a:p>
        </p:txBody>
      </p:sp>
      <p:pic>
        <p:nvPicPr>
          <p:cNvPr id="66565" name="Picture 9" descr="p38"/>
          <p:cNvPicPr>
            <a:picLocks noChangeAspect="1" noChangeArrowheads="1"/>
          </p:cNvPicPr>
          <p:nvPr/>
        </p:nvPicPr>
        <p:blipFill>
          <a:blip r:embed="rId2"/>
          <a:srcRect/>
          <a:stretch>
            <a:fillRect/>
          </a:stretch>
        </p:blipFill>
        <p:spPr bwMode="auto">
          <a:xfrm>
            <a:off x="8113185" y="3141664"/>
            <a:ext cx="2688167" cy="22621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idx="1"/>
          </p:nvPr>
        </p:nvSpPr>
        <p:spPr>
          <a:xfrm>
            <a:off x="1280159" y="1812175"/>
            <a:ext cx="8766417" cy="1246909"/>
          </a:xfrm>
        </p:spPr>
        <p:txBody>
          <a:bodyPr/>
          <a:lstStyle/>
          <a:p>
            <a:pPr eaLnBrk="1" hangingPunct="1">
              <a:buFontTx/>
              <a:buNone/>
            </a:pPr>
            <a:r>
              <a:rPr lang="zh-CN" altLang="en-US" sz="2400" b="1" dirty="0">
                <a:solidFill>
                  <a:srgbClr val="008000"/>
                </a:solidFill>
                <a:latin typeface="微软雅黑" panose="020B0503020204020204" pitchFamily="34" charset="-122"/>
                <a:ea typeface="微软雅黑" panose="020B0503020204020204" pitchFamily="34" charset="-122"/>
              </a:rPr>
              <a:t>   文化教育权利是公民在文化和教育领域享有的权利，主要包括教育方面的权利和文化活动方面的权利。</a:t>
            </a:r>
          </a:p>
        </p:txBody>
      </p:sp>
      <p:sp>
        <p:nvSpPr>
          <p:cNvPr id="101381" name="Rectangle 5"/>
          <p:cNvSpPr>
            <a:spLocks noChangeArrowheads="1"/>
          </p:cNvSpPr>
          <p:nvPr/>
        </p:nvSpPr>
        <p:spPr bwMode="auto">
          <a:xfrm>
            <a:off x="1892835" y="3059084"/>
            <a:ext cx="5616575" cy="410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3200">
                <a:solidFill>
                  <a:schemeClr val="tx1"/>
                </a:solidFill>
                <a:latin typeface="Arial" panose="020B0604020202020204" pitchFamily="34" charset="0"/>
                <a:ea typeface="楷体_GB2312" pitchFamily="49" charset="-122"/>
              </a:defRPr>
            </a:lvl1pPr>
            <a:lvl2pPr marL="742950" indent="-285750" eaLnBrk="0" hangingPunct="0">
              <a:defRPr sz="3200">
                <a:solidFill>
                  <a:schemeClr val="tx1"/>
                </a:solidFill>
                <a:latin typeface="Arial" panose="020B0604020202020204" pitchFamily="34" charset="0"/>
                <a:ea typeface="楷体_GB2312" pitchFamily="49" charset="-122"/>
              </a:defRPr>
            </a:lvl2pPr>
            <a:lvl3pPr marL="1143000" indent="-228600" eaLnBrk="0" hangingPunct="0">
              <a:defRPr sz="3200">
                <a:solidFill>
                  <a:schemeClr val="tx1"/>
                </a:solidFill>
                <a:latin typeface="Arial" panose="020B0604020202020204" pitchFamily="34" charset="0"/>
                <a:ea typeface="楷体_GB2312" pitchFamily="49" charset="-122"/>
              </a:defRPr>
            </a:lvl3pPr>
            <a:lvl4pPr marL="1600200" indent="-228600" eaLnBrk="0" hangingPunct="0">
              <a:defRPr sz="3200">
                <a:solidFill>
                  <a:schemeClr val="tx1"/>
                </a:solidFill>
                <a:latin typeface="Arial" panose="020B0604020202020204" pitchFamily="34" charset="0"/>
                <a:ea typeface="楷体_GB2312" pitchFamily="49" charset="-122"/>
              </a:defRPr>
            </a:lvl4pPr>
            <a:lvl5pPr marL="2057400" indent="-228600" eaLnBrk="0" hangingPunct="0">
              <a:defRPr sz="32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3200">
                <a:solidFill>
                  <a:schemeClr val="tx1"/>
                </a:solidFill>
                <a:latin typeface="Arial" panose="020B0604020202020204" pitchFamily="34" charset="0"/>
                <a:ea typeface="楷体_GB2312" pitchFamily="49" charset="-122"/>
              </a:defRPr>
            </a:lvl9pPr>
          </a:lstStyle>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受教育权是公民在教育领域享有的基本权利，是公民接受文化、科学等方面训练的权利；</a:t>
            </a:r>
            <a:endParaRPr lang="en-US" altLang="zh-CN" sz="24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endParaRPr lang="en-US" altLang="zh-CN" sz="2400" b="1" dirty="0">
              <a:latin typeface="楷体" panose="02010609060101010101" pitchFamily="49" charset="-122"/>
              <a:ea typeface="楷体" panose="02010609060101010101" pitchFamily="49" charset="-122"/>
            </a:endParaRPr>
          </a:p>
          <a:p>
            <a:pPr eaLnBrk="1" hangingPunct="1">
              <a:lnSpc>
                <a:spcPct val="90000"/>
              </a:lnSpc>
              <a:spcBef>
                <a:spcPct val="20000"/>
              </a:spcBef>
              <a:buFontTx/>
              <a:buChar char="•"/>
            </a:pPr>
            <a:r>
              <a:rPr lang="zh-CN" altLang="en-US" sz="2400" b="1" dirty="0">
                <a:latin typeface="楷体" panose="02010609060101010101" pitchFamily="49" charset="-122"/>
                <a:ea typeface="楷体" panose="02010609060101010101" pitchFamily="49" charset="-122"/>
              </a:rPr>
              <a:t>公民的文化权利主要包括科学研究的自由、文学艺术创作的自由、进行其他文化活动的自由等。</a:t>
            </a:r>
            <a:endParaRPr lang="en-US" altLang="zh-CN" sz="2400" b="1" dirty="0">
              <a:latin typeface="楷体" panose="02010609060101010101" pitchFamily="49" charset="-122"/>
              <a:ea typeface="楷体" panose="02010609060101010101" pitchFamily="49" charset="-122"/>
            </a:endParaRPr>
          </a:p>
        </p:txBody>
      </p:sp>
      <p:pic>
        <p:nvPicPr>
          <p:cNvPr id="3" name="图片 2">
            <a:extLst>
              <a:ext uri="{FF2B5EF4-FFF2-40B4-BE49-F238E27FC236}">
                <a16:creationId xmlns:a16="http://schemas.microsoft.com/office/drawing/2014/main" xmlns="" id="{CDD0ABC5-0356-4BAF-A8E0-E7AA598923E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17778" y="3245870"/>
            <a:ext cx="1828799" cy="2325832"/>
          </a:xfrm>
          <a:prstGeom prst="rect">
            <a:avLst/>
          </a:prstGeom>
        </p:spPr>
      </p:pic>
    </p:spTree>
    <p:extLst>
      <p:ext uri="{BB962C8B-B14F-4D97-AF65-F5344CB8AC3E}">
        <p14:creationId xmlns:p14="http://schemas.microsoft.com/office/powerpoint/2010/main" xmlns="" val="23715542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5E0AC50-BAEF-4F46-BE9A-EA50448E400E}"/>
              </a:ext>
            </a:extLst>
          </p:cNvPr>
          <p:cNvSpPr>
            <a:spLocks noGrp="1"/>
          </p:cNvSpPr>
          <p:nvPr>
            <p:ph type="title"/>
          </p:nvPr>
        </p:nvSpPr>
        <p:spPr>
          <a:xfrm>
            <a:off x="1679540" y="1346937"/>
            <a:ext cx="11016343" cy="672935"/>
          </a:xfrm>
        </p:spPr>
        <p:txBody>
          <a:bodyPr/>
          <a:lstStyle/>
          <a:p>
            <a:r>
              <a:rPr lang="zh-CN" altLang="en-US" sz="2800" b="1" dirty="0">
                <a:solidFill>
                  <a:srgbClr val="FF0000"/>
                </a:solidFill>
                <a:latin typeface="宋体" panose="02010600030101010101" pitchFamily="2" charset="-122"/>
                <a:ea typeface="宋体" panose="02010600030101010101" pitchFamily="2" charset="-122"/>
              </a:rPr>
              <a:t>案例：胶州考生常升高考志愿被篡改</a:t>
            </a:r>
            <a:endParaRPr lang="zh-CN" altLang="en-US" sz="2800" b="1" dirty="0">
              <a:solidFill>
                <a:srgbClr val="FF0000"/>
              </a:solidFill>
            </a:endParaRPr>
          </a:p>
        </p:txBody>
      </p:sp>
      <p:sp>
        <p:nvSpPr>
          <p:cNvPr id="3" name="内容占位符 2">
            <a:extLst>
              <a:ext uri="{FF2B5EF4-FFF2-40B4-BE49-F238E27FC236}">
                <a16:creationId xmlns:a16="http://schemas.microsoft.com/office/drawing/2014/main" xmlns="" id="{205A383A-B97F-4B30-A5E1-740EF6445E45}"/>
              </a:ext>
            </a:extLst>
          </p:cNvPr>
          <p:cNvSpPr>
            <a:spLocks noGrp="1"/>
          </p:cNvSpPr>
          <p:nvPr>
            <p:ph idx="1"/>
          </p:nvPr>
        </p:nvSpPr>
        <p:spPr>
          <a:xfrm>
            <a:off x="1133532" y="2353081"/>
            <a:ext cx="7064170" cy="4053524"/>
          </a:xfrm>
        </p:spPr>
        <p:txBody>
          <a:bodyPr/>
          <a:lstStyle/>
          <a:p>
            <a:pPr>
              <a:lnSpc>
                <a:spcPct val="100000"/>
              </a:lnSpc>
            </a:pPr>
            <a:r>
              <a:rPr lang="zh-CN" altLang="en-US" sz="2000" dirty="0">
                <a:latin typeface="微软雅黑" panose="020B0503020204020204" pitchFamily="34" charset="-122"/>
                <a:ea typeface="微软雅黑" panose="020B0503020204020204" pitchFamily="34" charset="-122"/>
              </a:rPr>
              <a:t>青岛胶州一中一位叫做常升的高三考生，</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年报考陕西师范大学的免费师范生，但志愿竟然被人偷偷篡改，结果导致自己上不了大学</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偷改他志愿的竟是他的好兄弟郭某，这位同学报考了和他一样的大学，分数比他还要低，结果这位同学被陕西师范大学录取，而自己等来等去，没有录取结果，上网一查，才发现自己的志愿已经被改了。</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讨论：郭某是否侵犯了常升的受教育权？</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pic>
        <p:nvPicPr>
          <p:cNvPr id="4" name="Picture 2">
            <a:extLst>
              <a:ext uri="{FF2B5EF4-FFF2-40B4-BE49-F238E27FC236}">
                <a16:creationId xmlns:a16="http://schemas.microsoft.com/office/drawing/2014/main" xmlns="" id="{6629AEE9-AF06-4062-97E6-DB8D8431D46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96107" y="3031470"/>
            <a:ext cx="2857500" cy="2143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626021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3">
            <a:hlinkClick r:id="rId2" action="ppaction://hlinksldjump"/>
          </p:cNvPr>
          <p:cNvSpPr>
            <a:spLocks noChangeArrowheads="1"/>
          </p:cNvSpPr>
          <p:nvPr/>
        </p:nvSpPr>
        <p:spPr bwMode="auto">
          <a:xfrm>
            <a:off x="624418" y="836614"/>
            <a:ext cx="5583767" cy="680085"/>
          </a:xfrm>
          <a:prstGeom prst="plaque">
            <a:avLst>
              <a:gd name="adj" fmla="val 16667"/>
            </a:avLst>
          </a:prstGeom>
          <a:solidFill>
            <a:srgbClr val="FFCC99">
              <a:alpha val="50195"/>
            </a:srgbClr>
          </a:solidFill>
          <a:ln w="28575" algn="ctr">
            <a:solidFill>
              <a:srgbClr val="FF99CC"/>
            </a:solidFill>
            <a:miter lim="800000"/>
            <a:headEnd/>
            <a:tailEnd/>
          </a:ln>
        </p:spPr>
        <p:txBody>
          <a:bodyPr anchor="ctr">
            <a:spAutoFit/>
          </a:bodyPr>
          <a:lstStyle/>
          <a:p>
            <a:r>
              <a:rPr kumimoji="1" lang="en-US" altLang="zh-CN" sz="2800" b="1" dirty="0">
                <a:solidFill>
                  <a:srgbClr val="FF0000"/>
                </a:solidFill>
                <a:latin typeface="黑体" pitchFamily="49" charset="-122"/>
                <a:ea typeface="黑体" pitchFamily="49" charset="-122"/>
              </a:rPr>
              <a:t>8</a:t>
            </a:r>
            <a:r>
              <a:rPr kumimoji="1" lang="zh-CN" altLang="en-US" sz="2800" b="1" dirty="0">
                <a:solidFill>
                  <a:srgbClr val="FF0000"/>
                </a:solidFill>
                <a:latin typeface="黑体" pitchFamily="49" charset="-122"/>
                <a:ea typeface="黑体" pitchFamily="49" charset="-122"/>
              </a:rPr>
              <a:t>、特定主体权利</a:t>
            </a:r>
          </a:p>
        </p:txBody>
      </p:sp>
      <p:sp>
        <p:nvSpPr>
          <p:cNvPr id="67587" name="AutoShape 4"/>
          <p:cNvSpPr>
            <a:spLocks/>
          </p:cNvSpPr>
          <p:nvPr/>
        </p:nvSpPr>
        <p:spPr bwMode="auto">
          <a:xfrm>
            <a:off x="5015688" y="1751135"/>
            <a:ext cx="615949" cy="3907631"/>
          </a:xfrm>
          <a:prstGeom prst="leftBrace">
            <a:avLst>
              <a:gd name="adj1" fmla="val 67068"/>
              <a:gd name="adj2" fmla="val 50000"/>
            </a:avLst>
          </a:prstGeom>
          <a:noFill/>
          <a:ln w="38100">
            <a:solidFill>
              <a:schemeClr val="tx1"/>
            </a:solidFill>
            <a:round/>
            <a:headEnd/>
            <a:tailEnd/>
          </a:ln>
        </p:spPr>
        <p:txBody>
          <a:bodyPr anchor="ctr">
            <a:spAutoFit/>
          </a:bodyPr>
          <a:lstStyle/>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67588" name="AutoShape 5"/>
          <p:cNvSpPr>
            <a:spLocks noChangeArrowheads="1"/>
          </p:cNvSpPr>
          <p:nvPr/>
        </p:nvSpPr>
        <p:spPr bwMode="auto">
          <a:xfrm>
            <a:off x="1085851" y="3552825"/>
            <a:ext cx="3390900" cy="636588"/>
          </a:xfrm>
          <a:prstGeom prst="roundRect">
            <a:avLst>
              <a:gd name="adj" fmla="val 16667"/>
            </a:avLst>
          </a:prstGeom>
          <a:solidFill>
            <a:srgbClr val="003366"/>
          </a:solidFill>
          <a:ln w="38100">
            <a:solidFill>
              <a:schemeClr val="tx1"/>
            </a:solidFill>
            <a:round/>
            <a:headEnd/>
            <a:tailEnd/>
          </a:ln>
        </p:spPr>
        <p:txBody>
          <a:bodyPr anchor="ctr">
            <a:spAutoFit/>
          </a:bodyPr>
          <a:lstStyle/>
          <a:p>
            <a:pPr algn="ctr"/>
            <a:r>
              <a:rPr kumimoji="1" lang="zh-CN" altLang="en-US" sz="3000" b="1">
                <a:solidFill>
                  <a:schemeClr val="bg1"/>
                </a:solidFill>
                <a:ea typeface="黑体" pitchFamily="49" charset="-122"/>
              </a:rPr>
              <a:t>特定主体</a:t>
            </a:r>
          </a:p>
        </p:txBody>
      </p:sp>
      <p:sp>
        <p:nvSpPr>
          <p:cNvPr id="67589" name="AutoShape 6"/>
          <p:cNvSpPr>
            <a:spLocks noChangeArrowheads="1"/>
          </p:cNvSpPr>
          <p:nvPr/>
        </p:nvSpPr>
        <p:spPr bwMode="auto">
          <a:xfrm>
            <a:off x="6000751" y="1557339"/>
            <a:ext cx="4345516" cy="579437"/>
          </a:xfrm>
          <a:prstGeom prst="roundRect">
            <a:avLst>
              <a:gd name="adj" fmla="val 16667"/>
            </a:avLst>
          </a:prstGeom>
          <a:solidFill>
            <a:srgbClr val="00808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妇女</a:t>
            </a:r>
            <a:r>
              <a:rPr kumimoji="1" lang="zh-CN" altLang="en-US" sz="2400">
                <a:solidFill>
                  <a:schemeClr val="bg1"/>
                </a:solidFill>
                <a:ea typeface="宋体" charset="-122"/>
              </a:rPr>
              <a:t> </a:t>
            </a:r>
          </a:p>
        </p:txBody>
      </p:sp>
      <p:sp>
        <p:nvSpPr>
          <p:cNvPr id="67590" name="AutoShape 7"/>
          <p:cNvSpPr>
            <a:spLocks noChangeArrowheads="1"/>
          </p:cNvSpPr>
          <p:nvPr/>
        </p:nvSpPr>
        <p:spPr bwMode="auto">
          <a:xfrm>
            <a:off x="6000751" y="3284539"/>
            <a:ext cx="4345516" cy="579437"/>
          </a:xfrm>
          <a:prstGeom prst="roundRect">
            <a:avLst>
              <a:gd name="adj" fmla="val 16667"/>
            </a:avLst>
          </a:prstGeom>
          <a:solidFill>
            <a:srgbClr val="00808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军烈属</a:t>
            </a:r>
            <a:r>
              <a:rPr kumimoji="1" lang="zh-CN" altLang="en-US" sz="2800" b="1">
                <a:ea typeface="黑体" pitchFamily="49" charset="-122"/>
              </a:rPr>
              <a:t> </a:t>
            </a:r>
          </a:p>
        </p:txBody>
      </p:sp>
      <p:sp>
        <p:nvSpPr>
          <p:cNvPr id="67591" name="AutoShape 8"/>
          <p:cNvSpPr>
            <a:spLocks noChangeArrowheads="1"/>
          </p:cNvSpPr>
          <p:nvPr/>
        </p:nvSpPr>
        <p:spPr bwMode="auto">
          <a:xfrm>
            <a:off x="5810251" y="4286250"/>
            <a:ext cx="5154083" cy="579438"/>
          </a:xfrm>
          <a:prstGeom prst="roundRect">
            <a:avLst>
              <a:gd name="adj" fmla="val 16667"/>
            </a:avLst>
          </a:prstGeom>
          <a:solidFill>
            <a:srgbClr val="00808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儿童、青少年、老人 </a:t>
            </a:r>
          </a:p>
        </p:txBody>
      </p:sp>
      <p:sp>
        <p:nvSpPr>
          <p:cNvPr id="67592" name="AutoShape 9"/>
          <p:cNvSpPr>
            <a:spLocks noChangeArrowheads="1"/>
          </p:cNvSpPr>
          <p:nvPr/>
        </p:nvSpPr>
        <p:spPr bwMode="auto">
          <a:xfrm>
            <a:off x="5905501" y="5143500"/>
            <a:ext cx="4288367" cy="579438"/>
          </a:xfrm>
          <a:prstGeom prst="roundRect">
            <a:avLst>
              <a:gd name="adj" fmla="val 16667"/>
            </a:avLst>
          </a:prstGeom>
          <a:solidFill>
            <a:srgbClr val="00808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华侨、归侨和侨眷 </a:t>
            </a:r>
          </a:p>
        </p:txBody>
      </p:sp>
      <p:sp>
        <p:nvSpPr>
          <p:cNvPr id="67594" name="AutoShape 11"/>
          <p:cNvSpPr>
            <a:spLocks noChangeArrowheads="1"/>
          </p:cNvSpPr>
          <p:nvPr/>
        </p:nvSpPr>
        <p:spPr bwMode="auto">
          <a:xfrm>
            <a:off x="6000751" y="2492375"/>
            <a:ext cx="4345516" cy="579438"/>
          </a:xfrm>
          <a:prstGeom prst="roundRect">
            <a:avLst>
              <a:gd name="adj" fmla="val 16667"/>
            </a:avLst>
          </a:prstGeom>
          <a:solidFill>
            <a:srgbClr val="008080"/>
          </a:solidFill>
          <a:ln w="38100" algn="ctr">
            <a:solidFill>
              <a:schemeClr val="tx1"/>
            </a:solidFill>
            <a:round/>
            <a:headEnd/>
            <a:tailEnd/>
          </a:ln>
        </p:spPr>
        <p:txBody>
          <a:bodyPr anchor="ctr">
            <a:spAutoFit/>
          </a:bodyPr>
          <a:lstStyle/>
          <a:p>
            <a:pPr algn="ctr"/>
            <a:r>
              <a:rPr kumimoji="1" lang="zh-CN" altLang="en-US" sz="2800" b="1">
                <a:solidFill>
                  <a:schemeClr val="bg1"/>
                </a:solidFill>
                <a:ea typeface="黑体" pitchFamily="49" charset="-122"/>
              </a:rPr>
              <a:t>离退休人员 </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idx="1"/>
          </p:nvPr>
        </p:nvSpPr>
        <p:spPr>
          <a:xfrm>
            <a:off x="1957753" y="2233246"/>
            <a:ext cx="6025661" cy="3886200"/>
          </a:xfrm>
        </p:spPr>
        <p:txBody>
          <a:bodyPr/>
          <a:lstStyle/>
          <a:p>
            <a:pPr>
              <a:lnSpc>
                <a:spcPct val="150000"/>
              </a:lnSpc>
            </a:pPr>
            <a:r>
              <a:rPr lang="zh-CN" altLang="en-US" sz="3200" b="1" dirty="0" smtClean="0">
                <a:latin typeface="楷体" panose="02010609060101010101" pitchFamily="49" charset="-122"/>
                <a:ea typeface="楷体" panose="02010609060101010101" pitchFamily="49" charset="-122"/>
              </a:rPr>
              <a:t>新冠肺炎确诊人员及密接者被隔离、限娱令的发布违反了宪法规定的“保障公民基本权利” 的内容吗？</a:t>
            </a:r>
            <a:endParaRPr lang="zh-CN" altLang="en-US" sz="3200" b="1" dirty="0">
              <a:latin typeface="楷体" panose="02010609060101010101" pitchFamily="49" charset="-122"/>
              <a:ea typeface="楷体" panose="02010609060101010101" pitchFamily="49" charset="-122"/>
            </a:endParaRPr>
          </a:p>
        </p:txBody>
      </p:sp>
      <p:grpSp>
        <p:nvGrpSpPr>
          <p:cNvPr id="2" name="Group 4"/>
          <p:cNvGrpSpPr>
            <a:grpSpLocks/>
          </p:cNvGrpSpPr>
          <p:nvPr/>
        </p:nvGrpSpPr>
        <p:grpSpPr bwMode="auto">
          <a:xfrm>
            <a:off x="1119934" y="1125539"/>
            <a:ext cx="4698321" cy="792163"/>
            <a:chOff x="312" y="709"/>
            <a:chExt cx="1437" cy="499"/>
          </a:xfrm>
        </p:grpSpPr>
        <p:grpSp>
          <p:nvGrpSpPr>
            <p:cNvPr id="3" name="Group 5"/>
            <p:cNvGrpSpPr>
              <a:grpSpLocks/>
            </p:cNvGrpSpPr>
            <p:nvPr/>
          </p:nvGrpSpPr>
          <p:grpSpPr bwMode="auto">
            <a:xfrm>
              <a:off x="312" y="720"/>
              <a:ext cx="1437" cy="488"/>
              <a:chOff x="1395" y="3013"/>
              <a:chExt cx="2809" cy="533"/>
            </a:xfrm>
          </p:grpSpPr>
          <p:sp>
            <p:nvSpPr>
              <p:cNvPr id="57352" name="Freeform 6"/>
              <p:cNvSpPr>
                <a:spLocks/>
              </p:cNvSpPr>
              <p:nvPr/>
            </p:nvSpPr>
            <p:spPr bwMode="gray">
              <a:xfrm>
                <a:off x="3840" y="3013"/>
                <a:ext cx="364" cy="533"/>
              </a:xfrm>
              <a:custGeom>
                <a:avLst/>
                <a:gdLst>
                  <a:gd name="T0" fmla="*/ 39050 w 308"/>
                  <a:gd name="T1" fmla="*/ 24337 h 444"/>
                  <a:gd name="T2" fmla="*/ 0 w 308"/>
                  <a:gd name="T3" fmla="*/ 88800 h 444"/>
                  <a:gd name="T4" fmla="*/ 0 w 308"/>
                  <a:gd name="T5" fmla="*/ 57227 h 444"/>
                  <a:gd name="T6" fmla="*/ 39050 w 308"/>
                  <a:gd name="T7" fmla="*/ 0 h 444"/>
                  <a:gd name="T8" fmla="*/ 39050 w 308"/>
                  <a:gd name="T9" fmla="*/ 24337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solidFill>
                <a:srgbClr val="0000FF"/>
              </a:solidFill>
              <a:ln>
                <a:noFill/>
              </a:ln>
              <a:extLst>
                <a:ext uri="{91240B29-F687-4F45-9708-019B960494DF}">
                  <a14:hiddenLine xmlns="" xmlns:a14="http://schemas.microsoft.com/office/drawing/2010/main" w="0">
                    <a:solidFill>
                      <a:srgbClr val="000000"/>
                    </a:solidFill>
                    <a:round/>
                    <a:headEnd/>
                    <a:tailEnd/>
                  </a14:hiddenLine>
                </a:ext>
              </a:extLst>
            </p:spPr>
            <p:txBody>
              <a:bodyPr/>
              <a:lstStyle/>
              <a:p>
                <a:endParaRPr lang="zh-CN" altLang="en-US"/>
              </a:p>
            </p:txBody>
          </p:sp>
          <p:sp>
            <p:nvSpPr>
              <p:cNvPr id="57353" name="Freeform 7"/>
              <p:cNvSpPr>
                <a:spLocks/>
              </p:cNvSpPr>
              <p:nvPr/>
            </p:nvSpPr>
            <p:spPr bwMode="gray">
              <a:xfrm>
                <a:off x="1395" y="3025"/>
                <a:ext cx="2570" cy="340"/>
              </a:xfrm>
              <a:custGeom>
                <a:avLst/>
                <a:gdLst>
                  <a:gd name="T0" fmla="*/ 223958 w 2180"/>
                  <a:gd name="T1" fmla="*/ 52457 h 284"/>
                  <a:gd name="T2" fmla="*/ 0 w 2180"/>
                  <a:gd name="T3" fmla="*/ 52457 h 284"/>
                  <a:gd name="T4" fmla="*/ 53320 w 2180"/>
                  <a:gd name="T5" fmla="*/ 0 h 284"/>
                  <a:gd name="T6" fmla="*/ 260688 w 2180"/>
                  <a:gd name="T7" fmla="*/ 0 h 284"/>
                  <a:gd name="T8" fmla="*/ 223958 w 2180"/>
                  <a:gd name="T9" fmla="*/ 52457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3366FF"/>
              </a:solidFill>
              <a:ln>
                <a:noFill/>
              </a:ln>
              <a:extLst>
                <a:ext uri="{91240B29-F687-4F45-9708-019B960494DF}">
                  <a14:hiddenLine xmlns="" xmlns:a14="http://schemas.microsoft.com/office/drawing/2010/main" w="0">
                    <a:solidFill>
                      <a:srgbClr val="000000"/>
                    </a:solidFill>
                    <a:round/>
                    <a:headEnd/>
                    <a:tailEnd/>
                  </a14:hiddenLine>
                </a:ext>
              </a:extLst>
            </p:spPr>
            <p:txBody>
              <a:bodyPr/>
              <a:lstStyle/>
              <a:p>
                <a:endParaRPr lang="zh-CN" altLang="en-US"/>
              </a:p>
            </p:txBody>
          </p:sp>
          <p:sp>
            <p:nvSpPr>
              <p:cNvPr id="57354" name="Rectangle 8"/>
              <p:cNvSpPr>
                <a:spLocks noChangeArrowheads="1"/>
              </p:cNvSpPr>
              <p:nvPr/>
            </p:nvSpPr>
            <p:spPr bwMode="gray">
              <a:xfrm>
                <a:off x="1632" y="3357"/>
                <a:ext cx="2213" cy="187"/>
              </a:xfrm>
              <a:prstGeom prst="rect">
                <a:avLst/>
              </a:prstGeom>
              <a:solidFill>
                <a:srgbClr val="0000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b="1">
                  <a:solidFill>
                    <a:schemeClr val="bg1"/>
                  </a:solidFill>
                </a:endParaRPr>
              </a:p>
            </p:txBody>
          </p:sp>
        </p:grpSp>
        <p:sp>
          <p:nvSpPr>
            <p:cNvPr id="57351" name="Rectangle 9"/>
            <p:cNvSpPr>
              <a:spLocks noChangeArrowheads="1"/>
            </p:cNvSpPr>
            <p:nvPr/>
          </p:nvSpPr>
          <p:spPr bwMode="auto">
            <a:xfrm>
              <a:off x="605" y="709"/>
              <a:ext cx="881" cy="3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dirty="0" smtClean="0">
                  <a:solidFill>
                    <a:srgbClr val="FFFFFF"/>
                  </a:solidFill>
                  <a:ea typeface="黑体" panose="02010609060101010101" pitchFamily="49" charset="-122"/>
                </a:rPr>
                <a:t>思     考</a:t>
              </a:r>
              <a:endParaRPr lang="zh-CN" altLang="en-US" sz="4000" b="1" dirty="0">
                <a:solidFill>
                  <a:srgbClr val="FFFFFF"/>
                </a:solidFill>
                <a:ea typeface="黑体" panose="02010609060101010101" pitchFamily="49" charset="-122"/>
              </a:endParaRPr>
            </a:p>
          </p:txBody>
        </p:sp>
      </p:grpSp>
      <p:pic>
        <p:nvPicPr>
          <p:cNvPr id="57349" name="Picture 80">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598878" y="2767224"/>
            <a:ext cx="1652953" cy="2660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72897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87042">
                                            <p:txEl>
                                              <p:pRg st="0" end="0"/>
                                            </p:txEl>
                                          </p:spTgt>
                                        </p:tgtEl>
                                        <p:attrNameLst>
                                          <p:attrName>style.visibility</p:attrName>
                                        </p:attrNameLst>
                                      </p:cBhvr>
                                      <p:to>
                                        <p:strVal val="visible"/>
                                      </p:to>
                                    </p:set>
                                    <p:animEffect transition="in" filter="wedge">
                                      <p:cBhvr>
                                        <p:cTn id="7" dur="2000"/>
                                        <p:tgtEl>
                                          <p:spTgt spid="870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696059" y="933207"/>
            <a:ext cx="5666316" cy="576263"/>
          </a:xfrm>
        </p:spPr>
        <p:txBody>
          <a:bodyPr/>
          <a:lstStyle/>
          <a:p>
            <a:r>
              <a:rPr lang="zh-CN" altLang="en-US" sz="3600" b="1" dirty="0" smtClean="0">
                <a:solidFill>
                  <a:srgbClr val="FF3300"/>
                </a:solidFill>
                <a:latin typeface="华文彩云" pitchFamily="2" charset="-122"/>
                <a:ea typeface="华文彩云" pitchFamily="2" charset="-122"/>
              </a:rPr>
              <a:t>回应：没有 </a:t>
            </a:r>
            <a:r>
              <a:rPr lang="en-US" altLang="zh-CN" sz="3600" b="1" dirty="0" smtClean="0">
                <a:solidFill>
                  <a:srgbClr val="FF3300"/>
                </a:solidFill>
                <a:latin typeface="华文彩云" pitchFamily="2" charset="-122"/>
                <a:ea typeface="华文彩云" pitchFamily="2" charset="-122"/>
              </a:rPr>
              <a:t/>
            </a:r>
            <a:br>
              <a:rPr lang="en-US" altLang="zh-CN" sz="3600" b="1" dirty="0" smtClean="0">
                <a:solidFill>
                  <a:srgbClr val="FF3300"/>
                </a:solidFill>
                <a:latin typeface="华文彩云" pitchFamily="2" charset="-122"/>
                <a:ea typeface="华文彩云" pitchFamily="2" charset="-122"/>
              </a:rPr>
            </a:br>
            <a:endParaRPr lang="zh-CN" altLang="en-US" sz="3600" b="1" dirty="0" smtClean="0">
              <a:solidFill>
                <a:srgbClr val="FF3300"/>
              </a:solidFill>
              <a:latin typeface="华文彩云" pitchFamily="2" charset="-122"/>
              <a:ea typeface="华文彩云" pitchFamily="2" charset="-122"/>
            </a:endParaRPr>
          </a:p>
        </p:txBody>
      </p:sp>
      <p:sp>
        <p:nvSpPr>
          <p:cNvPr id="66564" name="Rectangle 5"/>
          <p:cNvSpPr>
            <a:spLocks noChangeArrowheads="1"/>
          </p:cNvSpPr>
          <p:nvPr/>
        </p:nvSpPr>
        <p:spPr bwMode="auto">
          <a:xfrm>
            <a:off x="1069080" y="1753822"/>
            <a:ext cx="10132320" cy="4172193"/>
          </a:xfrm>
          <a:prstGeom prst="rect">
            <a:avLst/>
          </a:prstGeom>
          <a:noFill/>
          <a:ln w="9525">
            <a:noFill/>
            <a:miter lim="800000"/>
            <a:headEnd/>
            <a:tailEnd/>
          </a:ln>
        </p:spPr>
        <p:txBody>
          <a:bodyPr/>
          <a:lstStyle/>
          <a:p>
            <a:pPr marL="342900" indent="-342900">
              <a:lnSpc>
                <a:spcPct val="15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基本权利受限制性是</a:t>
            </a:r>
            <a:r>
              <a:rPr lang="en-US" altLang="zh-CN" sz="2000" b="1" dirty="0" smtClean="0">
                <a:latin typeface="楷体" panose="02010609060101010101" pitchFamily="49" charset="-122"/>
                <a:ea typeface="楷体" panose="02010609060101010101" pitchFamily="49" charset="-122"/>
              </a:rPr>
              <a:t>20</a:t>
            </a:r>
            <a:r>
              <a:rPr lang="zh-CN" altLang="en-US" sz="2000" b="1" dirty="0" smtClean="0">
                <a:latin typeface="楷体" panose="02010609060101010101" pitchFamily="49" charset="-122"/>
                <a:ea typeface="楷体" panose="02010609060101010101" pitchFamily="49" charset="-122"/>
              </a:rPr>
              <a:t>世纪宪法的重要特征，反映了基本权利相对化、社会化的趋势。保障基本权利的命题包括限制基本权利的标准、限制方式等因素。合理地限制基本权利的目的是有效地保障基本权利，而为了有效地保障基本权利，必须对不符合社会公共利益的基本利益进行必要的限制。</a:t>
            </a:r>
            <a:endParaRPr lang="en-US" altLang="zh-CN" sz="2000" b="1" dirty="0" smtClean="0">
              <a:latin typeface="楷体" panose="02010609060101010101" pitchFamily="49" charset="-122"/>
              <a:ea typeface="楷体" panose="02010609060101010101" pitchFamily="49" charset="-122"/>
            </a:endParaRPr>
          </a:p>
          <a:p>
            <a:pPr marL="342900" indent="-342900">
              <a:lnSpc>
                <a:spcPct val="15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限制基本权利的目的</a:t>
            </a:r>
            <a:endParaRPr lang="en-US" altLang="zh-CN" sz="2000" b="1" dirty="0" smtClean="0">
              <a:latin typeface="楷体" panose="02010609060101010101" pitchFamily="49" charset="-122"/>
              <a:ea typeface="楷体" panose="02010609060101010101" pitchFamily="49" charset="-122"/>
            </a:endParaRPr>
          </a:p>
          <a:p>
            <a:pPr marL="342900" indent="-342900">
              <a:lnSpc>
                <a:spcPct val="15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）维护社会秩序</a:t>
            </a:r>
            <a:endParaRPr lang="en-US" altLang="zh-CN" sz="2000" b="1" dirty="0" smtClean="0">
              <a:latin typeface="楷体" panose="02010609060101010101" pitchFamily="49" charset="-122"/>
              <a:ea typeface="楷体" panose="02010609060101010101" pitchFamily="49" charset="-122"/>
            </a:endParaRPr>
          </a:p>
          <a:p>
            <a:pPr marL="342900" indent="-342900">
              <a:lnSpc>
                <a:spcPct val="15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2</a:t>
            </a:r>
            <a:r>
              <a:rPr lang="zh-CN" altLang="en-US" sz="2000" b="1" dirty="0" smtClean="0">
                <a:latin typeface="楷体" panose="02010609060101010101" pitchFamily="49" charset="-122"/>
                <a:ea typeface="楷体" panose="02010609060101010101" pitchFamily="49" charset="-122"/>
              </a:rPr>
              <a:t>）保障国家安全</a:t>
            </a:r>
            <a:endParaRPr lang="en-US" altLang="zh-CN" sz="2000" b="1" dirty="0" smtClean="0">
              <a:latin typeface="楷体" panose="02010609060101010101" pitchFamily="49" charset="-122"/>
              <a:ea typeface="楷体" panose="02010609060101010101" pitchFamily="49" charset="-122"/>
            </a:endParaRPr>
          </a:p>
          <a:p>
            <a:pPr marL="342900" indent="-342900">
              <a:lnSpc>
                <a:spcPct val="150000"/>
              </a:lnSpc>
              <a:spcBef>
                <a:spcPct val="20000"/>
              </a:spcBef>
              <a:buFontTx/>
              <a:buChar char="•"/>
            </a:pPr>
            <a:r>
              <a:rPr lang="zh-CN" altLang="en-US" sz="2000" b="1" dirty="0" smtClean="0">
                <a:latin typeface="楷体" panose="02010609060101010101" pitchFamily="49" charset="-122"/>
                <a:ea typeface="楷体" panose="02010609060101010101" pitchFamily="49" charset="-122"/>
              </a:rPr>
              <a:t>（</a:t>
            </a:r>
            <a:r>
              <a:rPr lang="en-US" altLang="zh-CN" sz="2000" b="1" dirty="0" smtClean="0">
                <a:latin typeface="楷体" panose="02010609060101010101" pitchFamily="49" charset="-122"/>
                <a:ea typeface="楷体" panose="02010609060101010101" pitchFamily="49" charset="-122"/>
              </a:rPr>
              <a:t>3</a:t>
            </a:r>
            <a:r>
              <a:rPr lang="zh-CN" altLang="en-US" sz="2000" b="1" dirty="0" smtClean="0">
                <a:latin typeface="楷体" panose="02010609060101010101" pitchFamily="49" charset="-122"/>
                <a:ea typeface="楷体" panose="02010609060101010101" pitchFamily="49" charset="-122"/>
              </a:rPr>
              <a:t>）维护公共秩序</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TotalTime>
  <Words>10245</Words>
  <Application>Microsoft Office PowerPoint</Application>
  <PresentationFormat>自定义</PresentationFormat>
  <Paragraphs>713</Paragraphs>
  <Slides>148</Slides>
  <Notes>0</Notes>
  <HiddenSlides>0</HiddenSlides>
  <MMClips>0</MMClips>
  <ScaleCrop>false</ScaleCrop>
  <HeadingPairs>
    <vt:vector size="4" baseType="variant">
      <vt:variant>
        <vt:lpstr>主题</vt:lpstr>
      </vt:variant>
      <vt:variant>
        <vt:i4>1</vt:i4>
      </vt:variant>
      <vt:variant>
        <vt:lpstr>幻灯片标题</vt:lpstr>
      </vt:variant>
      <vt:variant>
        <vt:i4>148</vt:i4>
      </vt:variant>
    </vt:vector>
  </HeadingPairs>
  <TitlesOfParts>
    <vt:vector size="149" baseType="lpstr">
      <vt:lpstr>Office 主题​​</vt:lpstr>
      <vt:lpstr>第十讲    维护宪法权威  弘扬宪法精神</vt:lpstr>
      <vt:lpstr>幻灯片 2</vt:lpstr>
      <vt:lpstr>幻灯片 3</vt:lpstr>
      <vt:lpstr>幻灯片 4</vt:lpstr>
      <vt:lpstr>幻灯片 5</vt:lpstr>
      <vt:lpstr>幻灯片 6</vt:lpstr>
      <vt:lpstr>幻灯片 7</vt:lpstr>
      <vt:lpstr>幻灯片 8</vt:lpstr>
      <vt:lpstr>幻灯片 9</vt:lpstr>
      <vt:lpstr>近代宪法是资产阶级革命的产物</vt:lpstr>
      <vt:lpstr>幻灯片 11</vt:lpstr>
      <vt:lpstr>近代宪法是资产阶级革命的产物</vt:lpstr>
      <vt:lpstr>幻灯片 13</vt:lpstr>
      <vt:lpstr>社会主义宪法的产生及发展</vt:lpstr>
      <vt:lpstr>旧中国的宪法</vt:lpstr>
      <vt:lpstr>新中国的宪法</vt:lpstr>
      <vt:lpstr>幻灯片 17</vt:lpstr>
      <vt:lpstr>1975年宪法</vt:lpstr>
      <vt:lpstr>1978年宪法</vt:lpstr>
      <vt:lpstr>1982年宪法</vt:lpstr>
      <vt:lpstr>现行宪法的五次修改</vt:lpstr>
      <vt:lpstr>一九八八年修宪：为“私营经济”正名</vt:lpstr>
      <vt:lpstr>一九九三年修宪：为“富强”奋斗</vt:lpstr>
      <vt:lpstr>一九九九年修宪：为“法治”鼓与呼</vt:lpstr>
      <vt:lpstr>二零零四年修宪：五个新的角度</vt:lpstr>
      <vt:lpstr>二零一八年修宪的内容：</vt:lpstr>
      <vt:lpstr>二零一八年修宪：突出中国特色社会主义新时代 </vt:lpstr>
      <vt:lpstr>现行宪法修改的意义</vt:lpstr>
      <vt:lpstr>我国宪法建设经验总结</vt:lpstr>
      <vt:lpstr>幻灯片 30</vt:lpstr>
      <vt:lpstr>幻灯片 31</vt:lpstr>
      <vt:lpstr>                               我国宪法的地位</vt:lpstr>
      <vt:lpstr>幻灯片 33</vt:lpstr>
      <vt:lpstr>幻灯片 34</vt:lpstr>
      <vt:lpstr>幻灯片 35</vt:lpstr>
      <vt:lpstr>幻灯片 36</vt:lpstr>
      <vt:lpstr>幻灯片 37</vt:lpstr>
      <vt:lpstr>思考：依法治国与依宪治国是什么关系</vt:lpstr>
      <vt:lpstr>幻灯片 39</vt:lpstr>
      <vt:lpstr>弘扬宪法精神</vt:lpstr>
      <vt:lpstr>幻灯片 41</vt:lpstr>
      <vt:lpstr>大学生自觉维护宪法权威</vt:lpstr>
      <vt:lpstr>幻灯片 43</vt:lpstr>
      <vt:lpstr>幻灯片 44</vt:lpstr>
      <vt:lpstr>幻灯片 45</vt:lpstr>
      <vt:lpstr>党的领导原则</vt:lpstr>
      <vt:lpstr>人民当家作主原则</vt:lpstr>
      <vt:lpstr>尊重和保障人权原则</vt:lpstr>
      <vt:lpstr>社会主义法治原则</vt:lpstr>
      <vt:lpstr>民主集中制原则</vt:lpstr>
      <vt:lpstr>依宪治国和西方“宪政”</vt:lpstr>
      <vt:lpstr>我国依宪治国与西方宪政有本质区别</vt:lpstr>
      <vt:lpstr>幻灯片 53</vt:lpstr>
      <vt:lpstr>幻灯片 54</vt:lpstr>
      <vt:lpstr>幻灯片 55</vt:lpstr>
      <vt:lpstr>幻灯片 56</vt:lpstr>
      <vt:lpstr>幻灯片 57</vt:lpstr>
      <vt:lpstr>幻灯片 58</vt:lpstr>
      <vt:lpstr>幻灯片 59</vt:lpstr>
      <vt:lpstr>幻灯片 60</vt:lpstr>
      <vt:lpstr>孙志刚事件</vt:lpstr>
      <vt:lpstr>幻灯片 62</vt:lpstr>
      <vt:lpstr>  孙志刚事件</vt:lpstr>
      <vt:lpstr>孙志刚事件</vt:lpstr>
      <vt:lpstr>幻灯片 65</vt:lpstr>
      <vt:lpstr>幻灯片 66</vt:lpstr>
      <vt:lpstr>马伯里诉麦迪逊案——违宪审查制度</vt:lpstr>
      <vt:lpstr>幻灯片 68</vt:lpstr>
      <vt:lpstr>判决要旨</vt:lpstr>
      <vt:lpstr>幻灯片 70</vt:lpstr>
      <vt:lpstr>本案判决的意义</vt:lpstr>
      <vt:lpstr>幻灯片 72</vt:lpstr>
      <vt:lpstr>幻灯片 73</vt:lpstr>
      <vt:lpstr>从孙志刚事件透视中国合宪审查制度</vt:lpstr>
      <vt:lpstr>幻灯片 75</vt:lpstr>
      <vt:lpstr>幻灯片 76</vt:lpstr>
      <vt:lpstr>公民权、人权</vt:lpstr>
      <vt:lpstr>幻灯片 78</vt:lpstr>
      <vt:lpstr>幻灯片 79</vt:lpstr>
      <vt:lpstr>【平等权 】</vt:lpstr>
      <vt:lpstr>平等与“合理的差别”</vt:lpstr>
      <vt:lpstr>2、政治权利和自由</vt:lpstr>
      <vt:lpstr>公民政治参与</vt:lpstr>
      <vt:lpstr>大学生的政治参与</vt:lpstr>
      <vt:lpstr>3、宗教信仰自由</vt:lpstr>
      <vt:lpstr>讨论：共产党员为什么不能信仰宗教？</vt:lpstr>
      <vt:lpstr>幻灯片 87</vt:lpstr>
      <vt:lpstr>幻灯片 88</vt:lpstr>
      <vt:lpstr>5、批评、建议、申诉、控告、 检举权和取得国家赔偿权</vt:lpstr>
      <vt:lpstr>幻灯片 90</vt:lpstr>
      <vt:lpstr>幻灯片 91</vt:lpstr>
      <vt:lpstr>幻灯片 92</vt:lpstr>
      <vt:lpstr>幻灯片 93</vt:lpstr>
      <vt:lpstr>7、文化教育权</vt:lpstr>
      <vt:lpstr>幻灯片 95</vt:lpstr>
      <vt:lpstr>案例：胶州考生常升高考志愿被篡改</vt:lpstr>
      <vt:lpstr>幻灯片 97</vt:lpstr>
      <vt:lpstr>幻灯片 98</vt:lpstr>
      <vt:lpstr>回应：没有  </vt:lpstr>
      <vt:lpstr>幻灯片 100</vt:lpstr>
      <vt:lpstr>幻灯片 101</vt:lpstr>
      <vt:lpstr>一男子拒服兵役，被多部门联合惩戒 </vt:lpstr>
      <vt:lpstr>幻灯片 103</vt:lpstr>
      <vt:lpstr>基本概念</vt:lpstr>
      <vt:lpstr>幻灯片 105</vt:lpstr>
      <vt:lpstr>我国宪法确立的国体——人民民主专政制度</vt:lpstr>
      <vt:lpstr>人民民主专政制度</vt:lpstr>
      <vt:lpstr>幻灯片 108</vt:lpstr>
      <vt:lpstr>幻灯片 109</vt:lpstr>
      <vt:lpstr>我国宪法确立的政体——人民代表大会制度</vt:lpstr>
      <vt:lpstr>幻灯片 111</vt:lpstr>
      <vt:lpstr>幻灯片 112</vt:lpstr>
      <vt:lpstr>幻灯片 113</vt:lpstr>
      <vt:lpstr>幻灯片 114</vt:lpstr>
      <vt:lpstr>幻灯片 115</vt:lpstr>
      <vt:lpstr>幻灯片 116</vt:lpstr>
      <vt:lpstr>幻灯片 117</vt:lpstr>
      <vt:lpstr>中国共产党领导的多党合作和政治协商制度　 </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我国宪法确立的基本经济制度　</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175</cp:revision>
  <dcterms:created xsi:type="dcterms:W3CDTF">2021-08-19T01:01:52Z</dcterms:created>
  <dcterms:modified xsi:type="dcterms:W3CDTF">2021-11-28T07:16:30Z</dcterms:modified>
</cp:coreProperties>
</file>